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7" d="100"/>
          <a:sy n="67" d="100"/>
        </p:scale>
        <p:origin x="8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8ADA84-5644-495A-BE8C-4DADA7837897}" type="datetimeFigureOut">
              <a:rPr lang="en-US" smtClean="0"/>
              <a:t>7/22/2026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FC122F-F68D-46EE-AA8F-92DC25F61079}" type="slidenum">
              <a:rPr lang="en-US" smtClean="0"/>
              <a:t>‹#›</a:t>
            </a:fld>
            <a:endParaRPr lang="en-US" dirty="0"/>
          </a:p>
        </p:txBody>
      </p:sp>
    </p:spTree>
    <p:extLst>
      <p:ext uri="{BB962C8B-B14F-4D97-AF65-F5344CB8AC3E}">
        <p14:creationId xmlns:p14="http://schemas.microsoft.com/office/powerpoint/2010/main" val="1753605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FC122F-F68D-46EE-AA8F-92DC25F61079}" type="slidenum">
              <a:rPr lang="en-US" smtClean="0"/>
              <a:t>3</a:t>
            </a:fld>
            <a:endParaRPr lang="en-US" dirty="0"/>
          </a:p>
        </p:txBody>
      </p:sp>
    </p:spTree>
    <p:extLst>
      <p:ext uri="{BB962C8B-B14F-4D97-AF65-F5344CB8AC3E}">
        <p14:creationId xmlns:p14="http://schemas.microsoft.com/office/powerpoint/2010/main" val="18898673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US" dirty="0"/>
            </a:p>
          </p:txBody>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4EFA6F4-C6C2-4E4F-B08C-6126743C3866}" type="datetimeFigureOut">
              <a:rPr lang="en-US" smtClean="0"/>
              <a:t>7/22/2026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781C7476-38C6-40D2-B544-81A2C58CF83B}"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6157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1C7476-38C6-40D2-B544-81A2C58CF83B}" type="slidenum">
              <a:rPr lang="en-US" smtClean="0"/>
              <a:t>‹#›</a:t>
            </a:fld>
            <a:endParaRPr lang="en-US" dirty="0"/>
          </a:p>
        </p:txBody>
      </p:sp>
    </p:spTree>
    <p:extLst>
      <p:ext uri="{BB962C8B-B14F-4D97-AF65-F5344CB8AC3E}">
        <p14:creationId xmlns:p14="http://schemas.microsoft.com/office/powerpoint/2010/main" val="2018171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1C7476-38C6-40D2-B544-81A2C58CF83B}"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9522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81C7476-38C6-40D2-B544-81A2C58CF83B}" type="slidenum">
              <a:rPr lang="en-US" smtClean="0"/>
              <a:t>‹#›</a:t>
            </a:fld>
            <a:endParaRPr lang="en-US" dirty="0"/>
          </a:p>
        </p:txBody>
      </p:sp>
    </p:spTree>
    <p:extLst>
      <p:ext uri="{BB962C8B-B14F-4D97-AF65-F5344CB8AC3E}">
        <p14:creationId xmlns:p14="http://schemas.microsoft.com/office/powerpoint/2010/main" val="1114546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81C7476-38C6-40D2-B544-81A2C58CF83B}"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8310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81C7476-38C6-40D2-B544-81A2C58CF83B}"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335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81C7476-38C6-40D2-B544-81A2C58CF83B}" type="slidenum">
              <a:rPr lang="en-US" smtClean="0"/>
              <a:t>‹#›</a:t>
            </a:fld>
            <a:endParaRPr lang="en-US" dirty="0"/>
          </a:p>
        </p:txBody>
      </p:sp>
    </p:spTree>
    <p:extLst>
      <p:ext uri="{BB962C8B-B14F-4D97-AF65-F5344CB8AC3E}">
        <p14:creationId xmlns:p14="http://schemas.microsoft.com/office/powerpoint/2010/main" val="2516613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81C7476-38C6-40D2-B544-81A2C58CF83B}"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764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81C7476-38C6-40D2-B544-81A2C58CF83B}" type="slidenum">
              <a:rPr lang="en-US" smtClean="0"/>
              <a:t>‹#›</a:t>
            </a:fld>
            <a:endParaRPr lang="en-US" dirty="0"/>
          </a:p>
        </p:txBody>
      </p:sp>
    </p:spTree>
    <p:extLst>
      <p:ext uri="{BB962C8B-B14F-4D97-AF65-F5344CB8AC3E}">
        <p14:creationId xmlns:p14="http://schemas.microsoft.com/office/powerpoint/2010/main" val="2364953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81C7476-38C6-40D2-B544-81A2C58CF83B}" type="slidenum">
              <a:rPr lang="en-US" smtClean="0"/>
              <a:t>‹#›</a:t>
            </a:fld>
            <a:endParaRPr lang="en-US" dirty="0"/>
          </a:p>
        </p:txBody>
      </p:sp>
    </p:spTree>
    <p:extLst>
      <p:ext uri="{BB962C8B-B14F-4D97-AF65-F5344CB8AC3E}">
        <p14:creationId xmlns:p14="http://schemas.microsoft.com/office/powerpoint/2010/main" val="717936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1C7476-38C6-40D2-B544-81A2C58CF83B}" type="slidenum">
              <a:rPr lang="en-US" smtClean="0"/>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4668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1C7476-38C6-40D2-B544-81A2C58CF83B}" type="slidenum">
              <a:rPr lang="en-US" smtClean="0"/>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6915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1C7476-38C6-40D2-B544-81A2C58CF83B}" type="slidenum">
              <a:rPr lang="en-US" smtClean="0"/>
              <a:t>‹#›</a:t>
            </a:fld>
            <a:endParaRPr lang="en-US" dirty="0"/>
          </a:p>
        </p:txBody>
      </p:sp>
    </p:spTree>
    <p:extLst>
      <p:ext uri="{BB962C8B-B14F-4D97-AF65-F5344CB8AC3E}">
        <p14:creationId xmlns:p14="http://schemas.microsoft.com/office/powerpoint/2010/main" val="3252958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1C7476-38C6-40D2-B544-81A2C58CF83B}" type="slidenum">
              <a:rPr lang="en-US" smtClean="0"/>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4350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1C7476-38C6-40D2-B544-81A2C58CF83B}" type="slidenum">
              <a:rPr lang="en-US" smtClean="0"/>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25134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1C7476-38C6-40D2-B544-81A2C58CF83B}"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098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EFA6F4-C6C2-4E4F-B08C-6126743C3866}" type="datetimeFigureOut">
              <a:rPr lang="en-US" smtClean="0"/>
              <a:t>7/22/2026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1C7476-38C6-40D2-B544-81A2C58CF83B}"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3729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dirty="0"/>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4EFA6F4-C6C2-4E4F-B08C-6126743C3866}" type="datetimeFigureOut">
              <a:rPr lang="en-US" smtClean="0"/>
              <a:t>7/22/2026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81C7476-38C6-40D2-B544-81A2C58CF83B}" type="slidenum">
              <a:rPr lang="en-US" smtClean="0"/>
              <a:t>‹#›</a:t>
            </a:fld>
            <a:endParaRPr lang="en-US" dirty="0"/>
          </a:p>
        </p:txBody>
      </p:sp>
    </p:spTree>
    <p:extLst>
      <p:ext uri="{BB962C8B-B14F-4D97-AF65-F5344CB8AC3E}">
        <p14:creationId xmlns:p14="http://schemas.microsoft.com/office/powerpoint/2010/main" val="114988267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1D141-AADA-E7CA-02D7-234E52CF7FA1}"/>
              </a:ext>
            </a:extLst>
          </p:cNvPr>
          <p:cNvSpPr>
            <a:spLocks noGrp="1"/>
          </p:cNvSpPr>
          <p:nvPr>
            <p:ph type="ctrTitle"/>
          </p:nvPr>
        </p:nvSpPr>
        <p:spPr/>
        <p:txBody>
          <a:bodyPr/>
          <a:lstStyle/>
          <a:p>
            <a:r>
              <a:rPr lang="en-US" dirty="0">
                <a:latin typeface="Kalpurush" panose="02000600000000000000" pitchFamily="2" charset="0"/>
                <a:cs typeface="Kalpurush" panose="02000600000000000000" pitchFamily="2" charset="0"/>
              </a:rPr>
              <a:t>বাংলা সাহিত্যের ইতিহাস : যুগ-বিভাগ</a:t>
            </a:r>
          </a:p>
        </p:txBody>
      </p:sp>
      <p:sp>
        <p:nvSpPr>
          <p:cNvPr id="3" name="Subtitle 2">
            <a:extLst>
              <a:ext uri="{FF2B5EF4-FFF2-40B4-BE49-F238E27FC236}">
                <a16:creationId xmlns:a16="http://schemas.microsoft.com/office/drawing/2014/main" id="{9EBFCDD6-6098-EB52-1DAF-2198160D58D1}"/>
              </a:ext>
            </a:extLst>
          </p:cNvPr>
          <p:cNvSpPr>
            <a:spLocks noGrp="1"/>
          </p:cNvSpPr>
          <p:nvPr>
            <p:ph type="subTitle" idx="1"/>
          </p:nvPr>
        </p:nvSpPr>
        <p:spPr/>
        <p:txBody>
          <a:bodyPr>
            <a:normAutofit lnSpcReduction="10000"/>
          </a:bodyPr>
          <a:lstStyle/>
          <a:p>
            <a:r>
              <a:rPr lang="en-US" b="1" dirty="0">
                <a:latin typeface="Kalpurush" panose="02000600000000000000" pitchFamily="2" charset="0"/>
                <a:cs typeface="Kalpurush" panose="02000600000000000000" pitchFamily="2" charset="0"/>
              </a:rPr>
              <a:t>ড. পরিমল চন্দ্র দাস</a:t>
            </a:r>
          </a:p>
          <a:p>
            <a:r>
              <a:rPr lang="en-US" b="1" dirty="0">
                <a:latin typeface="Kalpurush" panose="02000600000000000000" pitchFamily="2" charset="0"/>
                <a:cs typeface="Kalpurush" panose="02000600000000000000" pitchFamily="2" charset="0"/>
              </a:rPr>
              <a:t>বাংলা বিভাগ, কালীপদ ঘোষ তরাই মহাবিদ্যালয়</a:t>
            </a:r>
          </a:p>
          <a:p>
            <a:r>
              <a:rPr lang="en-US" b="1" dirty="0">
                <a:latin typeface="Kalpurush" panose="02000600000000000000" pitchFamily="2" charset="0"/>
                <a:cs typeface="Kalpurush" panose="02000600000000000000" pitchFamily="2" charset="0"/>
              </a:rPr>
              <a:t>বাগডোগরা, দার্জিলিং</a:t>
            </a:r>
          </a:p>
        </p:txBody>
      </p:sp>
    </p:spTree>
    <p:extLst>
      <p:ext uri="{BB962C8B-B14F-4D97-AF65-F5344CB8AC3E}">
        <p14:creationId xmlns:p14="http://schemas.microsoft.com/office/powerpoint/2010/main" val="3203148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5C4AF-D8BC-FA7D-2FB6-BA598EAAFCCD}"/>
              </a:ext>
            </a:extLst>
          </p:cNvPr>
          <p:cNvSpPr>
            <a:spLocks noGrp="1"/>
          </p:cNvSpPr>
          <p:nvPr>
            <p:ph type="title"/>
          </p:nvPr>
        </p:nvSpPr>
        <p:spPr>
          <a:xfrm>
            <a:off x="838200" y="500062"/>
            <a:ext cx="10515600" cy="1325563"/>
          </a:xfrm>
        </p:spPr>
        <p:txBody>
          <a:bodyPr>
            <a:normAutofit/>
          </a:bodyPr>
          <a:lstStyle/>
          <a:p>
            <a:pPr algn="ctr"/>
            <a:r>
              <a:rPr lang="en-US" sz="3200" b="1" dirty="0">
                <a:latin typeface="Kalpurush" panose="02000600000000000000" pitchFamily="2" charset="0"/>
                <a:cs typeface="Kalpurush" panose="02000600000000000000" pitchFamily="2" charset="0"/>
              </a:rPr>
              <a:t>বাংলা ভাষা ও সাহিত্যের ইতিহাসকে প্রধানত তিনটি যুগে ভাগ করা হয়ে থাকে- প্রাচীনযুগ বা আদিযুগ, মধ্যযুগ এবং আধুনিক যুগ।</a:t>
            </a:r>
          </a:p>
        </p:txBody>
      </p:sp>
      <p:sp>
        <p:nvSpPr>
          <p:cNvPr id="3" name="Content Placeholder 2">
            <a:extLst>
              <a:ext uri="{FF2B5EF4-FFF2-40B4-BE49-F238E27FC236}">
                <a16:creationId xmlns:a16="http://schemas.microsoft.com/office/drawing/2014/main" id="{1BD3CDEF-DAB8-E0B1-240D-09559145C7D1}"/>
              </a:ext>
            </a:extLst>
          </p:cNvPr>
          <p:cNvSpPr>
            <a:spLocks noGrp="1"/>
          </p:cNvSpPr>
          <p:nvPr>
            <p:ph idx="1"/>
          </p:nvPr>
        </p:nvSpPr>
        <p:spPr/>
        <p:txBody>
          <a:bodyPr>
            <a:normAutofit fontScale="85000" lnSpcReduction="20000"/>
          </a:bodyPr>
          <a:lstStyle/>
          <a:p>
            <a:pPr algn="just"/>
            <a:endParaRPr lang="en-US" b="1" dirty="0">
              <a:latin typeface="Kalpurush" panose="02000600000000000000" pitchFamily="2" charset="0"/>
              <a:cs typeface="Kalpurush" panose="02000600000000000000" pitchFamily="2" charset="0"/>
            </a:endParaRPr>
          </a:p>
          <a:p>
            <a:pPr algn="just"/>
            <a:endParaRPr lang="en-US" b="1" dirty="0">
              <a:latin typeface="Kalpurush" panose="02000600000000000000" pitchFamily="2" charset="0"/>
              <a:cs typeface="Kalpurush" panose="02000600000000000000" pitchFamily="2" charset="0"/>
            </a:endParaRPr>
          </a:p>
          <a:p>
            <a:pPr algn="just"/>
            <a:endParaRPr lang="en-US" b="1" dirty="0">
              <a:latin typeface="Kalpurush" panose="02000600000000000000" pitchFamily="2" charset="0"/>
              <a:cs typeface="Kalpurush" panose="02000600000000000000" pitchFamily="2" charset="0"/>
            </a:endParaRPr>
          </a:p>
          <a:p>
            <a:pPr algn="just"/>
            <a:r>
              <a:rPr lang="en-US" b="1" dirty="0">
                <a:latin typeface="Kalpurush" panose="02000600000000000000" pitchFamily="2" charset="0"/>
                <a:cs typeface="Kalpurush" panose="02000600000000000000" pitchFamily="2" charset="0"/>
              </a:rPr>
              <a:t>প্রাচীন যুগ বা আদিযুগ </a:t>
            </a:r>
            <a:r>
              <a:rPr lang="en-US" dirty="0">
                <a:latin typeface="Kalpurush" panose="02000600000000000000" pitchFamily="2" charset="0"/>
                <a:cs typeface="Kalpurush" panose="02000600000000000000" pitchFamily="2" charset="0"/>
              </a:rPr>
              <a:t>: বাংলা ভাষা ও সাহিত্যের প্রাচীনতম নিদর্শন চর্যাচর্যবিনিশ্চয় বা চর্যাগীতি পদাবলী। পণ্ডিত হরপ্রসাদ শাস্ত্রী মহাশয় ১৯০৭ খ্রিষ্টাব্দে নেপালের রাজদরবারের গ্রন্থশালা থেকে প্রথম চর্যাগীতির পুথি আবিষ্কার করেন। চর্যাগীতিকে নিয়ে বাঙালির যে সাহিত্য সাধনা তা প্রাচীন যুগ বা আদিযুগের অন্তর্ভুক্ত। প্রাপ্ত চর্যাগীতিগুলির সম্ভাব্য রচনাকাল খ্রীষ্টীয় দশম থেকে দ্বাদশ শতাব্দীর মধ্যে।চর্যাগীতি ছাড়া আর কোনো সাহিত্যিক নিদর্শন বাংলা সাহিত্যের আদিযুগে পাওয়া যায়নি।  শাস্ত্রী মহাশয় তাঁর আবিষ্কৃত চর্যাগীতির পুথি ‘হাজার বছরের পুরানো বাংলা ভাষায় বৌদ্ধগান ও দোঁহা’ নামে “বঙ্গীয় সাহিত্য পরিষৎ” থেকে তাঁরই সম্পাদনায় প্রকাশ করেন। গ্রন্থটির প্রকাশ কাল ১৯১৬ খ্রিষ্টাব্দ। </a:t>
            </a:r>
          </a:p>
          <a:p>
            <a:pPr marL="0" indent="0">
              <a:buNone/>
            </a:pPr>
            <a:endParaRPr lang="en-US" dirty="0">
              <a:latin typeface="Kalpurush" panose="02000600000000000000" pitchFamily="2" charset="0"/>
              <a:cs typeface="Kalpurush" panose="02000600000000000000" pitchFamily="2" charset="0"/>
            </a:endParaRPr>
          </a:p>
          <a:p>
            <a:endParaRPr lang="en-US"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2968230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C8928-E2D7-50EB-53D1-A5B9AE2D33B5}"/>
              </a:ext>
            </a:extLst>
          </p:cNvPr>
          <p:cNvSpPr>
            <a:spLocks noGrp="1"/>
          </p:cNvSpPr>
          <p:nvPr>
            <p:ph type="title"/>
          </p:nvPr>
        </p:nvSpPr>
        <p:spPr/>
        <p:txBody>
          <a:bodyPr/>
          <a:lstStyle/>
          <a:p>
            <a:pPr algn="ctr"/>
            <a:r>
              <a:rPr lang="en-US" b="1" dirty="0">
                <a:latin typeface="Kalpurush" panose="02000600000000000000" pitchFamily="2" charset="0"/>
                <a:cs typeface="Kalpurush" panose="02000600000000000000" pitchFamily="2" charset="0"/>
              </a:rPr>
              <a:t>মধ্যযুগ</a:t>
            </a:r>
          </a:p>
        </p:txBody>
      </p:sp>
      <p:sp>
        <p:nvSpPr>
          <p:cNvPr id="3" name="Content Placeholder 2">
            <a:extLst>
              <a:ext uri="{FF2B5EF4-FFF2-40B4-BE49-F238E27FC236}">
                <a16:creationId xmlns:a16="http://schemas.microsoft.com/office/drawing/2014/main" id="{9F62C3E6-813E-D464-2D19-E735D925F65F}"/>
              </a:ext>
            </a:extLst>
          </p:cNvPr>
          <p:cNvSpPr>
            <a:spLocks noGrp="1"/>
          </p:cNvSpPr>
          <p:nvPr>
            <p:ph idx="1"/>
          </p:nvPr>
        </p:nvSpPr>
        <p:spPr/>
        <p:txBody>
          <a:bodyPr>
            <a:normAutofit fontScale="77500" lnSpcReduction="20000"/>
          </a:bodyPr>
          <a:lstStyle/>
          <a:p>
            <a:pPr algn="just"/>
            <a:endParaRPr lang="en-US" dirty="0">
              <a:latin typeface="Kalpurush" panose="02000600000000000000" pitchFamily="2" charset="0"/>
              <a:cs typeface="Kalpurush" panose="02000600000000000000" pitchFamily="2" charset="0"/>
            </a:endParaRPr>
          </a:p>
          <a:p>
            <a:pPr algn="just"/>
            <a:endParaRPr lang="en-US" dirty="0">
              <a:latin typeface="Kalpurush" panose="02000600000000000000" pitchFamily="2" charset="0"/>
              <a:cs typeface="Kalpurush" panose="02000600000000000000" pitchFamily="2" charset="0"/>
            </a:endParaRPr>
          </a:p>
          <a:p>
            <a:pPr algn="just"/>
            <a:r>
              <a:rPr lang="en-US" dirty="0">
                <a:latin typeface="Kalpurush" panose="02000600000000000000" pitchFamily="2" charset="0"/>
                <a:cs typeface="Kalpurush" panose="02000600000000000000" pitchFamily="2" charset="0"/>
              </a:rPr>
              <a:t>ত্রয়োদশ শতাব্দী থেকে অষ্টাদশ শতক পর্যন্ত সমগ্র মুসলমান রাজত্বের যে সময়সীমা তাকে বাংলা সাহিত্যের ইতিহাসে মধ্যযুগ নামে চিহ্নিত করা হয়ে থাকে। ত্রয়োদশ শতাব্দীতে বাংলায় তুর্কী আক্রমণ ঘটে। তুর্কী আক্রমণের পর দীর্ঘকাল বাংলা সাহিত্যের কোনো নিদর্শন পাওয়া যায় নি। এই সময়কালের সাহিত্য প্রায় নিষ্ফলা বলেই ত্রয়োদশ শতাব্দীকে বাংলা সাহিত্যের ইতিহাসে “অন্ধকারময় যুগ” নামে চিহ্নিত করা হয়ে থাকে।তুর্কীরা বঙ্গদেশ জয় করে হিন্দু, বৌদ্ধ দেবদেবী, শাস্ত্র-সংস্কৃতি শিল্পকলা ধ্বংস করে তাণ্ডবনৃত্যে মেতে ওঠে। তুর্কী আক্রমণে ভীত সন্ত্রস্ত বাঙালির পক্ষে সৃষ্টিকার্যে আত্মনিয়োগ করা সম্পূর্ণ অসম্ভব ছিল।চতুর্দশ শতকের মাঝামাঝি সময়ে দেশে শান্তি প্রতিষ্ঠিত হয়। দীর্ঘ দুর্যোগের পর সামাজিক জীবন একটু সুস্থির হওয়ায় সাহিত্যের মরা গাঙে আবার সৃষ্টির বান ডেকে যায়।বস্তুত, তুর্কী আক্রমণের সুদূরপ্রসারী ফল ছিল শুভ। তুর্কী আক্রমণের সময় বাঙালি সংঘবদ্ধ জাতি ছিল না। কিন্তু তুর্কী আক্রমণের পর সমাজের উচ্চ ও নিম্নবর্ণের বাঙালিদের মধ্যে ঐক্যচেতনা জাগ্রত হয় এবং আর্য ও অনার্য সংস্কৃতির মেলবন্ধন ঘটে।</a:t>
            </a:r>
          </a:p>
        </p:txBody>
      </p:sp>
    </p:spTree>
    <p:extLst>
      <p:ext uri="{BB962C8B-B14F-4D97-AF65-F5344CB8AC3E}">
        <p14:creationId xmlns:p14="http://schemas.microsoft.com/office/powerpoint/2010/main" val="556969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B5CE1-FF70-AF62-B318-FD2999FC0F66}"/>
              </a:ext>
            </a:extLst>
          </p:cNvPr>
          <p:cNvSpPr>
            <a:spLocks noGrp="1"/>
          </p:cNvSpPr>
          <p:nvPr>
            <p:ph type="title"/>
          </p:nvPr>
        </p:nvSpPr>
        <p:spPr/>
        <p:txBody>
          <a:bodyPr/>
          <a:lstStyle/>
          <a:p>
            <a:pPr algn="ctr"/>
            <a:r>
              <a:rPr lang="en-US" b="1" dirty="0">
                <a:latin typeface="Kalpurush" panose="02000600000000000000" pitchFamily="2" charset="0"/>
                <a:cs typeface="Kalpurush" panose="02000600000000000000" pitchFamily="2" charset="0"/>
              </a:rPr>
              <a:t>মধ্যযুগ : উপবিভাগ</a:t>
            </a:r>
          </a:p>
        </p:txBody>
      </p:sp>
      <p:sp>
        <p:nvSpPr>
          <p:cNvPr id="3" name="Content Placeholder 2">
            <a:extLst>
              <a:ext uri="{FF2B5EF4-FFF2-40B4-BE49-F238E27FC236}">
                <a16:creationId xmlns:a16="http://schemas.microsoft.com/office/drawing/2014/main" id="{4F580B4D-E4C5-3BAE-BEBD-26C1D73B95B2}"/>
              </a:ext>
            </a:extLst>
          </p:cNvPr>
          <p:cNvSpPr>
            <a:spLocks noGrp="1"/>
          </p:cNvSpPr>
          <p:nvPr>
            <p:ph idx="1"/>
          </p:nvPr>
        </p:nvSpPr>
        <p:spPr/>
        <p:txBody>
          <a:bodyPr>
            <a:normAutofit fontScale="92500" lnSpcReduction="20000"/>
          </a:bodyPr>
          <a:lstStyle/>
          <a:p>
            <a:pPr algn="just"/>
            <a:r>
              <a:rPr lang="en-US" dirty="0">
                <a:latin typeface="Kalpurush" panose="02000600000000000000" pitchFamily="2" charset="0"/>
                <a:cs typeface="Kalpurush" panose="02000600000000000000" pitchFamily="2" charset="0"/>
              </a:rPr>
              <a:t>ভাষাতাত্ত্বিক দৃষ্টিকোণ থেকে </a:t>
            </a:r>
            <a:r>
              <a:rPr lang="en-US" b="1" dirty="0">
                <a:latin typeface="Kalpurush" panose="02000600000000000000" pitchFamily="2" charset="0"/>
                <a:cs typeface="Kalpurush" panose="02000600000000000000" pitchFamily="2" charset="0"/>
              </a:rPr>
              <a:t>“মধ্যযুগ”-</a:t>
            </a:r>
            <a:r>
              <a:rPr lang="en-US" dirty="0">
                <a:latin typeface="Kalpurush" panose="02000600000000000000" pitchFamily="2" charset="0"/>
                <a:cs typeface="Kalpurush" panose="02000600000000000000" pitchFamily="2" charset="0"/>
              </a:rPr>
              <a:t>কে প্রধানত দুটি ভাগে ভাগ করা হয়ে থাকে- </a:t>
            </a:r>
            <a:r>
              <a:rPr lang="en-US" b="1" dirty="0">
                <a:latin typeface="Kalpurush" panose="02000600000000000000" pitchFamily="2" charset="0"/>
                <a:cs typeface="Kalpurush" panose="02000600000000000000" pitchFamily="2" charset="0"/>
              </a:rPr>
              <a:t>আদি-মধ্যযুগ</a:t>
            </a:r>
            <a:r>
              <a:rPr lang="en-US" dirty="0">
                <a:latin typeface="Kalpurush" panose="02000600000000000000" pitchFamily="2" charset="0"/>
                <a:cs typeface="Kalpurush" panose="02000600000000000000" pitchFamily="2" charset="0"/>
              </a:rPr>
              <a:t> ও </a:t>
            </a:r>
            <a:r>
              <a:rPr lang="en-US" b="1" dirty="0">
                <a:latin typeface="Kalpurush" panose="02000600000000000000" pitchFamily="2" charset="0"/>
                <a:cs typeface="Kalpurush" panose="02000600000000000000" pitchFamily="2" charset="0"/>
              </a:rPr>
              <a:t>অন্ত্য-মধ্যযুগ</a:t>
            </a:r>
            <a:r>
              <a:rPr lang="en-US" dirty="0">
                <a:latin typeface="Kalpurush" panose="02000600000000000000" pitchFamily="2" charset="0"/>
                <a:cs typeface="Kalpurush" panose="02000600000000000000" pitchFamily="2" charset="0"/>
              </a:rPr>
              <a:t>। কিন্তু সাহিত্যের ইতিহাস রচয়িতাগণ বাংলা সাহিত্যের ইতিহাসকে মোটামুটিভাবে চার ভাগে ভাগ করে থাকেন। যেমন-</a:t>
            </a:r>
          </a:p>
          <a:p>
            <a:pPr algn="just"/>
            <a:r>
              <a:rPr lang="en-US" dirty="0">
                <a:latin typeface="Kalpurush" panose="02000600000000000000" pitchFamily="2" charset="0"/>
                <a:cs typeface="Kalpurush" panose="02000600000000000000" pitchFamily="2" charset="0"/>
              </a:rPr>
              <a:t>১.</a:t>
            </a:r>
            <a:r>
              <a:rPr lang="en-US" b="1" dirty="0">
                <a:latin typeface="Kalpurush" panose="02000600000000000000" pitchFamily="2" charset="0"/>
                <a:cs typeface="Kalpurush" panose="02000600000000000000" pitchFamily="2" charset="0"/>
              </a:rPr>
              <a:t>চৈতন্যপূর্ব যুগ </a:t>
            </a:r>
            <a:r>
              <a:rPr lang="en-US" dirty="0">
                <a:latin typeface="Kalpurush" panose="02000600000000000000" pitchFamily="2" charset="0"/>
                <a:cs typeface="Kalpurush" panose="02000600000000000000" pitchFamily="2" charset="0"/>
              </a:rPr>
              <a:t>: এই যুগে রচিত হয়েছে বড়ু চণ্ডীদাসের “শ্রীকৃষ্ণকীর্তন”, অনুবাদ সাহিত্য- ভাগবত ও রামায়ণ এবং মনসামঙ্গল কাব্য।</a:t>
            </a:r>
          </a:p>
          <a:p>
            <a:pPr algn="just"/>
            <a:r>
              <a:rPr lang="en-US" b="1" dirty="0">
                <a:latin typeface="Kalpurush" panose="02000600000000000000" pitchFamily="2" charset="0"/>
                <a:cs typeface="Kalpurush" panose="02000600000000000000" pitchFamily="2" charset="0"/>
              </a:rPr>
              <a:t>২. চৈতন্যযুগ </a:t>
            </a:r>
            <a:r>
              <a:rPr lang="en-US" dirty="0">
                <a:latin typeface="Kalpurush" panose="02000600000000000000" pitchFamily="2" charset="0"/>
                <a:cs typeface="Kalpurush" panose="02000600000000000000" pitchFamily="2" charset="0"/>
              </a:rPr>
              <a:t>– বৈষ্ণব পদাবলী, চণ্ডীমঙ্গল কাব্য।</a:t>
            </a:r>
          </a:p>
          <a:p>
            <a:pPr algn="just"/>
            <a:r>
              <a:rPr lang="en-US" dirty="0">
                <a:latin typeface="Kalpurush" panose="02000600000000000000" pitchFamily="2" charset="0"/>
                <a:cs typeface="Kalpurush" panose="02000600000000000000" pitchFamily="2" charset="0"/>
              </a:rPr>
              <a:t>৩. </a:t>
            </a:r>
            <a:r>
              <a:rPr lang="en-US" b="1" dirty="0">
                <a:latin typeface="Kalpurush" panose="02000600000000000000" pitchFamily="2" charset="0"/>
                <a:cs typeface="Kalpurush" panose="02000600000000000000" pitchFamily="2" charset="0"/>
              </a:rPr>
              <a:t>চৈতন্যোত্তর যুগ </a:t>
            </a:r>
            <a:r>
              <a:rPr lang="en-US" dirty="0">
                <a:latin typeface="Kalpurush" panose="02000600000000000000" pitchFamily="2" charset="0"/>
                <a:cs typeface="Kalpurush" panose="02000600000000000000" pitchFamily="2" charset="0"/>
              </a:rPr>
              <a:t>– মনসামঙ্গল, চণ্ডীমঙ্গল, শিবায়ন, ধর্মমঙ্গল, নাথ সাহিত্য, রামায়ণ ও মহাভারতের অনুবাদ, মুসলমান কবিদের প্রণয়মূলক উপাখ্যান।</a:t>
            </a:r>
          </a:p>
          <a:p>
            <a:pPr algn="just"/>
            <a:r>
              <a:rPr lang="en-US" dirty="0">
                <a:latin typeface="Kalpurush" panose="02000600000000000000" pitchFamily="2" charset="0"/>
                <a:cs typeface="Kalpurush" panose="02000600000000000000" pitchFamily="2" charset="0"/>
              </a:rPr>
              <a:t>৪. </a:t>
            </a:r>
            <a:r>
              <a:rPr lang="en-US" b="1" dirty="0">
                <a:latin typeface="Kalpurush" panose="02000600000000000000" pitchFamily="2" charset="0"/>
                <a:cs typeface="Kalpurush" panose="02000600000000000000" pitchFamily="2" charset="0"/>
              </a:rPr>
              <a:t>যুগসন্ধি</a:t>
            </a:r>
            <a:r>
              <a:rPr lang="en-US" dirty="0">
                <a:latin typeface="Kalpurush" panose="02000600000000000000" pitchFamily="2" charset="0"/>
                <a:cs typeface="Kalpurush" panose="02000600000000000000" pitchFamily="2" charset="0"/>
              </a:rPr>
              <a:t> – শিবায়ন,ধর্মমঙ্গল, অন্নদামঙ্গল, শাক্ত পদাবলি, বাউল ও গাথা সাহিত্য।</a:t>
            </a:r>
          </a:p>
        </p:txBody>
      </p:sp>
    </p:spTree>
    <p:extLst>
      <p:ext uri="{BB962C8B-B14F-4D97-AF65-F5344CB8AC3E}">
        <p14:creationId xmlns:p14="http://schemas.microsoft.com/office/powerpoint/2010/main" val="105123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CD298-5C96-6308-859B-649A65DE8BCC}"/>
              </a:ext>
            </a:extLst>
          </p:cNvPr>
          <p:cNvSpPr>
            <a:spLocks noGrp="1"/>
          </p:cNvSpPr>
          <p:nvPr>
            <p:ph type="title"/>
          </p:nvPr>
        </p:nvSpPr>
        <p:spPr/>
        <p:txBody>
          <a:bodyPr/>
          <a:lstStyle/>
          <a:p>
            <a:pPr algn="ctr"/>
            <a:r>
              <a:rPr lang="en-US" b="1" dirty="0">
                <a:latin typeface="Kalpurush" panose="02000600000000000000" pitchFamily="2" charset="0"/>
                <a:cs typeface="Kalpurush" panose="02000600000000000000" pitchFamily="2" charset="0"/>
              </a:rPr>
              <a:t>আধুনিক যুগ</a:t>
            </a:r>
          </a:p>
        </p:txBody>
      </p:sp>
      <p:sp>
        <p:nvSpPr>
          <p:cNvPr id="3" name="Content Placeholder 2">
            <a:extLst>
              <a:ext uri="{FF2B5EF4-FFF2-40B4-BE49-F238E27FC236}">
                <a16:creationId xmlns:a16="http://schemas.microsoft.com/office/drawing/2014/main" id="{F285EF81-FBEB-280B-DCCC-D33E2E86A887}"/>
              </a:ext>
            </a:extLst>
          </p:cNvPr>
          <p:cNvSpPr>
            <a:spLocks noGrp="1"/>
          </p:cNvSpPr>
          <p:nvPr>
            <p:ph idx="1"/>
          </p:nvPr>
        </p:nvSpPr>
        <p:spPr/>
        <p:txBody>
          <a:bodyPr>
            <a:normAutofit fontScale="92500" lnSpcReduction="20000"/>
          </a:bodyPr>
          <a:lstStyle/>
          <a:p>
            <a:pPr algn="just"/>
            <a:r>
              <a:rPr lang="en-US" dirty="0">
                <a:latin typeface="Kalpurush" panose="02000600000000000000" pitchFamily="2" charset="0"/>
                <a:cs typeface="Kalpurush" panose="02000600000000000000" pitchFamily="2" charset="0"/>
              </a:rPr>
              <a:t>অষ্টাদশ শতাব্দীর শেষার্ধে ইংরেজ বণিকের আগমন ঘটে এদেশে। </a:t>
            </a:r>
            <a:r>
              <a:rPr lang="en-US" dirty="0" err="1">
                <a:latin typeface="Kalpurush" panose="02000600000000000000" pitchFamily="2" charset="0"/>
                <a:cs typeface="Kalpurush" panose="02000600000000000000" pitchFamily="2" charset="0"/>
              </a:rPr>
              <a:t>ইংরেজ</a:t>
            </a:r>
            <a:r>
              <a:rPr lang="en-US" dirty="0">
                <a:latin typeface="Kalpurush" panose="02000600000000000000" pitchFamily="2" charset="0"/>
                <a:cs typeface="Kalpurush" panose="02000600000000000000" pitchFamily="2" charset="0"/>
              </a:rPr>
              <a:t> জাতির আধিপত্য ও শাসনাধিকার প্রতিষ্ঠিত হওয়ায় পাশ্চাত্য শিক্ষা-দীক্ষার প্রভাবে বাংলা সাহিত্যে ঋতু পরিবর্তন ঘটে। মহাকাব্য (সাহিত্যিক), গীতিকাব্য, উপন্যাস, নাটক, প্রবন্ধ,ছোটগল্প প্রভৃতি নানা বিচিত্রমুখী সাহিত্যের বিকাশ ঘটে আধুনিক যুগে।মুদ্রাযন্ত্রের আবিষ্কার আপামর জনসাধারণের মধ্যে বাংলা সাহিত্যের প্রচার ও প্রসারে সফল ও গুরুত্বপূর্ণ ভূমিকা গ্রহণ করে।প্রাচীন বা মধ্যযুগীয় বাংলা সাহিত্যের প্রধান মাধ্যম ছিল ‘পদ্য’। কিন্তু, ১৮০০ খ্রিষ্টাব্দে ‘ফোর্ট উইলিয়ম কলেজ’ প্রতিষ্ঠার পর থেকে সাহিত্যের অন্যতম মাধ্যম হিসেবে ‘পদ্য’-র পাশাপাশি ‘গদ্য’ সাহিত্যের স্বচ্ছন্দ বিকাশ ঘটে। উইলিয়ম কেরি, মৃত্যুঞ্জয় বিদ্যালঙ্কার, রামরাম বসু, রামমোহন রায়, ঈশ্বরচন্দ্র বিদ্যাসাগর প্রমুখের হাত ধরে বাংলা গদ্য অত্যন্ত দ্রুত উন্নতির সোপান অতিক্রম করতে থাকে। পরবর্তীকালে সাহিত্য-সম্রাট বঙ্কিমচন্দ্র, রবীন্দ্রনাথ, স্বামী বিবেকানন্দ প্রমুখ বাংলা গদ্যকে সমৃদ্ধ থেকে সমৃদ্ধতর করে তুলেছেন।</a:t>
            </a:r>
          </a:p>
        </p:txBody>
      </p:sp>
    </p:spTree>
    <p:extLst>
      <p:ext uri="{BB962C8B-B14F-4D97-AF65-F5344CB8AC3E}">
        <p14:creationId xmlns:p14="http://schemas.microsoft.com/office/powerpoint/2010/main" val="3642297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77E6E-E68C-6FD5-D491-EE5A43D10B50}"/>
              </a:ext>
            </a:extLst>
          </p:cNvPr>
          <p:cNvSpPr>
            <a:spLocks noGrp="1"/>
          </p:cNvSpPr>
          <p:nvPr>
            <p:ph type="title"/>
          </p:nvPr>
        </p:nvSpPr>
        <p:spPr/>
        <p:txBody>
          <a:bodyPr>
            <a:noAutofit/>
          </a:bodyPr>
          <a:lstStyle/>
          <a:p>
            <a:r>
              <a:rPr lang="en-US" sz="8000" dirty="0">
                <a:latin typeface="Kalpurush" panose="02000600000000000000" pitchFamily="2" charset="0"/>
                <a:cs typeface="Kalpurush" panose="02000600000000000000" pitchFamily="2" charset="0"/>
              </a:rPr>
              <a:t>ধন্যবাদ</a:t>
            </a:r>
          </a:p>
        </p:txBody>
      </p:sp>
      <p:sp>
        <p:nvSpPr>
          <p:cNvPr id="3" name="Content Placeholder 2">
            <a:extLst>
              <a:ext uri="{FF2B5EF4-FFF2-40B4-BE49-F238E27FC236}">
                <a16:creationId xmlns:a16="http://schemas.microsoft.com/office/drawing/2014/main" id="{8E9DF32C-4BED-3100-E76E-B7DD7C6E903D}"/>
              </a:ext>
            </a:extLst>
          </p:cNvPr>
          <p:cNvSpPr>
            <a:spLocks noGrp="1"/>
          </p:cNvSpPr>
          <p:nvPr>
            <p:ph idx="1"/>
          </p:nvPr>
        </p:nvSpPr>
        <p:spPr/>
        <p:txBody>
          <a:bodyPr>
            <a:normAutofit/>
          </a:bodyPr>
          <a:lstStyle/>
          <a:p>
            <a:pPr marL="0" indent="0" algn="ctr">
              <a:buNone/>
            </a:pPr>
            <a:endParaRPr lang="en-US" sz="66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393020674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159</TotalTime>
  <Words>566</Words>
  <Application>Microsoft Office PowerPoint</Application>
  <PresentationFormat>Widescreen</PresentationFormat>
  <Paragraphs>23</Paragraphs>
  <Slides>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Garamond</vt:lpstr>
      <vt:lpstr>Kalpurush</vt:lpstr>
      <vt:lpstr>Organic</vt:lpstr>
      <vt:lpstr>বাংলা সাহিত্যের ইতিহাস : যুগ-বিভাগ</vt:lpstr>
      <vt:lpstr>বাংলা ভাষা ও সাহিত্যের ইতিহাসকে প্রধানত তিনটি যুগে ভাগ করা হয়ে থাকে- প্রাচীনযুগ বা আদিযুগ, মধ্যযুগ এবং আধুনিক যুগ।</vt:lpstr>
      <vt:lpstr>মধ্যযুগ</vt:lpstr>
      <vt:lpstr>মধ্যযুগ : উপবিভাগ</vt:lpstr>
      <vt:lpstr>আধুনিক যুগ</vt:lpstr>
      <vt:lpstr>ধন্যবাদ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HP</dc:creator>
  <cp:lastModifiedBy>HP</cp:lastModifiedBy>
  <cp:revision>13</cp:revision>
  <dcterms:created xsi:type="dcterms:W3CDTF">2024-11-21T17:05:18Z</dcterms:created>
  <dcterms:modified xsi:type="dcterms:W3CDTF">2026-07-22T16:58:16Z</dcterms:modified>
</cp:coreProperties>
</file>