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914400"/>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234440"/>
            <a:ext cx="10881360" cy="1097280"/>
          </a:xfrm>
          <a:prstGeom prst="rect">
            <a:avLst/>
          </a:prstGeom>
          <a:noFill/>
        </p:spPr>
        <p:txBody>
          <a:bodyPr wrap="square" lIns="73152" rIns="73152" tIns="73152" bIns="73152" anchor="t">
            <a:spAutoFit/>
          </a:bodyPr>
          <a:lstStyle/>
          <a:p>
            <a:pPr algn="ctr"/>
            <a:r>
              <a:rPr sz="3000" b="1">
                <a:solidFill>
                  <a:srgbClr val="75482C"/>
                </a:solidFill>
                <a:latin typeface="Noto Serif Bengali"/>
              </a:rPr>
              <a:t>ধর্মের ঐতিহাসিক উৎপত্তি</a:t>
            </a:r>
          </a:p>
        </p:txBody>
      </p:sp>
      <p:sp>
        <p:nvSpPr>
          <p:cNvPr id="4" name="TextBox 3"/>
          <p:cNvSpPr txBox="1"/>
          <p:nvPr/>
        </p:nvSpPr>
        <p:spPr>
          <a:xfrm>
            <a:off x="914400" y="2331720"/>
            <a:ext cx="10332720" cy="640080"/>
          </a:xfrm>
          <a:prstGeom prst="rect">
            <a:avLst/>
          </a:prstGeom>
          <a:noFill/>
        </p:spPr>
        <p:txBody>
          <a:bodyPr wrap="square" lIns="73152" rIns="73152" tIns="73152" bIns="73152" anchor="t">
            <a:spAutoFit/>
          </a:bodyPr>
          <a:lstStyle/>
          <a:p>
            <a:pPr algn="ctr"/>
            <a:r>
              <a:rPr sz="1800" b="1">
                <a:solidFill>
                  <a:srgbClr val="5B4638"/>
                </a:solidFill>
                <a:latin typeface="Noto Sans Bengali"/>
              </a:rPr>
              <a:t>কালিপদ ঘোষ তরাই মহাবিদ্যালয়</a:t>
            </a:r>
          </a:p>
        </p:txBody>
      </p:sp>
      <p:sp>
        <p:nvSpPr>
          <p:cNvPr id="5" name="TextBox 4"/>
          <p:cNvSpPr txBox="1"/>
          <p:nvPr/>
        </p:nvSpPr>
        <p:spPr>
          <a:xfrm>
            <a:off x="914400" y="3154680"/>
            <a:ext cx="10332720" cy="868680"/>
          </a:xfrm>
          <a:prstGeom prst="rect">
            <a:avLst/>
          </a:prstGeom>
          <a:noFill/>
        </p:spPr>
        <p:txBody>
          <a:bodyPr wrap="square" lIns="73152" rIns="73152" tIns="73152" bIns="73152" anchor="t">
            <a:spAutoFit/>
          </a:bodyPr>
          <a:lstStyle/>
          <a:p>
            <a:pPr algn="ctr"/>
            <a:r>
              <a:rPr sz="1700" b="0">
                <a:solidFill>
                  <a:srgbClr val="2A231E"/>
                </a:solidFill>
                <a:latin typeface="Noto Sans Bengali"/>
              </a:rPr>
              <a:t>Vivekananda Hore
Department of Philosophy</a:t>
            </a:r>
          </a:p>
        </p:txBody>
      </p:sp>
      <p:sp>
        <p:nvSpPr>
          <p:cNvPr id="6" name="Oval 5"/>
          <p:cNvSpPr/>
          <p:nvPr/>
        </p:nvSpPr>
        <p:spPr>
          <a:xfrm>
            <a:off x="1828800" y="4983480"/>
            <a:ext cx="201168" cy="201168"/>
          </a:xfrm>
          <a:prstGeom prst="ellipse">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3931920" y="4983480"/>
            <a:ext cx="201168" cy="201168"/>
          </a:xfrm>
          <a:prstGeom prst="ellipse">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035040" y="4983480"/>
            <a:ext cx="201168" cy="201168"/>
          </a:xfrm>
          <a:prstGeom prst="ellipse">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138160" y="4983480"/>
            <a:ext cx="201168" cy="201168"/>
          </a:xfrm>
          <a:prstGeom prst="ellipse">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0241280" y="4983480"/>
            <a:ext cx="201168" cy="201168"/>
          </a:xfrm>
          <a:prstGeom prst="ellipse">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920240" y="5056632"/>
            <a:ext cx="8321040" cy="457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7280" y="5715000"/>
            <a:ext cx="9966960" cy="502920"/>
          </a:xfrm>
          <a:prstGeom prst="rect">
            <a:avLst/>
          </a:prstGeom>
          <a:noFill/>
        </p:spPr>
        <p:txBody>
          <a:bodyPr wrap="square" lIns="73152" rIns="73152" tIns="73152" bIns="73152" anchor="t">
            <a:spAutoFit/>
          </a:bodyPr>
          <a:lstStyle/>
          <a:p>
            <a:pPr algn="ctr"/>
            <a:r>
              <a:rPr sz="1100" b="0">
                <a:solidFill>
                  <a:srgbClr val="5B4638"/>
                </a:solidFill>
                <a:latin typeface="Noto Sans Bengali"/>
              </a:rPr>
              <a:t>Philosophy of Religion • Historical Origin • Classroom Presentation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১. ভূমিকা: ‘ধর্মের উৎপত্তি’ প্রশ্নটি কেন গুরুত্বপূর্ণ</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ধর্ম মানুষের ব্যক্তিগত বিশ্বাসমাত্র নয়; এটি মানুষের জীবনযাপন, আচার, নৈতিকতা, সামাজিক সম্পর্ক এবং বিশ্ব-ব্যাখ্যার সঙ্গে গভীরভাবে যুক্ত। তাই ধর্মের ঐতিহাসিক উৎপত্তি অনুসন্ধান করতে হলে জানতে হয়—মানুষ প্রথম কখন অতিপ্রাকৃত শক্তির কথা ভাবল, কীভাবে আচার ও উপাসনা গড়ে উঠল, এবং কীভাবে ব্যক্তিগত বিশ্বাস সামাজিক প্রতিষ্ঠানে রূপ পেল। ধর্মদর্শনের আলোচনায় ঐতিহাসিক অনুসন্ধান মূলত ধর্মীয় চেতনার বিকাশের ধারাকে বোঝার চেষ্টা করে। তবে কোনো একটি তত্ত্বকে সব ধর্মের একমাত্র কারণ বলে গ্রহণ করা কঠিন; বিভিন্ন সমাজে ধর্মের রূপ ও বিকাশ ভিন্ন।</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01  •  পাঠভিত্তি: গুপ্ত–বন্দ্যোপাধ্যায় ও প্রমোদবন্ধু সেনগুপ্তের সংযুক্ত গ্রন্থ</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২. ধর্মের ঐতিহাসিক উৎপত্তি: একটি অনুসন্ধানের ক্ষেত্র</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ঐতিহাসিক উৎপত্তির প্রশ্নে ধর্মকে একটি বিকাশমান মানবিক প্রতিষ্ঠান হিসেবে দেখা হয়। আদিম মানুষের প্রকৃতি, মৃত্যু, স্বপ্ন, রোগ, বিপদ, বজ্রপাত, সূর্য, নদী, প্রাণী ও অজানা শক্তির অভিজ্ঞতা তার চিন্তাকে প্রভাবিত করেছে বলে বিভিন্ন মতবাদে আলোচনা করা হয়। নৃতত্ত্ববিদেরা আদিম সমাজের আচার, নিষেধ, উৎসর্গ, টোটেম, জাদু এবং আত্মা-সংক্রান্ত বিশ্বাস বিশ্লেষণ করেছেন। একই সঙ্গে মনোবিজ্ঞান মানুষের ভয়, বিস্ময়, আশা, আবেগ ও নিরাপত্তার প্রয়োজনকে গুরুত্ব দিয়েছে। এই কারণে ধর্মের উৎপত্তি ব্যাখ্যা করতে ইতিহাস, নৃতত্ত্ব, মনোবিজ্ঞান ও সমাজবিজ্ঞানের তথ্য পরস্পরের সহায়ক।</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02  •  পাঠভিত্তি: গুপ্ত–বন্দ্যোপাধ্যায় ও প্রমোদবন্ধু সেনগুপ্তের সংযুক্ত গ্রন্থ</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৩. ঐশী প্রত্যাদেশের তত্ত্ব (Theory of Divine Revelation)</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প্রত্যাদেশবাদী মত অনুসারে ধর্মের উৎস মানুষের নিজস্ব বুদ্ধি বা কল্পনায় নয়; ঈশ্বর বা কোনো অতিপ্রাকৃত সত্তার প্রত্যাদেশে ধর্মীয় সত্য মানুষের কাছে প্রকাশিত হয়েছে। বিশেষত প্রকাশিত ধর্মগুলির ক্ষেত্রে এই ধারণার গুরুত্ব রয়েছে। ধর্মীয় সত্য মানুষের সাধারণ অভিজ্ঞতার বাইরে কোনো উচ্চতর উৎস থেকে এসেছে—এটাই এর মূল বক্তব্য। এই তত্ত্ব ধর্মের ঐশী মর্যাদা ও ধর্মীয় বিশ্বাসের কর্তৃত্ব ব্যাখ্যা করতে শক্তিশালী হলেও ঐতিহাসিকভাবে সব ধর্মের আদিম উৎপত্তি ব্যাখ্যা করা এর পক্ষে কঠিন। কারণ পৃথিবীর বিভিন্ন ধর্মে বিশ্বাস, দেবতা, আচার ও ধর্মীয় প্রতিষ্ঠান ভিন্নভাবে বিকশিত হয়েছে। তাই ঐতিহাসিক অনুসন্ধানে প্রত্যাদেশবাদ একটি গুরুত্বপূর্ণ ধর্মতাত্ত্বিক ব্যাখ্যা, কিন্তু একমাত্র সর্বজনীন ঐতিহাসিক ব্যাখ্যা নয়।</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03  •  পাঠভিত্তি: গুপ্ত–বন্দ্যোপাধ্যায় ও প্রমোদবন্ধু সেনগুপ্তের সংযুক্ত গ্রন্থ</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৪. মানবীয় বিচার-বুদ্ধি ও Deism</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আরেকটি মত ধর্মের উৎস মানুষের বিচার-বুদ্ধি ও স্বাভাবিক ধর্মবোধে অনুসন্ধান করে। Deism-ধারার আলোচনায় মনে করা হয় যে মানুষ প্রকৃতি ও জগতের নিয়ম দেখে একটি সর্বোচ্চ কারণ বা স্রষ্টার ধারণায় পৌঁছাতে পারে। এই দৃষ্টিতে ধর্মের প্রাথমিক ভিত্তি হতে পারে মানুষের যুক্তিবোধ, বিশ্ব সম্পর্কে বিস্ময় এবং কারণ অনুসন্ধানের প্রবণতা। কিছু আলোচনায় ধর্মের বিশুদ্ধ স্বাভাবিক উৎস এবং পরবর্তীকালের ঐতিহাসিক ধর্মীয় রূপের মধ্যে পার্থক্য করা হয়েছে। তবে মানববুদ্ধি কীভাবে নির্দিষ্ট দেবতা, আচার, মন্ত্র, উৎসর্গ বা সামাজিক ধর্মপ্রতিষ্ঠান সৃষ্টি করল—এই প্রশ্নের সম্পূর্ণ উত্তর এই তত্ত্ব একা দেয় না।</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04  •  পাঠভিত্তি: গুপ্ত–বন্দ্যোপাধ্যায় ও প্রমোদবন্ধু সেনগুপ্তের সংযুক্ত গ্রন্থ</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৫. টাইলরের Animism বা সর্বপ্রাণবাদ</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E. B. Tylor-এর Animism তত্ত্ব ধর্মের ঐতিহাসিক উৎপত্তির অন্যতম প্রভাবশালী নৃতাত্ত্বিক ব্যাখ্যা। তাঁর মতে আদিম মানুষ স্বপ্নে মৃত বা অনুপস্থিত ব্যক্তিকে দেখা, নিদ্রা, অচেতনতা এবং জীবিত ও মৃতের পার্থক্য থেকে ‘আত্মা’ বা spiritual being-এর ধারণা গড়ে তুলতে পারে। পরে এই আত্মার ধারণা মানুষের বাইরের জগত—প্রাণী, গাছ, নদী, পাহাড়, সূর্য প্রভৃতি—সম্পর্কেও প্রয়োগ করা হয়। ফলে প্রকৃতির নানা বস্তুকে আত্মাসম্পন্ন ভাবার প্রবণতা তৈরি হয়। Tylor-এর আলোচনায় ধর্মের ন্যূনতম উপাদান হিসেবে spiritual beings-এর প্রতি বিশ্বাস বিশেষ গুরুত্ব পায়।</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05  •  পাঠভিত্তি: গুপ্ত–বন্দ্যোপাধ্যায় ও প্রমোদবন্ধু সেনগুপ্তের সংযুক্ত গ্রন্থ</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৬. Animism-এর বিকাশ ও সীমাবদ্ধতা</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Animism-এর শক্তি হলো এটি ধর্মীয় বিশ্বাসের সঙ্গে স্বপ্ন, মৃত্যু ও আত্মা-ধারণার সম্পর্ক দেখায়। আদিম মানুষ যখন জীবিত দেহ ও মৃতদেহের পার্থক্য, স্বপ্নের অভিজ্ঞতা এবং ব্যক্তিত্বের পরিবর্তন লক্ষ্য করে, তখন ‘অদৃশ্য সত্তা’ সম্পর্কে ধারণা তৈরি হওয়া সম্ভব—এই ব্যাখ্যা তত্ত্বটির কেন্দ্রে। পরবর্তী পর্যায়ে অসংখ্য আত্মা, প্রকৃতির শক্তি এবং দেবতার ধারণা গড়ে উঠতে পারে। কিন্তু সমালোচকেরা বলেন, সব ধর্মীয় আচরণকে আত্মা-বিশ্বাস থেকে ব্যাখ্যা করা যায় না। মানুষের সামাজিক বন্ধন, আবেগ, শক্তির অনুভূতি, আচার এবং সমষ্টিগত জীবনও ধর্মের বিকাশে গুরুত্বপূর্ণ। তাই Animism-কে একটি গুরুত্বপূর্ণ পর্যায় বা ব্যাখ্যা হিসেবে দেখা বেশি যুক্তিযুক্ত।</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06  •  পাঠভিত্তি: গুপ্ত–বন্দ্যোপাধ্যায় ও প্রমোদবন্ধু সেনগুপ্তের সংযুক্ত গ্রন্থ</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৭. Herbert Spencer-এর Ghost Theory</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Herbert Spencer ধর্মের উৎস ব্যাখ্যা করতে ‘Ghost Theory’ বা ভূত-তত্ত্বের উপর বিশেষ জোর দেন। তাঁর মতে মৃত ব্যক্তির স্বপ্নদর্শন, স্মৃতি এবং মৃতের উপস্থিতি সম্পর্কে আদিম মানুষের ধারণা থেকে ভূত বা প্রেতের বিশ্বাস জন্ম নিতে পারে। এরপর পূর্বপুরুষের আত্মাকে সন্তুষ্ট করা, তাদের প্রতি শ্রদ্ধা, ভয় বা উৎসর্গের মাধ্যমে ধর্মীয় আচারের বিকাশ ঘটতে পারে। এই মত Animism-এর সঙ্গে সম্পর্কিত হলেও এখানে মৃত ব্যক্তি ও পূর্বপুরুষের আত্মার ভূমিকা বিশেষভাবে গুরুত্বপূর্ণ। Ghost Theory দেখায় যে মৃত্যু মানুষের ধর্মীয় কল্পনা ও আচার গঠনে গভীর প্রভাব ফেলতে পারে; তবে এটিও ধর্মের সব রূপের পূর্ণ ব্যাখ্যা নয়।</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07  •  পাঠভিত্তি: গুপ্ত–বন্দ্যোপাধ্যায় ও প্রমোদবন্ধু সেনগুপ্তের সংযুক্ত গ্রন্থ</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৮. Totemism: গোষ্ঠী, প্রতীক ও পবিত্রতা</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Totemism-এ একটি গোষ্ঠী কোনো প্রাণী, উদ্ভিদ বা প্রাকৃতিক বস্তুর সঙ্গে বিশেষ সম্পর্ক স্থাপন করে এবং তাকে গোষ্ঠীর প্রতীক হিসেবে মান্য করে। টোটেমের সঙ্গে খাদ্য, নিষেধ, উৎসব, আচার ও সামাজিক পরিচয়ের সম্পর্ক তৈরি হতে পারে। ফলে ধর্মীয় বিশ্বাস কেবল ব্যক্তিগত অভিজ্ঞতা নয়; এটি গোষ্ঠীজীবনের সংগঠক শক্তি হয়ে ওঠে। টোটেমকে ঘিরে পবিত্রতা, নিষেধ ও উৎসর্গের ধারণা ধর্মের সামাজিক চরিত্র বোঝাতে সাহায্য করে। তবে গ্রন্থের আলোচনায় এ কথাও স্পষ্ট যে টোটেমিজমকে সরলভাবে ‘ধর্মের একমাত্র আদিম রূপ’ বলা বিতর্কিত; বিভিন্ন সমাজে টোটেমিক রীতির অর্থ ও ভূমিকা এক নয়।</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08  •  পাঠভিত্তি: গুপ্ত–বন্দ্যোপাধ্যায় ও প্রমোদবন্ধু সেনগুপ্তের সংযুক্ত গ্রন্থ</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৯. Durkheim ও ধর্মের সামাজিক ব্যাখ্যা</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Émile Durkheim ধর্মকে বোঝার ক্ষেত্রে সমাজের সমষ্টিগত জীবনের উপর গুরুত্ব দেন। তাঁর সামাজিক ব্যাখ্যায় পবিত্র ও অপবিত্রের পার্থক্য, গোষ্ঠীর যৌথ অনুভূতি এবং সামাজিক সংহতি গুরুত্বপূর্ণ। টোটেমিক প্রতীকের মাধ্যমে একটি গোষ্ঠী যেন নিজেকেই প্রতীকীভাবে প্রকাশ করে—এই ধারণা ধর্মের সামাজিক শক্তি ব্যাখ্যা করতে সাহায্য করে। ধর্মীয় অনুষ্ঠান মানুষকে একত্র করে, সমষ্টিগত আবেগ জাগায় এবং গোষ্ঠীর মূল্যবোধকে পুনর্নবীকরণ করে। এই দৃষ্টিতে ধর্ম কেবল অতিপ্রাকৃত সত্তার বিশ্বাস নয়; সামাজিক জীবনকে সংগঠিত ও সংহত করার একটি প্রক্রিয়াও। তবে সামাজিক ব্যাখ্যাও ব্যক্তির ধর্মীয় অভিজ্ঞতা ও আধ্যাত্মিক দাবির সব দিককে সম্পূর্ণভাবে ধারণ করতে পারে না।</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09  •  পাঠভিত্তি: গুপ্ত–বন্দ্যোপাধ্যায় ও প্রমোদবন্ধু সেনগুপ্তের সংযুক্ত গ্রন্থ</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১০. Pre-Animistic ‘Mana’ তত্ত্ব</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Pre-Animistic মতবাদে বলা হয় যে ধর্মের সূচনা আত্মা বা ব্যক্তিগত দেবতার ধারণার আগেও হতে পারে। ‘Mana’ বলতে এমন এক বিশেষ, অদৃশ্য ও অতিমানবিক শক্তির ধারণা বোঝানো হয়, যা ব্যক্তি, বস্তু বা ঘটনার মধ্যে বিশেষ ক্ষমতা হিসেবে অনুভূত হতে পারে। এই শক্তি শুভ বা অশুভ ফলের সঙ্গে যুক্ত বলে মনে করা হয়। ফলে মানুষ শক্তির অধিকারী ব্যক্তি বা বস্তুর প্রতি ভয়, শ্রদ্ধা বা নিষেধ আরোপ করতে পারে। এই মত ধর্মের উৎসকে ব্যক্তিগত আত্মা থেকে সরিয়ে ‘অব্যক্তিগত শক্তি’-র ধারণার দিকে নিয়ে যায়। কিন্তু ‘Mana’ সব আদিম ধর্মের সাধারণ ভিত্তি কি না—তা নিয়েও যথেষ্ট বিতর্ক আছে।</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10  •  পাঠভিত্তি: গুপ্ত–বন্দ্যোপাধ্যায় ও প্রমোদবন্ধু সেনগুপ্তের সংযুক্ত গ্রন্থ</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১১. Magic বা জাদু এবং ধর্মের সঙ্গে সম্পর্ক</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জাদু বা Magic-এর আলোচনায় মানুষের ইচ্ছা ও প্রকৃতির ঘটনার মধ্যে কার্যকারণ সম্পর্ক স্থাপনের একটি প্রচেষ্টা দেখা যায়। আদিম মানুষ কোনো বিশেষ মন্ত্র, ক্রিয়া বা আচার সম্পাদন করে কাঙ্ক্ষিত ফল ঘটাতে পারে—এমন বিশ্বাস পোষণ করতে পারে। এতে অনিশ্চয়তা নিয়ন্ত্রণ এবং প্রকৃতির উপর প্রভাব বিস্তারের আকাঙ্ক্ষা প্রকাশ পায়। ধর্ম ও জাদুর মধ্যে সাদৃশ্য থাকলেও পার্থক্যও রয়েছে। ধর্মীয় আচারে প্রার্থনা, শ্রদ্ধা বা আত্মসমর্পণের ভাব থাকতে পারে; জাদুতে নির্দিষ্ট ক্রিয়ার মাধ্যমে ফল উৎপাদনের দাবি বেশি প্রত্যক্ষ। ঐতিহাসিক উৎপত্তির আলোচনায় Magic দেখায় যে ধর্মীয় আচার গঠনে মানুষের নিয়ন্ত্রণ-প্রবণতা ও অনিশ্চয়তার অভিজ্ঞতা গুরুত্বপূর্ণ হতে পারে।</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11  •  পাঠভিত্তি: গুপ্ত–বন্দ্যোপাধ্যায় ও প্রমোদবন্ধু সেনগুপ্তের সংযুক্ত গ্রন্থ</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১২. Jevons, Frazer, Marett ও অন্যান্য ব্যাখ্যা</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ধর্মের ঐতিহাসিক উৎপত্তি নিয়ে Jevons, Frazer, Marett, Hartland প্রমুখ চিন্তাবিদ ভিন্ন ভিন্ন দিককে গুরুত্ব দিয়েছেন। Jevons ধর্মীয় আচার ও ঐতিহাসিক বিকাশের সম্পর্ক অনুসন্ধান করেন। Frazer-এর আলোচনায় Magic, ধর্ম এবং পরবর্তী বৌদ্ধিক বিকাশের মধ্যে একটি ক্রম নিয়ে আলোচনা দেখা যায়। Marett ‘pre-animistic’ পর্যায়ে আত্মার আগে শক্তি বা আবেগের অনুভূতিকে গুরুত্ব দেন। Hartland-ও আদিম ধর্মীয় আচারের বিভিন্ন দিক ব্যাখ্যা করেছেন। এসব মতের মধ্যে মতভেদ থাকলেও তাদের সম্মিলিত গুরুত্ব হলো—ধর্মের উৎপত্তিকে একটি জটিল ঐতিহাসিক ও সাংস্কৃতিক প্রক্রিয়া হিসেবে দেখা।</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12  •  পাঠভিত্তি: গুপ্ত–বন্দ্যোপাধ্যায় ও প্রমোদবন্ধু সেনগুপ্তের সংযুক্ত গ্রন্থ</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১৩. বিভিন্ন তত্ত্বের তুলনামূলক মূল্যায়ন</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প্রত্যাদেশবাদ ধর্মের ঐশী উৎস ব্যাখ্যা করে; Deism মানুষের বিচারবুদ্ধিকে গুরুত্ব দেয়; Animism আত্মা-ধারণা ও স্বপ্নকে কেন্দ্র করে; Ghost Theory মৃত্যু ও পূর্বপুরুষের স্মৃতিকে গুরুত্ব দেয়; Totemism গোষ্ঠী ও প্রতীকের সম্পর্ক ব্যাখ্যা করে; Mana তত্ত্ব অব্যক্তিগত শক্তির ধারণা সামনে আনে; Magic অনিশ্চয়তা নিয়ন্ত্রণের প্রচেষ্টাকে গুরুত্ব দেয়; Durkheim সামাজিক সংহতি ও সমষ্টিগত জীবনের উপর জোর দেন। কোনো একটি তত্ত্ব সব ধর্মের সব বৈশিষ্ট্য ব্যাখ্যা করতে পারে না। বরং ধর্মীয় জীবনের বহুমাত্রিকতা বোঝার জন্য এসব তত্ত্বকে পরস্পর-সম্পূরক বিশ্লেষণ হিসেবে পড়া অধিক ফলপ্রসূ।</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13  •  পাঠভিত্তি: গুপ্ত–বন্দ্যোপাধ্যায় ও প্রমোদবন্ধু সেনগুপ্তের সংযুক্ত গ্রন্থ</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১৪. উপসংহার</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ধর্মের ঐতিহাসিক উৎপত্তি একটি সরল, একরৈখিক ঘটনা নয়। মানুষের প্রকৃতির সঙ্গে সম্পর্ক, মৃত্যু ও স্বপ্নের অভিজ্ঞতা, ভয় ও বিস্ময়, অদৃশ্য শক্তির ধারণা, সামাজিক সংহতি, গোষ্ঠী-পরিচয় এবং আচার-অনুষ্ঠান—সব মিলিয়ে ধর্মীয় চেতনার বিকাশ ঘটতে পারে। ঐতিহাসিক ও নৃতাত্ত্বিক তত্ত্বগুলি ধর্মের বিভিন্ন দিককে আলোকিত করে, কিন্তু কোনো একক তত্ত্বকে সর্বজনীন চূড়ান্ত উত্তর হিসেবে গ্রহণ করা নিরাপদ নয়। ধর্মদর্শনের দৃষ্টিতে তাই প্রধান শিক্ষা হলো: ধর্মের উৎপত্তি বুঝতে হলে মানবজীবনের ব্যক্তিগত, মানসিক, সামাজিক ও সাংস্কৃতিক স্তরগুলিকে একত্রে বিবেচনা করতে হবে।</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14  •  পাঠভিত্তি: গুপ্ত–বন্দ্যোপাধ্যায় ও প্রমোদবন্ধু সেনগুপ্তের সংযুক্ত গ্রন্থ</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5EFE3"/>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75482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Noto Serif Bengali"/>
              </a:rPr>
              <a:t>নির্বাচিত সূত্র ও পাঠভিত্তি</a:t>
            </a:r>
          </a:p>
        </p:txBody>
      </p:sp>
      <p:sp>
        <p:nvSpPr>
          <p:cNvPr id="4" name="Rectangle 3"/>
          <p:cNvSpPr/>
          <p:nvPr/>
        </p:nvSpPr>
        <p:spPr>
          <a:xfrm>
            <a:off x="502920" y="932688"/>
            <a:ext cx="73152" cy="5074920"/>
          </a:xfrm>
          <a:prstGeom prst="rect">
            <a:avLst/>
          </a:prstGeom>
          <a:solidFill>
            <a:srgbClr val="BA7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FFAF2"/>
          </a:solidFill>
          <a:ln>
            <a:solidFill>
              <a:srgbClr val="D7CDC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500" b="0">
                <a:solidFill>
                  <a:srgbClr val="2A231E"/>
                </a:solidFill>
                <a:latin typeface="Noto Sans Bengali"/>
              </a:rPr>
              <a:t>১. কল্যাণচন্দ্র গুপ্ত ও অমিতাভ বন্দ্যোপাধ্যায়, ‘ধর্ম-দর্শন’, দ্বিতীয় অধ্যায়: ধর্মের ঐতিহাসিক উৎপত্তি ও সংশ্লিষ্ট আলোচনা।
২. প্রমোদবন্ধু সেনগুপ্ত, ‘ধর্মদর্শন (Philosophy of Religion)’, তৃতীয় অধ্যায়: The Origin and Development of Religion; Divine Revelation, Human Reason, Animism, Ghost Theory, Totemism ইত্যাদি।
৩. পাঠে আলোচিত Tylor, Herbert Spencer, Durkheim, Jevons, Frazer, Marett, Hartland প্রমুখের মতবাদ।
নোট: উপস্থাপনাটি সংযুক্ত দুইটি পাঠ্যগ্রন্থের আলোচনার ভিত্তিতে শিক্ষামূলকভাবে সংক্ষিপ্ত ও পুনর্গঠিত।</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Noto Sans Bengali"/>
              </a:rPr>
              <a:t>15  •  পাঠভিত্তি: গুপ্ত–বন্দ্যোপাধ্যায় ও প্রমোদবন্ধু সেনগুপ্তের সংযুক্ত গ্রন্থ</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