
<file path=[Content_Types].xml><?xml version="1.0" encoding="utf-8"?>
<Types xmlns="http://schemas.openxmlformats.org/package/2006/content-types">
  <Default ContentType="image/png" Extension="png"/>
  <Default ContentType="image/jpeg" Extension="jpeg"/>
  <Default ContentType="application/vnd.openxmlformats-package.relationships+xml" Extension="rels"/>
  <Default ContentType="application/xml" Extension="xml"/>
  <Default ContentType="image/gif" Extension="gif"/>
  <Default ContentType="image/jpeg" Extension="jpg"/>
  <Override ContentType="application/vnd.openxmlformats-officedocument.presentationml.presentation.main+xml" PartName="/ppt/presentation.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presProps+xml" PartName="/ppt/presProps.xml"/>
  <Override ContentType="application/vnd.openxmlformats-officedocument.presentationml.viewProps+xml" PartName="/ppt/viewProps.xml"/>
  <Override ContentType="application/vnd.openxmlformats-officedocument.theme+xml" PartName="/ppt/theme/theme1.xml"/>
  <Override ContentType="application/vnd.openxmlformats-officedocument.presentationml.tableStyles+xml" PartName="/ppt/tableStyle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package.core-properties+xml" PartName="/docProps/core.xml"/>
  <Override ContentType="application/vnd.openxmlformats-officedocument.extended-properties+xml" PartName="/docProps/app.xml"/>
  <Override ContentType="application/vnd.openxmlformats-officedocument.custom-properties+xml" PartName="/docProps/custom.xml"/>
</Types>
</file>

<file path=_rels/.rels><?xml version="1.0" encoding="UTF-8" standalone="yes" ?><Relationships xmlns="http://schemas.openxmlformats.org/package/2006/relationships"><Relationship Id="rId3" Target="docProps/core.xml" Type="http://schemas.openxmlformats.org/package/2006/relationships/metadata/core-properties"/><Relationship Id="rId2" Target="docProps/thumbnail.jpeg" Type="http://schemas.openxmlformats.org/package/2006/relationships/metadata/thumbnail"/><Relationship Id="rId1" Target="ppt/presentation.xml" Type="http://schemas.openxmlformats.org/officeDocument/2006/relationships/officeDocument"/><Relationship Id="rId4" Target="docProps/app.xml" Type="http://schemas.openxmlformats.org/officeDocument/2006/relationships/extended-properties"/><Relationship Id="rId5"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1"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2"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434" autoAdjust="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CD370AE-F748-4A8F-9B53-61FE14BC7CCD}"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1F41A-FA1B-4C23-A2E4-BFB63832AD83}" type="slidenum">
              <a:rPr lang="en-US" smtClean="0"/>
              <a:t>‹#›</a:t>
            </a:fld>
            <a:endParaRPr lang="en-US"/>
          </a:p>
        </p:txBody>
      </p:sp>
    </p:spTree>
    <p:extLst>
      <p:ext uri="{BB962C8B-B14F-4D97-AF65-F5344CB8AC3E}">
        <p14:creationId xmlns:p14="http://schemas.microsoft.com/office/powerpoint/2010/main" val="3495901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370AE-F748-4A8F-9B53-61FE14BC7CCD}"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1F41A-FA1B-4C23-A2E4-BFB63832AD83}" type="slidenum">
              <a:rPr lang="en-US" smtClean="0"/>
              <a:t>‹#›</a:t>
            </a:fld>
            <a:endParaRPr lang="en-US"/>
          </a:p>
        </p:txBody>
      </p:sp>
    </p:spTree>
    <p:extLst>
      <p:ext uri="{BB962C8B-B14F-4D97-AF65-F5344CB8AC3E}">
        <p14:creationId xmlns:p14="http://schemas.microsoft.com/office/powerpoint/2010/main" val="1607165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CD370AE-F748-4A8F-9B53-61FE14BC7CCD}"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1F41A-FA1B-4C23-A2E4-BFB63832AD83}" type="slidenum">
              <a:rPr lang="en-US" smtClean="0"/>
              <a:t>‹#›</a:t>
            </a:fld>
            <a:endParaRPr lang="en-US"/>
          </a:p>
        </p:txBody>
      </p:sp>
    </p:spTree>
    <p:extLst>
      <p:ext uri="{BB962C8B-B14F-4D97-AF65-F5344CB8AC3E}">
        <p14:creationId xmlns:p14="http://schemas.microsoft.com/office/powerpoint/2010/main" val="35313595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CD370AE-F748-4A8F-9B53-61FE14BC7CCD}" type="datetimeFigureOut">
              <a:rPr lang="en-US" smtClean="0"/>
              <a:t>1/29/2021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21F41A-FA1B-4C23-A2E4-BFB63832AD83}" type="slidenum">
              <a:rPr lang="en-US" smtClean="0"/>
              <a:t>‹#›</a:t>
            </a:fld>
            <a:endParaRPr lang="en-US"/>
          </a:p>
        </p:txBody>
      </p:sp>
    </p:spTree>
    <p:extLst>
      <p:ext uri="{BB962C8B-B14F-4D97-AF65-F5344CB8AC3E}">
        <p14:creationId xmlns:p14="http://schemas.microsoft.com/office/powerpoint/2010/main" val="18029934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CD370AE-F748-4A8F-9B53-61FE14BC7CCD}" type="datetimeFigureOut">
              <a:rPr lang="en-US" smtClean="0"/>
              <a:t>1/29/2021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121F41A-FA1B-4C23-A2E4-BFB63832AD83}" type="slidenum">
              <a:rPr lang="en-US" smtClean="0"/>
              <a:t>‹#›</a:t>
            </a:fld>
            <a:endParaRPr lang="en-US"/>
          </a:p>
        </p:txBody>
      </p:sp>
    </p:spTree>
    <p:extLst>
      <p:ext uri="{BB962C8B-B14F-4D97-AF65-F5344CB8AC3E}">
        <p14:creationId xmlns:p14="http://schemas.microsoft.com/office/powerpoint/2010/main" val="1554967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CD370AE-F748-4A8F-9B53-61FE14BC7CCD}" type="datetimeFigureOut">
              <a:rPr lang="en-US" smtClean="0"/>
              <a:t>1/29/2021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121F41A-FA1B-4C23-A2E4-BFB63832AD83}" type="slidenum">
              <a:rPr lang="en-US" smtClean="0"/>
              <a:t>‹#›</a:t>
            </a:fld>
            <a:endParaRPr lang="en-US"/>
          </a:p>
        </p:txBody>
      </p:sp>
    </p:spTree>
    <p:extLst>
      <p:ext uri="{BB962C8B-B14F-4D97-AF65-F5344CB8AC3E}">
        <p14:creationId xmlns:p14="http://schemas.microsoft.com/office/powerpoint/2010/main" val="19630804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D370AE-F748-4A8F-9B53-61FE14BC7CCD}" type="datetimeFigureOut">
              <a:rPr lang="en-US" smtClean="0"/>
              <a:t>1/29/2021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121F41A-FA1B-4C23-A2E4-BFB63832AD83}" type="slidenum">
              <a:rPr lang="en-US" smtClean="0"/>
              <a:t>‹#›</a:t>
            </a:fld>
            <a:endParaRPr lang="en-US"/>
          </a:p>
        </p:txBody>
      </p:sp>
    </p:spTree>
    <p:extLst>
      <p:ext uri="{BB962C8B-B14F-4D97-AF65-F5344CB8AC3E}">
        <p14:creationId xmlns:p14="http://schemas.microsoft.com/office/powerpoint/2010/main" val="36077385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370AE-F748-4A8F-9B53-61FE14BC7CCD}" type="datetimeFigureOut">
              <a:rPr lang="en-US" smtClean="0"/>
              <a:t>1/29/2021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21F41A-FA1B-4C23-A2E4-BFB63832AD83}" type="slidenum">
              <a:rPr lang="en-US" smtClean="0"/>
              <a:t>‹#›</a:t>
            </a:fld>
            <a:endParaRPr lang="en-US"/>
          </a:p>
        </p:txBody>
      </p:sp>
    </p:spTree>
    <p:extLst>
      <p:ext uri="{BB962C8B-B14F-4D97-AF65-F5344CB8AC3E}">
        <p14:creationId xmlns:p14="http://schemas.microsoft.com/office/powerpoint/2010/main" val="4146408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D370AE-F748-4A8F-9B53-61FE14BC7CCD}" type="datetimeFigureOut">
              <a:rPr lang="en-US" smtClean="0"/>
              <a:t>1/29/2021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121F41A-FA1B-4C23-A2E4-BFB63832AD83}" type="slidenum">
              <a:rPr lang="en-US" smtClean="0"/>
              <a:t>‹#›</a:t>
            </a:fld>
            <a:endParaRPr lang="en-US"/>
          </a:p>
        </p:txBody>
      </p:sp>
    </p:spTree>
    <p:extLst>
      <p:ext uri="{BB962C8B-B14F-4D97-AF65-F5344CB8AC3E}">
        <p14:creationId xmlns:p14="http://schemas.microsoft.com/office/powerpoint/2010/main" val="39354953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370AE-F748-4A8F-9B53-61FE14BC7CCD}"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1F41A-FA1B-4C23-A2E4-BFB63832AD83}" type="slidenum">
              <a:rPr lang="en-US" smtClean="0"/>
              <a:t>‹#›</a:t>
            </a:fld>
            <a:endParaRPr lang="en-US"/>
          </a:p>
        </p:txBody>
      </p:sp>
    </p:spTree>
    <p:extLst>
      <p:ext uri="{BB962C8B-B14F-4D97-AF65-F5344CB8AC3E}">
        <p14:creationId xmlns:p14="http://schemas.microsoft.com/office/powerpoint/2010/main" val="331500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CD370AE-F748-4A8F-9B53-61FE14BC7CCD}" type="datetimeFigureOut">
              <a:rPr lang="en-US" smtClean="0"/>
              <a:t>1/29/2021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121F41A-FA1B-4C23-A2E4-BFB63832AD83}" type="slidenum">
              <a:rPr lang="en-US" smtClean="0"/>
              <a:t>‹#›</a:t>
            </a:fld>
            <a:endParaRPr lang="en-US"/>
          </a:p>
        </p:txBody>
      </p:sp>
    </p:spTree>
    <p:extLst>
      <p:ext uri="{BB962C8B-B14F-4D97-AF65-F5344CB8AC3E}">
        <p14:creationId xmlns:p14="http://schemas.microsoft.com/office/powerpoint/2010/main" val="37788002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D370AE-F748-4A8F-9B53-61FE14BC7CCD}" type="datetimeFigureOut">
              <a:rPr lang="en-US" smtClean="0"/>
              <a:t>1/29/2021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1F41A-FA1B-4C23-A2E4-BFB63832AD83}" type="slidenum">
              <a:rPr lang="en-US" smtClean="0"/>
              <a:t>‹#›</a:t>
            </a:fld>
            <a:endParaRPr lang="en-US"/>
          </a:p>
        </p:txBody>
      </p:sp>
    </p:spTree>
    <p:extLst>
      <p:ext uri="{BB962C8B-B14F-4D97-AF65-F5344CB8AC3E}">
        <p14:creationId xmlns:p14="http://schemas.microsoft.com/office/powerpoint/2010/main" val="1453658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1.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pg"/></Relationships>
</file>

<file path=ppt/slides/_rels/slide8.xml.rels><?xml version="1.0" encoding="UTF-8" standalone="yes" ?><Relationships xmlns="http://schemas.openxmlformats.org/package/2006/relationships"><Relationship Id="rId3" Target="../media/image18.jpeg" Type="http://schemas.openxmlformats.org/officeDocument/2006/relationships/image"/><Relationship Id="rId2" Target="../media/image17.jpeg" Type="http://schemas.openxmlformats.org/officeDocument/2006/relationships/image"/><Relationship Id="rId1" Target="../slideLayouts/slideLayout1.xml" Type="http://schemas.openxmlformats.org/officeDocument/2006/relationships/slideLayout"/></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5.jp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arget="../media/image25.jpeg" Type="http://schemas.openxmlformats.org/officeDocument/2006/relationships/image"/><Relationship Id="rId2" Target="../media/image24.jpeg" Type="http://schemas.openxmlformats.org/officeDocument/2006/relationships/image"/><Relationship Id="rId1" Target="../slideLayouts/slideLayout2.xml" Type="http://schemas.openxmlformats.org/officeDocument/2006/relationships/slideLayout"/><Relationship Id="rId4" Target="../media/image26.jpg" Type="http://schemas.openxmlformats.org/officeDocument/2006/relationships/image"/></Relationships>
</file>

<file path=ppt/slides/_rels/slide1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g"/><Relationship Id="rId1" Type="http://schemas.openxmlformats.org/officeDocument/2006/relationships/slideLayout" Target="../slideLayouts/slideLayout1.xml"/><Relationship Id="rId4" Type="http://schemas.openxmlformats.org/officeDocument/2006/relationships/image" Target="../media/image31.jpg"/></Relationships>
</file>

<file path=ppt/slides/_rels/slide16.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gi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162" y="971550"/>
            <a:ext cx="8843963" cy="4914900"/>
          </a:xfrm>
        </p:spPr>
        <p:style>
          <a:lnRef idx="1">
            <a:schemeClr val="accent6"/>
          </a:lnRef>
          <a:fillRef idx="2">
            <a:schemeClr val="accent6"/>
          </a:fillRef>
          <a:effectRef idx="1">
            <a:schemeClr val="accent6"/>
          </a:effectRef>
          <a:fontRef idx="minor">
            <a:schemeClr val="dk1"/>
          </a:fontRef>
        </p:style>
        <p:txBody>
          <a:bodyPr rtlCol="0">
            <a:normAutofit/>
          </a:bodyPr>
          <a:lstStyle/>
          <a:p>
            <a:pPr>
              <a:defRPr/>
            </a:pPr>
            <a:r>
              <a:rPr lang="en-US" sz="2700" b="1" dirty="0">
                <a:solidFill>
                  <a:srgbClr val="002060"/>
                </a:solidFill>
                <a:latin typeface="Script MT Bold" panose="03040602040607080904" pitchFamily="66" charset="0"/>
              </a:rPr>
              <a:t>Kalipada Ghosh Tarai Mahavidyalaya</a:t>
            </a:r>
            <a:r>
              <a:rPr lang="en-US" sz="4050" b="1" dirty="0">
                <a:latin typeface="Script MT Bold" panose="03040602040607080904" pitchFamily="66" charset="0"/>
              </a:rPr>
              <a:t/>
            </a:r>
            <a:br>
              <a:rPr lang="en-US" sz="4050" b="1" dirty="0">
                <a:latin typeface="Script MT Bold" panose="03040602040607080904" pitchFamily="66" charset="0"/>
              </a:rPr>
            </a:br>
            <a:r>
              <a:rPr lang="en-US" sz="3000" b="1" dirty="0">
                <a:solidFill>
                  <a:srgbClr val="002060"/>
                </a:solidFill>
                <a:latin typeface="Script MT Bold" panose="03040602040607080904" pitchFamily="66" charset="0"/>
              </a:rPr>
              <a:t>Bagdogra</a:t>
            </a:r>
            <a:r>
              <a:rPr lang="en-US" dirty="0" smtClean="0">
                <a:latin typeface="Freestyle Script" panose="030804020302050B0404" pitchFamily="66" charset="0"/>
              </a:rPr>
              <a:t/>
            </a:r>
            <a:br>
              <a:rPr lang="en-US" dirty="0" smtClean="0">
                <a:latin typeface="Freestyle Script" panose="030804020302050B0404" pitchFamily="66" charset="0"/>
              </a:rPr>
            </a:br>
            <a:r>
              <a:rPr lang="en-US" dirty="0" smtClean="0">
                <a:latin typeface="Freestyle Script" panose="030804020302050B0404" pitchFamily="66" charset="0"/>
              </a:rPr>
              <a:t/>
            </a:r>
            <a:br>
              <a:rPr lang="en-US" dirty="0" smtClean="0">
                <a:latin typeface="Freestyle Script" panose="030804020302050B0404" pitchFamily="66" charset="0"/>
              </a:rPr>
            </a:br>
            <a:r>
              <a:rPr lang="en-US" sz="2700" b="1" dirty="0">
                <a:solidFill>
                  <a:schemeClr val="accent3">
                    <a:lumMod val="50000"/>
                  </a:schemeClr>
                </a:solidFill>
                <a:latin typeface="Lucida Calligraphy" panose="03010101010101010101" pitchFamily="66" charset="0"/>
              </a:rPr>
              <a:t>Department of Environmental Science</a:t>
            </a:r>
            <a:endParaRPr lang="en-IN" sz="2700" b="1" dirty="0">
              <a:latin typeface="Lucida Calligraphy" panose="03010101010101010101" pitchFamily="66" charset="0"/>
            </a:endParaRPr>
          </a:p>
        </p:txBody>
      </p:sp>
    </p:spTree>
    <p:extLst>
      <p:ext uri="{BB962C8B-B14F-4D97-AF65-F5344CB8AC3E}">
        <p14:creationId xmlns:p14="http://schemas.microsoft.com/office/powerpoint/2010/main" val="12491739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3670"/>
            <a:ext cx="7772400" cy="688975"/>
          </a:xfrm>
        </p:spPr>
        <p:style>
          <a:lnRef idx="1">
            <a:schemeClr val="accent5"/>
          </a:lnRef>
          <a:fillRef idx="2">
            <a:schemeClr val="accent5"/>
          </a:fillRef>
          <a:effectRef idx="1">
            <a:schemeClr val="accent5"/>
          </a:effectRef>
          <a:fontRef idx="minor">
            <a:schemeClr val="dk1"/>
          </a:fontRef>
        </p:style>
        <p:txBody>
          <a:bodyPr>
            <a:normAutofit/>
          </a:bodyPr>
          <a:lstStyle/>
          <a:p>
            <a:r>
              <a:rPr lang="en-US" sz="3200" b="1" dirty="0" smtClean="0"/>
              <a:t>Water pollution</a:t>
            </a:r>
            <a:endParaRPr lang="en-US" sz="3200" dirty="0"/>
          </a:p>
        </p:txBody>
      </p:sp>
      <p:sp>
        <p:nvSpPr>
          <p:cNvPr id="3" name="Subtitle 2"/>
          <p:cNvSpPr>
            <a:spLocks noGrp="1"/>
          </p:cNvSpPr>
          <p:nvPr>
            <p:ph type="subTitle" idx="1"/>
          </p:nvPr>
        </p:nvSpPr>
        <p:spPr>
          <a:xfrm>
            <a:off x="152400" y="914400"/>
            <a:ext cx="8686800" cy="1676400"/>
          </a:xfrm>
        </p:spPr>
        <p:style>
          <a:lnRef idx="1">
            <a:schemeClr val="accent5"/>
          </a:lnRef>
          <a:fillRef idx="2">
            <a:schemeClr val="accent5"/>
          </a:fillRef>
          <a:effectRef idx="1">
            <a:schemeClr val="accent5"/>
          </a:effectRef>
          <a:fontRef idx="minor">
            <a:schemeClr val="dk1"/>
          </a:fontRef>
        </p:style>
        <p:txBody>
          <a:bodyPr>
            <a:normAutofit fontScale="85000" lnSpcReduction="10000"/>
          </a:bodyPr>
          <a:lstStyle/>
          <a:p>
            <a:pPr algn="l"/>
            <a:r>
              <a:rPr lang="en-US" b="1" dirty="0">
                <a:solidFill>
                  <a:schemeClr val="tx1"/>
                </a:solidFill>
              </a:rPr>
              <a:t>Water pollution</a:t>
            </a:r>
            <a:r>
              <a:rPr lang="en-US" dirty="0">
                <a:solidFill>
                  <a:schemeClr val="tx1"/>
                </a:solidFill>
              </a:rPr>
              <a:t> is defined as a change in the quality or composition of water directly or indirectly as a result of man’s activities, so that it becomes unsuitable for drinking, domestic, recreational and agricultural purposes.</a:t>
            </a:r>
          </a:p>
          <a:p>
            <a:pPr algn="l"/>
            <a:endParaRPr lang="en-US" dirty="0">
              <a:solidFill>
                <a:schemeClr val="tx1"/>
              </a:solidFill>
            </a:endParaRPr>
          </a:p>
        </p:txBody>
      </p:sp>
      <p:sp>
        <p:nvSpPr>
          <p:cNvPr id="4" name="TextBox 3"/>
          <p:cNvSpPr txBox="1"/>
          <p:nvPr/>
        </p:nvSpPr>
        <p:spPr>
          <a:xfrm>
            <a:off x="1600200" y="2819400"/>
            <a:ext cx="5715000" cy="3785652"/>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n-US" sz="2400" dirty="0"/>
              <a:t>The common </a:t>
            </a:r>
            <a:r>
              <a:rPr lang="en-US" sz="2400" b="1" dirty="0"/>
              <a:t>sources</a:t>
            </a:r>
            <a:r>
              <a:rPr lang="en-US" sz="2400" dirty="0"/>
              <a:t> of water pollution are </a:t>
            </a:r>
            <a:endParaRPr lang="en-US" sz="2400" dirty="0" smtClean="0"/>
          </a:p>
          <a:p>
            <a:pPr marL="342900" indent="-342900">
              <a:buFont typeface="Arial" pitchFamily="34" charset="0"/>
              <a:buChar char="•"/>
            </a:pPr>
            <a:r>
              <a:rPr lang="en-US" sz="2400" dirty="0" smtClean="0"/>
              <a:t>Domestic wastes</a:t>
            </a:r>
          </a:p>
          <a:p>
            <a:pPr marL="342900" indent="-342900">
              <a:buFont typeface="Arial" pitchFamily="34" charset="0"/>
              <a:buChar char="•"/>
            </a:pPr>
            <a:r>
              <a:rPr lang="en-US" sz="2400" dirty="0" smtClean="0"/>
              <a:t>Sewage</a:t>
            </a:r>
          </a:p>
          <a:p>
            <a:pPr marL="342900" indent="-342900">
              <a:buFont typeface="Arial" pitchFamily="34" charset="0"/>
              <a:buChar char="•"/>
            </a:pPr>
            <a:r>
              <a:rPr lang="en-US" sz="2400" dirty="0"/>
              <a:t>Industrial </a:t>
            </a:r>
            <a:r>
              <a:rPr lang="en-US" sz="2400" dirty="0" smtClean="0"/>
              <a:t>wastes</a:t>
            </a:r>
          </a:p>
          <a:p>
            <a:pPr marL="342900" indent="-342900">
              <a:buFont typeface="Arial" pitchFamily="34" charset="0"/>
              <a:buChar char="•"/>
            </a:pPr>
            <a:r>
              <a:rPr lang="en-US" sz="2400" dirty="0"/>
              <a:t>Fertilizers and </a:t>
            </a:r>
            <a:r>
              <a:rPr lang="en-US" sz="2400" dirty="0" smtClean="0"/>
              <a:t>detergents</a:t>
            </a:r>
          </a:p>
          <a:p>
            <a:pPr marL="342900" indent="-342900">
              <a:buFont typeface="Arial" pitchFamily="34" charset="0"/>
              <a:buChar char="•"/>
            </a:pPr>
            <a:r>
              <a:rPr lang="en-US" sz="2400" dirty="0"/>
              <a:t>Pesticides and herbicides (biocides</a:t>
            </a:r>
            <a:r>
              <a:rPr lang="en-US" sz="2400" dirty="0" smtClean="0"/>
              <a:t>)</a:t>
            </a:r>
          </a:p>
          <a:p>
            <a:pPr marL="342900" indent="-342900">
              <a:buFont typeface="Arial" pitchFamily="34" charset="0"/>
              <a:buChar char="•"/>
            </a:pPr>
            <a:r>
              <a:rPr lang="en-US" sz="2400" dirty="0"/>
              <a:t>Radioactive </a:t>
            </a:r>
            <a:r>
              <a:rPr lang="en-US" sz="2400" dirty="0" smtClean="0"/>
              <a:t>wastes</a:t>
            </a:r>
          </a:p>
          <a:p>
            <a:pPr marL="342900" indent="-342900">
              <a:buFont typeface="Arial" pitchFamily="34" charset="0"/>
              <a:buChar char="•"/>
            </a:pPr>
            <a:r>
              <a:rPr lang="en-US" sz="2400" dirty="0"/>
              <a:t>Thermal </a:t>
            </a:r>
            <a:r>
              <a:rPr lang="en-US" sz="2400" dirty="0" smtClean="0"/>
              <a:t>pollution</a:t>
            </a:r>
          </a:p>
          <a:p>
            <a:pPr marL="342900" indent="-342900">
              <a:buFont typeface="Arial" pitchFamily="34" charset="0"/>
              <a:buChar char="•"/>
            </a:pPr>
            <a:r>
              <a:rPr lang="en-US" sz="2400" dirty="0" smtClean="0"/>
              <a:t>Oil</a:t>
            </a:r>
          </a:p>
          <a:p>
            <a:pPr marL="342900" indent="-342900">
              <a:buFont typeface="Arial" pitchFamily="34" charset="0"/>
              <a:buChar char="•"/>
            </a:pPr>
            <a:r>
              <a:rPr lang="en-US" sz="2400" dirty="0" smtClean="0"/>
              <a:t>Eutrophication</a:t>
            </a:r>
            <a:endParaRPr lang="en-US" sz="2400" dirty="0"/>
          </a:p>
        </p:txBody>
      </p:sp>
    </p:spTree>
    <p:extLst>
      <p:ext uri="{BB962C8B-B14F-4D97-AF65-F5344CB8AC3E}">
        <p14:creationId xmlns:p14="http://schemas.microsoft.com/office/powerpoint/2010/main" val="9485773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52401"/>
            <a:ext cx="7772400" cy="609600"/>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600" dirty="0" smtClean="0"/>
              <a:t>Sources of Water Pollution</a:t>
            </a:r>
            <a:endParaRPr lang="en-US" sz="3600" dirty="0"/>
          </a:p>
        </p:txBody>
      </p:sp>
      <p:sp>
        <p:nvSpPr>
          <p:cNvPr id="3" name="Subtitle 2"/>
          <p:cNvSpPr>
            <a:spLocks noGrp="1"/>
          </p:cNvSpPr>
          <p:nvPr>
            <p:ph type="subTitle" idx="1"/>
          </p:nvPr>
        </p:nvSpPr>
        <p:spPr>
          <a:xfrm>
            <a:off x="228600" y="838200"/>
            <a:ext cx="4795284" cy="5791200"/>
          </a:xfrm>
        </p:spPr>
        <p:txBody>
          <a:bodyPr anchor="ctr">
            <a:noAutofit/>
          </a:bodyPr>
          <a:lstStyle/>
          <a:p>
            <a:pPr lvl="0" algn="just"/>
            <a:r>
              <a:rPr lang="en-US" sz="2000" b="1" u="sng" dirty="0">
                <a:solidFill>
                  <a:schemeClr val="tx1"/>
                </a:solidFill>
              </a:rPr>
              <a:t>Domestic wastes</a:t>
            </a:r>
            <a:r>
              <a:rPr lang="en-US" sz="2000" b="1" dirty="0">
                <a:solidFill>
                  <a:schemeClr val="tx1"/>
                </a:solidFill>
              </a:rPr>
              <a:t> </a:t>
            </a:r>
            <a:r>
              <a:rPr lang="en-US" sz="2000" dirty="0">
                <a:solidFill>
                  <a:schemeClr val="tx1"/>
                </a:solidFill>
              </a:rPr>
              <a:t>such pollutants may be biodegradable or non-biodegradable in nature.</a:t>
            </a:r>
          </a:p>
          <a:p>
            <a:pPr marL="457200" lvl="0" indent="-457200" algn="just">
              <a:buFont typeface="Arial" pitchFamily="34" charset="0"/>
              <a:buChar char="•"/>
            </a:pPr>
            <a:r>
              <a:rPr lang="en-US" sz="2000" dirty="0">
                <a:solidFill>
                  <a:schemeClr val="tx1"/>
                </a:solidFill>
              </a:rPr>
              <a:t>Biodegradable: These can be broken down into simpler organic matters by microbial activities e.g. wastes of organic matter such as vegetables and fruit peelings, waste food, waste paper etc. </a:t>
            </a:r>
          </a:p>
          <a:p>
            <a:pPr marL="457200" lvl="0" indent="-457200" algn="just">
              <a:buFont typeface="Arial" pitchFamily="34" charset="0"/>
              <a:buChar char="•"/>
            </a:pPr>
            <a:r>
              <a:rPr lang="en-US" sz="2000" dirty="0">
                <a:solidFill>
                  <a:schemeClr val="tx1"/>
                </a:solidFill>
              </a:rPr>
              <a:t>Non-biodegradable</a:t>
            </a:r>
            <a:r>
              <a:rPr lang="en-US" sz="2000" u="sng" dirty="0">
                <a:solidFill>
                  <a:schemeClr val="tx1"/>
                </a:solidFill>
              </a:rPr>
              <a:t>:</a:t>
            </a:r>
            <a:r>
              <a:rPr lang="en-US" sz="2000" dirty="0">
                <a:solidFill>
                  <a:schemeClr val="tx1"/>
                </a:solidFill>
              </a:rPr>
              <a:t> such pollutants are not decomposed by microbes, e.g. plastic goods, polythene bags, glass metal containers etc.</a:t>
            </a:r>
          </a:p>
          <a:p>
            <a:pPr algn="just"/>
            <a:r>
              <a:rPr lang="en-US" sz="2000" b="1" u="sng" dirty="0" smtClean="0">
                <a:solidFill>
                  <a:schemeClr val="tx1"/>
                </a:solidFill>
              </a:rPr>
              <a:t>Sewage</a:t>
            </a:r>
            <a:r>
              <a:rPr lang="en-US" sz="2000" dirty="0" smtClean="0">
                <a:solidFill>
                  <a:schemeClr val="tx1"/>
                </a:solidFill>
              </a:rPr>
              <a:t> </a:t>
            </a:r>
            <a:r>
              <a:rPr lang="en-US" sz="2000" dirty="0">
                <a:solidFill>
                  <a:schemeClr val="tx1"/>
                </a:solidFill>
              </a:rPr>
              <a:t>The cloudy fluid consisting of human f</a:t>
            </a:r>
            <a:r>
              <a:rPr lang="en-US" sz="2000" dirty="0" smtClean="0">
                <a:solidFill>
                  <a:schemeClr val="tx1"/>
                </a:solidFill>
              </a:rPr>
              <a:t>eacal </a:t>
            </a:r>
            <a:r>
              <a:rPr lang="en-US" sz="2000" dirty="0">
                <a:solidFill>
                  <a:schemeClr val="tx1"/>
                </a:solidFill>
              </a:rPr>
              <a:t>matter, urine, minerals and organic nutrients in a dissolved state or dispersed in a solid condition is called </a:t>
            </a:r>
            <a:r>
              <a:rPr lang="en-US" sz="2000" b="1" dirty="0">
                <a:solidFill>
                  <a:schemeClr val="tx1"/>
                </a:solidFill>
              </a:rPr>
              <a:t>sewage</a:t>
            </a:r>
            <a:r>
              <a:rPr lang="en-US" sz="2000" dirty="0">
                <a:solidFill>
                  <a:schemeClr val="tx1"/>
                </a:solidFill>
              </a:rPr>
              <a: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029200" y="881085"/>
            <a:ext cx="2032000" cy="219456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808381" y="2191179"/>
            <a:ext cx="2286000" cy="2286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35590" y="4538861"/>
            <a:ext cx="3603609" cy="22239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5023884" y="2752033"/>
            <a:ext cx="16764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t>Biodegradable </a:t>
            </a:r>
            <a:endParaRPr lang="en-US" dirty="0"/>
          </a:p>
        </p:txBody>
      </p:sp>
      <p:sp>
        <p:nvSpPr>
          <p:cNvPr id="8" name="TextBox 7"/>
          <p:cNvSpPr txBox="1"/>
          <p:nvPr/>
        </p:nvSpPr>
        <p:spPr>
          <a:xfrm>
            <a:off x="7086600" y="1793699"/>
            <a:ext cx="20574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t>Non-biodegradable</a:t>
            </a:r>
            <a:endParaRPr lang="en-US" dirty="0"/>
          </a:p>
        </p:txBody>
      </p:sp>
      <p:sp>
        <p:nvSpPr>
          <p:cNvPr id="9" name="TextBox 8"/>
          <p:cNvSpPr txBox="1"/>
          <p:nvPr/>
        </p:nvSpPr>
        <p:spPr>
          <a:xfrm>
            <a:off x="6172200" y="5466165"/>
            <a:ext cx="1600200" cy="400110"/>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2000" dirty="0" smtClean="0"/>
              <a:t>Sewage</a:t>
            </a:r>
            <a:endParaRPr lang="en-US" dirty="0"/>
          </a:p>
        </p:txBody>
      </p:sp>
    </p:spTree>
    <p:extLst>
      <p:ext uri="{BB962C8B-B14F-4D97-AF65-F5344CB8AC3E}">
        <p14:creationId xmlns:p14="http://schemas.microsoft.com/office/powerpoint/2010/main" val="23401243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762000"/>
            <a:ext cx="5105400" cy="5943600"/>
          </a:xfrm>
        </p:spPr>
        <p:txBody>
          <a:bodyPr anchor="ctr">
            <a:normAutofit/>
          </a:bodyPr>
          <a:lstStyle/>
          <a:p>
            <a:pPr lvl="0" algn="just"/>
            <a:r>
              <a:rPr lang="en-US" sz="2000" b="1" u="sng" dirty="0">
                <a:solidFill>
                  <a:schemeClr val="tx1"/>
                </a:solidFill>
              </a:rPr>
              <a:t>Industrial </a:t>
            </a:r>
            <a:r>
              <a:rPr lang="en-US" sz="2000" b="1" u="sng" dirty="0" smtClean="0">
                <a:solidFill>
                  <a:schemeClr val="tx1"/>
                </a:solidFill>
              </a:rPr>
              <a:t>wastes</a:t>
            </a:r>
            <a:r>
              <a:rPr lang="en-US" sz="2000" b="1" dirty="0" smtClean="0">
                <a:solidFill>
                  <a:schemeClr val="tx1"/>
                </a:solidFill>
              </a:rPr>
              <a:t> </a:t>
            </a:r>
            <a:r>
              <a:rPr lang="en-US" sz="2000" dirty="0">
                <a:solidFill>
                  <a:schemeClr val="tx1"/>
                </a:solidFill>
              </a:rPr>
              <a:t>Tanneries, distilleries, paper and pulp, sugar, textiles, rubber, petrochemicals, chemical industries etc. discharge their effluents into the water bodies causing detrimental impacts on the environment. Some of these effluents contain toxic chemical which are detrimental not only to the aquatic life but also to the human beings and terrestrial animals.</a:t>
            </a:r>
          </a:p>
          <a:p>
            <a:pPr lvl="0" algn="just"/>
            <a:r>
              <a:rPr lang="en-US" sz="2000" b="1" u="sng" dirty="0">
                <a:solidFill>
                  <a:schemeClr val="tx1"/>
                </a:solidFill>
              </a:rPr>
              <a:t>Fertilizers and </a:t>
            </a:r>
            <a:r>
              <a:rPr lang="en-US" sz="2000" b="1" u="sng" dirty="0" smtClean="0">
                <a:solidFill>
                  <a:schemeClr val="tx1"/>
                </a:solidFill>
              </a:rPr>
              <a:t>detergents</a:t>
            </a:r>
            <a:r>
              <a:rPr lang="en-US" sz="2000" b="1" dirty="0">
                <a:solidFill>
                  <a:schemeClr val="tx1"/>
                </a:solidFill>
              </a:rPr>
              <a:t> </a:t>
            </a:r>
            <a:r>
              <a:rPr lang="en-US" sz="2000" dirty="0" smtClean="0">
                <a:solidFill>
                  <a:schemeClr val="tx1"/>
                </a:solidFill>
              </a:rPr>
              <a:t>A </a:t>
            </a:r>
            <a:r>
              <a:rPr lang="en-US" sz="2000" dirty="0">
                <a:solidFill>
                  <a:schemeClr val="tx1"/>
                </a:solidFill>
              </a:rPr>
              <a:t>fairly large amount of fertilizers added to increase soil fertility is washed off through the irrigation, rainfall and drainage and ultimately reaches the rivers. These pollute the water and make it toxic. Detergents enter the water in the form of waste water from domestic and industrial washings. Most detergents contain phosphates and stimulate a luxuriant growth of algae developing algal blooms</a:t>
            </a:r>
            <a:r>
              <a:rPr lang="en-US" sz="2000" dirty="0" smtClean="0">
                <a:solidFill>
                  <a:schemeClr val="tx1"/>
                </a:solidFill>
              </a:rPr>
              <a:t>.</a:t>
            </a:r>
            <a:endParaRPr lang="en-US" sz="2000" dirty="0">
              <a:solidFill>
                <a:schemeClr val="tx1"/>
              </a:solidFill>
            </a:endParaRPr>
          </a:p>
        </p:txBody>
      </p:sp>
      <p:sp>
        <p:nvSpPr>
          <p:cNvPr id="4" name="Title 1"/>
          <p:cNvSpPr>
            <a:spLocks noGrp="1"/>
          </p:cNvSpPr>
          <p:nvPr>
            <p:ph type="ctrTitle"/>
          </p:nvPr>
        </p:nvSpPr>
        <p:spPr>
          <a:xfrm>
            <a:off x="228600" y="0"/>
            <a:ext cx="8686800" cy="612775"/>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600" dirty="0" smtClean="0"/>
              <a:t>Sources of Water Pollution</a:t>
            </a:r>
            <a:endParaRPr lang="en-US" sz="3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914400"/>
            <a:ext cx="3581400" cy="133077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3744" y="2549544"/>
            <a:ext cx="3421912" cy="19162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7875" y="4724400"/>
            <a:ext cx="2533650" cy="18002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5413744" y="2549544"/>
            <a:ext cx="19812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Agricultural Runoff</a:t>
            </a:r>
            <a:endParaRPr lang="en-US" sz="1600" dirty="0"/>
          </a:p>
        </p:txBody>
      </p:sp>
      <p:sp>
        <p:nvSpPr>
          <p:cNvPr id="9" name="TextBox 8"/>
          <p:cNvSpPr txBox="1"/>
          <p:nvPr/>
        </p:nvSpPr>
        <p:spPr>
          <a:xfrm>
            <a:off x="5857875" y="6148941"/>
            <a:ext cx="16002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Eutrophication</a:t>
            </a:r>
            <a:endParaRPr lang="en-US" sz="1600" dirty="0"/>
          </a:p>
        </p:txBody>
      </p:sp>
      <p:sp>
        <p:nvSpPr>
          <p:cNvPr id="10" name="TextBox 9"/>
          <p:cNvSpPr txBox="1"/>
          <p:nvPr/>
        </p:nvSpPr>
        <p:spPr>
          <a:xfrm>
            <a:off x="7315200" y="1906616"/>
            <a:ext cx="16002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Industrial waste</a:t>
            </a:r>
            <a:endParaRPr lang="en-US" sz="1600" dirty="0"/>
          </a:p>
        </p:txBody>
      </p:sp>
    </p:spTree>
    <p:extLst>
      <p:ext uri="{BB962C8B-B14F-4D97-AF65-F5344CB8AC3E}">
        <p14:creationId xmlns:p14="http://schemas.microsoft.com/office/powerpoint/2010/main" val="83224470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28600" y="762000"/>
            <a:ext cx="5638800" cy="5867400"/>
          </a:xfrm>
        </p:spPr>
        <p:txBody>
          <a:bodyPr anchor="ctr">
            <a:noAutofit/>
          </a:bodyPr>
          <a:lstStyle/>
          <a:p>
            <a:pPr lvl="0" algn="just"/>
            <a:r>
              <a:rPr lang="en-US" sz="2000" b="1" u="sng" dirty="0">
                <a:solidFill>
                  <a:schemeClr val="tx1"/>
                </a:solidFill>
              </a:rPr>
              <a:t>Pesticides and herbicides (</a:t>
            </a:r>
            <a:r>
              <a:rPr lang="en-US" sz="2000" b="1" u="sng" dirty="0" smtClean="0">
                <a:solidFill>
                  <a:schemeClr val="tx1"/>
                </a:solidFill>
              </a:rPr>
              <a:t>biocides)</a:t>
            </a:r>
            <a:r>
              <a:rPr lang="en-US" sz="2000" b="1" dirty="0">
                <a:solidFill>
                  <a:schemeClr val="tx1"/>
                </a:solidFill>
              </a:rPr>
              <a:t> </a:t>
            </a:r>
            <a:r>
              <a:rPr lang="en-US" sz="2000" dirty="0" smtClean="0">
                <a:solidFill>
                  <a:schemeClr val="tx1"/>
                </a:solidFill>
              </a:rPr>
              <a:t>Popularly </a:t>
            </a:r>
            <a:r>
              <a:rPr lang="en-US" sz="2000" dirty="0">
                <a:solidFill>
                  <a:schemeClr val="tx1"/>
                </a:solidFill>
              </a:rPr>
              <a:t>used pesticides DDT, </a:t>
            </a:r>
            <a:r>
              <a:rPr lang="en-US" sz="2000" dirty="0" err="1">
                <a:solidFill>
                  <a:schemeClr val="tx1"/>
                </a:solidFill>
              </a:rPr>
              <a:t>Dieldrin</a:t>
            </a:r>
            <a:r>
              <a:rPr lang="en-US" sz="2000" dirty="0">
                <a:solidFill>
                  <a:schemeClr val="tx1"/>
                </a:solidFill>
              </a:rPr>
              <a:t>, </a:t>
            </a:r>
            <a:r>
              <a:rPr lang="en-US" sz="2000" dirty="0" err="1">
                <a:solidFill>
                  <a:schemeClr val="tx1"/>
                </a:solidFill>
              </a:rPr>
              <a:t>Eldrin</a:t>
            </a:r>
            <a:r>
              <a:rPr lang="en-US" sz="2000" dirty="0">
                <a:solidFill>
                  <a:schemeClr val="tx1"/>
                </a:solidFill>
              </a:rPr>
              <a:t>, DDE, BHC, Heptachlor, etc. are non- biodegradable in nature. They accumulate in the fatty tissues of animals when it enters in food cycle, resulting to bio-magnification. Herbicides are used to kill or eradicate weeds but they are not specific in their action as they destroy both the desirable species as well as the other plants.</a:t>
            </a:r>
          </a:p>
          <a:p>
            <a:pPr lvl="0" algn="just"/>
            <a:r>
              <a:rPr lang="en-US" sz="2000" b="1" u="sng" dirty="0">
                <a:solidFill>
                  <a:schemeClr val="tx1"/>
                </a:solidFill>
              </a:rPr>
              <a:t>Radioactive </a:t>
            </a:r>
            <a:r>
              <a:rPr lang="en-US" sz="2000" b="1" u="sng" dirty="0" smtClean="0">
                <a:solidFill>
                  <a:schemeClr val="tx1"/>
                </a:solidFill>
              </a:rPr>
              <a:t>wastes</a:t>
            </a:r>
            <a:r>
              <a:rPr lang="en-US" sz="2000" b="1" dirty="0" smtClean="0">
                <a:solidFill>
                  <a:schemeClr val="tx1"/>
                </a:solidFill>
              </a:rPr>
              <a:t> </a:t>
            </a:r>
            <a:r>
              <a:rPr lang="en-US" sz="2000" dirty="0">
                <a:solidFill>
                  <a:schemeClr val="tx1"/>
                </a:solidFill>
              </a:rPr>
              <a:t>enter into water bodies in various ways e.g. processing of Uranium ore, wastes from radio isotopes using research laboratories, wastes from hospitals using radio isotopes, wastes water released from nuclear power stations or wastes generated during nuclear weapon testing. Disposal of radioactive wastes is </a:t>
            </a:r>
            <a:r>
              <a:rPr lang="en-US" sz="2000" dirty="0" smtClean="0">
                <a:solidFill>
                  <a:schemeClr val="tx1"/>
                </a:solidFill>
              </a:rPr>
              <a:t>a great </a:t>
            </a:r>
            <a:r>
              <a:rPr lang="en-US" sz="2000" dirty="0">
                <a:solidFill>
                  <a:schemeClr val="tx1"/>
                </a:solidFill>
              </a:rPr>
              <a:t>problem because their radioactivity is indestructible</a:t>
            </a:r>
            <a:r>
              <a:rPr lang="en-US" sz="2000" dirty="0" smtClean="0">
                <a:solidFill>
                  <a:schemeClr val="tx1"/>
                </a:solidFill>
              </a:rPr>
              <a:t>.</a:t>
            </a:r>
            <a:endParaRPr lang="en-US" sz="2000" dirty="0">
              <a:solidFill>
                <a:schemeClr val="tx1"/>
              </a:solidFill>
            </a:endParaRPr>
          </a:p>
        </p:txBody>
      </p:sp>
      <p:sp>
        <p:nvSpPr>
          <p:cNvPr id="4" name="Title 1"/>
          <p:cNvSpPr>
            <a:spLocks noGrp="1"/>
          </p:cNvSpPr>
          <p:nvPr>
            <p:ph type="ctrTitle"/>
          </p:nvPr>
        </p:nvSpPr>
        <p:spPr>
          <a:xfrm>
            <a:off x="35442" y="228600"/>
            <a:ext cx="8839200" cy="421758"/>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600" dirty="0" smtClean="0"/>
              <a:t>Sources of Water Pollution</a:t>
            </a:r>
            <a:endParaRPr lang="en-US" sz="36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9800" y="1011753"/>
            <a:ext cx="2867025" cy="203624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9800" y="3534374"/>
            <a:ext cx="2728912" cy="29789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7499672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399" y="838200"/>
            <a:ext cx="5181601" cy="5715000"/>
          </a:xfrm>
        </p:spPr>
        <p:txBody>
          <a:bodyPr anchor="ctr">
            <a:normAutofit fontScale="62500" lnSpcReduction="20000"/>
          </a:bodyPr>
          <a:lstStyle/>
          <a:p>
            <a:pPr lvl="0" algn="just"/>
            <a:r>
              <a:rPr lang="en-US" b="1" u="sng" dirty="0">
                <a:solidFill>
                  <a:schemeClr val="tx1"/>
                </a:solidFill>
              </a:rPr>
              <a:t>Thermal </a:t>
            </a:r>
            <a:r>
              <a:rPr lang="en-US" b="1" u="sng" dirty="0" smtClean="0">
                <a:solidFill>
                  <a:schemeClr val="tx1"/>
                </a:solidFill>
              </a:rPr>
              <a:t>pollution</a:t>
            </a:r>
            <a:r>
              <a:rPr lang="en-US" dirty="0" smtClean="0">
                <a:solidFill>
                  <a:schemeClr val="tx1"/>
                </a:solidFill>
              </a:rPr>
              <a:t> </a:t>
            </a:r>
            <a:r>
              <a:rPr lang="en-US" dirty="0">
                <a:solidFill>
                  <a:schemeClr val="tx1"/>
                </a:solidFill>
              </a:rPr>
              <a:t>pollution arising from a sudden increase in the temperature of water is known as thermal pollution. Several industries utilize water for cooling purposes and release it to the river at a higher temperature. Such releases lethally affect the aquatic biotic communities.</a:t>
            </a:r>
          </a:p>
          <a:p>
            <a:pPr lvl="0" algn="just"/>
            <a:r>
              <a:rPr lang="en-US" b="1" u="sng" dirty="0" smtClean="0">
                <a:solidFill>
                  <a:schemeClr val="tx1"/>
                </a:solidFill>
              </a:rPr>
              <a:t>Oil</a:t>
            </a:r>
            <a:r>
              <a:rPr lang="en-US" b="1" dirty="0">
                <a:solidFill>
                  <a:schemeClr val="tx1"/>
                </a:solidFill>
              </a:rPr>
              <a:t> </a:t>
            </a:r>
            <a:r>
              <a:rPr lang="en-US" dirty="0" smtClean="0">
                <a:solidFill>
                  <a:schemeClr val="tx1"/>
                </a:solidFill>
              </a:rPr>
              <a:t>pollution </a:t>
            </a:r>
            <a:r>
              <a:rPr lang="en-US" dirty="0">
                <a:solidFill>
                  <a:schemeClr val="tx1"/>
                </a:solidFill>
              </a:rPr>
              <a:t>arising from oil spillage (such as from super tankers in sea) is far reaching in its consequences. The aquatic life and </a:t>
            </a:r>
            <a:r>
              <a:rPr lang="en-US" dirty="0" smtClean="0">
                <a:solidFill>
                  <a:schemeClr val="tx1"/>
                </a:solidFill>
              </a:rPr>
              <a:t>the self-purification </a:t>
            </a:r>
            <a:r>
              <a:rPr lang="en-US" dirty="0">
                <a:solidFill>
                  <a:schemeClr val="tx1"/>
                </a:solidFill>
              </a:rPr>
              <a:t>process of water is so impaired that it may take several years to restore normalcy.</a:t>
            </a:r>
          </a:p>
          <a:p>
            <a:pPr lvl="0" algn="just"/>
            <a:r>
              <a:rPr lang="en-US" b="1" u="sng" dirty="0" smtClean="0">
                <a:solidFill>
                  <a:schemeClr val="tx1"/>
                </a:solidFill>
              </a:rPr>
              <a:t>Eutrophication</a:t>
            </a:r>
            <a:r>
              <a:rPr lang="en-US" dirty="0">
                <a:solidFill>
                  <a:schemeClr val="tx1"/>
                </a:solidFill>
              </a:rPr>
              <a:t> </a:t>
            </a:r>
            <a:r>
              <a:rPr lang="en-US" dirty="0" smtClean="0">
                <a:solidFill>
                  <a:schemeClr val="tx1"/>
                </a:solidFill>
              </a:rPr>
              <a:t>is </a:t>
            </a:r>
            <a:r>
              <a:rPr lang="en-US" dirty="0">
                <a:solidFill>
                  <a:schemeClr val="tx1"/>
                </a:solidFill>
              </a:rPr>
              <a:t>the enrichment of the water bodies resulting from addition of organic and inorganic nutrients. It leads to the increased growth of algal blooms, which on their death become a medium for bacterial growth and for decomposition process. It in turn leads to oxygen depletion and ultimately death of aquatic organisms and consequently the water becomes murky, turbid and foul smelling and unfit for life activities</a:t>
            </a:r>
            <a:r>
              <a:rPr lang="en-US" dirty="0" smtClean="0">
                <a:solidFill>
                  <a:schemeClr val="tx1"/>
                </a:solidFill>
              </a:rPr>
              <a:t>.</a:t>
            </a:r>
            <a:endParaRPr lang="en-US" dirty="0">
              <a:solidFill>
                <a:schemeClr val="tx1"/>
              </a:solidFill>
            </a:endParaRPr>
          </a:p>
        </p:txBody>
      </p:sp>
      <p:sp>
        <p:nvSpPr>
          <p:cNvPr id="4" name="Title 1"/>
          <p:cNvSpPr>
            <a:spLocks noGrp="1"/>
          </p:cNvSpPr>
          <p:nvPr>
            <p:ph type="ctrTitle"/>
          </p:nvPr>
        </p:nvSpPr>
        <p:spPr>
          <a:xfrm>
            <a:off x="228600" y="152400"/>
            <a:ext cx="8686800" cy="536575"/>
          </a:xfrm>
        </p:spPr>
        <p:style>
          <a:lnRef idx="1">
            <a:schemeClr val="accent3"/>
          </a:lnRef>
          <a:fillRef idx="2">
            <a:schemeClr val="accent3"/>
          </a:fillRef>
          <a:effectRef idx="1">
            <a:schemeClr val="accent3"/>
          </a:effectRef>
          <a:fontRef idx="minor">
            <a:schemeClr val="dk1"/>
          </a:fontRef>
        </p:style>
        <p:txBody>
          <a:bodyPr>
            <a:normAutofit fontScale="90000"/>
          </a:bodyPr>
          <a:lstStyle/>
          <a:p>
            <a:r>
              <a:rPr lang="en-US" sz="3600" dirty="0" smtClean="0"/>
              <a:t>Sources of Water Pollution</a:t>
            </a:r>
            <a:endParaRPr lang="en-US" sz="36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37200" y="838201"/>
            <a:ext cx="3454400" cy="18999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62600" y="2926556"/>
            <a:ext cx="3429000" cy="192881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95925" y="5029200"/>
            <a:ext cx="3536950" cy="167375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5562600" y="2926556"/>
            <a:ext cx="9906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Oil Spill</a:t>
            </a:r>
            <a:endParaRPr lang="en-US" sz="1600" dirty="0"/>
          </a:p>
        </p:txBody>
      </p:sp>
      <p:sp>
        <p:nvSpPr>
          <p:cNvPr id="9" name="TextBox 8"/>
          <p:cNvSpPr txBox="1"/>
          <p:nvPr/>
        </p:nvSpPr>
        <p:spPr>
          <a:xfrm>
            <a:off x="5495925" y="5029200"/>
            <a:ext cx="16002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Eutrophication</a:t>
            </a:r>
            <a:endParaRPr lang="en-US" sz="1600" dirty="0"/>
          </a:p>
        </p:txBody>
      </p:sp>
      <p:sp>
        <p:nvSpPr>
          <p:cNvPr id="10" name="TextBox 9"/>
          <p:cNvSpPr txBox="1"/>
          <p:nvPr/>
        </p:nvSpPr>
        <p:spPr>
          <a:xfrm>
            <a:off x="5537200" y="838201"/>
            <a:ext cx="18288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Thermal Pollution</a:t>
            </a:r>
            <a:endParaRPr lang="en-US" sz="1600" dirty="0"/>
          </a:p>
        </p:txBody>
      </p:sp>
    </p:spTree>
    <p:extLst>
      <p:ext uri="{BB962C8B-B14F-4D97-AF65-F5344CB8AC3E}">
        <p14:creationId xmlns:p14="http://schemas.microsoft.com/office/powerpoint/2010/main" val="38341099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85567" y="1103665"/>
            <a:ext cx="1676400" cy="13199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p:cNvSpPr>
            <a:spLocks noGrp="1"/>
          </p:cNvSpPr>
          <p:nvPr>
            <p:ph type="ctrTitle"/>
          </p:nvPr>
        </p:nvSpPr>
        <p:spPr>
          <a:xfrm>
            <a:off x="210256" y="76200"/>
            <a:ext cx="8763000" cy="609599"/>
          </a:xfrm>
        </p:spPr>
        <p:style>
          <a:lnRef idx="1">
            <a:schemeClr val="accent2"/>
          </a:lnRef>
          <a:fillRef idx="2">
            <a:schemeClr val="accent2"/>
          </a:fillRef>
          <a:effectRef idx="1">
            <a:schemeClr val="accent2"/>
          </a:effectRef>
          <a:fontRef idx="minor">
            <a:schemeClr val="dk1"/>
          </a:fontRef>
        </p:style>
        <p:txBody>
          <a:bodyPr>
            <a:normAutofit/>
          </a:bodyPr>
          <a:lstStyle/>
          <a:p>
            <a:r>
              <a:rPr lang="en-US" sz="3200" dirty="0" smtClean="0"/>
              <a:t>Effects </a:t>
            </a:r>
            <a:r>
              <a:rPr lang="en-US" sz="3200" dirty="0"/>
              <a:t>of water pollution </a:t>
            </a:r>
          </a:p>
        </p:txBody>
      </p:sp>
      <p:sp>
        <p:nvSpPr>
          <p:cNvPr id="3" name="Subtitle 2"/>
          <p:cNvSpPr>
            <a:spLocks noGrp="1"/>
          </p:cNvSpPr>
          <p:nvPr>
            <p:ph type="subTitle" idx="1"/>
          </p:nvPr>
        </p:nvSpPr>
        <p:spPr>
          <a:xfrm>
            <a:off x="152400" y="762000"/>
            <a:ext cx="5334000" cy="5943600"/>
          </a:xfrm>
        </p:spPr>
        <p:txBody>
          <a:bodyPr>
            <a:noAutofit/>
          </a:bodyPr>
          <a:lstStyle/>
          <a:p>
            <a:pPr lvl="0" algn="just"/>
            <a:r>
              <a:rPr lang="en-US" sz="2300" dirty="0">
                <a:solidFill>
                  <a:schemeClr val="tx1"/>
                </a:solidFill>
              </a:rPr>
              <a:t>The effects of water pollution </a:t>
            </a:r>
            <a:r>
              <a:rPr lang="en-US" sz="2300" dirty="0" smtClean="0">
                <a:solidFill>
                  <a:schemeClr val="tx1"/>
                </a:solidFill>
              </a:rPr>
              <a:t>are:</a:t>
            </a:r>
          </a:p>
          <a:p>
            <a:pPr marL="457200" lvl="0" indent="-457200" algn="just">
              <a:buFont typeface="Arial" pitchFamily="34" charset="0"/>
              <a:buChar char="•"/>
            </a:pPr>
            <a:r>
              <a:rPr lang="en-US" sz="2300" u="sng" dirty="0" smtClean="0">
                <a:solidFill>
                  <a:schemeClr val="tx1"/>
                </a:solidFill>
              </a:rPr>
              <a:t>Domestic sewage</a:t>
            </a:r>
            <a:r>
              <a:rPr lang="en-US" sz="2300" dirty="0">
                <a:solidFill>
                  <a:schemeClr val="tx1"/>
                </a:solidFill>
              </a:rPr>
              <a:t> </a:t>
            </a:r>
            <a:r>
              <a:rPr lang="en-US" sz="2300" dirty="0" smtClean="0">
                <a:solidFill>
                  <a:schemeClr val="tx1"/>
                </a:solidFill>
              </a:rPr>
              <a:t>causes </a:t>
            </a:r>
            <a:r>
              <a:rPr lang="en-US" sz="2300" dirty="0">
                <a:solidFill>
                  <a:schemeClr val="tx1"/>
                </a:solidFill>
              </a:rPr>
              <a:t>a number of epidemic diseases such as cholera, typhoid, dysentery, </a:t>
            </a:r>
            <a:r>
              <a:rPr lang="en-US" sz="2300" dirty="0" smtClean="0">
                <a:solidFill>
                  <a:schemeClr val="tx1"/>
                </a:solidFill>
              </a:rPr>
              <a:t>diarrhea, </a:t>
            </a:r>
            <a:r>
              <a:rPr lang="en-US" sz="2300" dirty="0">
                <a:solidFill>
                  <a:schemeClr val="tx1"/>
                </a:solidFill>
              </a:rPr>
              <a:t>hepatitis, jaundice, and filariasis.</a:t>
            </a:r>
          </a:p>
          <a:p>
            <a:pPr marL="457200" lvl="0" indent="-457200" algn="just">
              <a:buFont typeface="Arial" pitchFamily="34" charset="0"/>
              <a:buChar char="•"/>
            </a:pPr>
            <a:r>
              <a:rPr lang="en-US" sz="2300" u="sng" dirty="0">
                <a:solidFill>
                  <a:schemeClr val="tx1"/>
                </a:solidFill>
              </a:rPr>
              <a:t>Industrial </a:t>
            </a:r>
            <a:r>
              <a:rPr lang="en-US" sz="2300" u="sng" dirty="0" smtClean="0">
                <a:solidFill>
                  <a:schemeClr val="tx1"/>
                </a:solidFill>
              </a:rPr>
              <a:t>effluents</a:t>
            </a:r>
            <a:r>
              <a:rPr lang="en-US" sz="2300" dirty="0">
                <a:solidFill>
                  <a:schemeClr val="tx1"/>
                </a:solidFill>
              </a:rPr>
              <a:t> </a:t>
            </a:r>
            <a:r>
              <a:rPr lang="en-US" sz="2300" dirty="0" smtClean="0">
                <a:solidFill>
                  <a:schemeClr val="tx1"/>
                </a:solidFill>
              </a:rPr>
              <a:t>contains </a:t>
            </a:r>
            <a:r>
              <a:rPr lang="en-US" sz="2300" dirty="0">
                <a:solidFill>
                  <a:schemeClr val="tx1"/>
                </a:solidFill>
              </a:rPr>
              <a:t>a large number of toxic chemicals heavy metals, non-biodegradable wastes etc. heavy metal contamination of water causes severe ailments of human beings. </a:t>
            </a:r>
            <a:endParaRPr lang="en-US" sz="2300" dirty="0" smtClean="0">
              <a:solidFill>
                <a:schemeClr val="tx1"/>
              </a:solidFill>
            </a:endParaRPr>
          </a:p>
          <a:p>
            <a:pPr marL="457200" lvl="0" indent="-457200" algn="just">
              <a:buFont typeface="Arial" pitchFamily="34" charset="0"/>
              <a:buChar char="•"/>
            </a:pPr>
            <a:r>
              <a:rPr lang="en-US" sz="2300" dirty="0" smtClean="0">
                <a:solidFill>
                  <a:schemeClr val="tx1"/>
                </a:solidFill>
              </a:rPr>
              <a:t>Mercury </a:t>
            </a:r>
            <a:r>
              <a:rPr lang="en-US" sz="2300" dirty="0">
                <a:solidFill>
                  <a:schemeClr val="tx1"/>
                </a:solidFill>
              </a:rPr>
              <a:t>poisoning </a:t>
            </a:r>
            <a:r>
              <a:rPr lang="en-US" sz="2300" b="1" dirty="0">
                <a:solidFill>
                  <a:schemeClr val="tx1"/>
                </a:solidFill>
              </a:rPr>
              <a:t>minamata</a:t>
            </a:r>
            <a:r>
              <a:rPr lang="en-US" sz="2300" dirty="0">
                <a:solidFill>
                  <a:schemeClr val="tx1"/>
                </a:solidFill>
              </a:rPr>
              <a:t> diseases. </a:t>
            </a:r>
          </a:p>
          <a:p>
            <a:pPr marL="457200" lvl="0" indent="-457200" algn="just">
              <a:buFont typeface="Arial" pitchFamily="34" charset="0"/>
              <a:buChar char="•"/>
            </a:pPr>
            <a:r>
              <a:rPr lang="en-US" sz="2300" dirty="0" smtClean="0">
                <a:solidFill>
                  <a:schemeClr val="tx1"/>
                </a:solidFill>
              </a:rPr>
              <a:t>Cadmium </a:t>
            </a:r>
            <a:r>
              <a:rPr lang="en-US" sz="2300" dirty="0">
                <a:solidFill>
                  <a:schemeClr val="tx1"/>
                </a:solidFill>
              </a:rPr>
              <a:t>causes cancer of liver and lungs</a:t>
            </a:r>
            <a:r>
              <a:rPr lang="en-US" sz="2300" dirty="0" smtClean="0">
                <a:solidFill>
                  <a:schemeClr val="tx1"/>
                </a:solidFill>
              </a:rPr>
              <a:t>. It </a:t>
            </a:r>
            <a:r>
              <a:rPr lang="en-US" sz="2300" dirty="0">
                <a:solidFill>
                  <a:schemeClr val="tx1"/>
                </a:solidFill>
              </a:rPr>
              <a:t>also causes </a:t>
            </a:r>
            <a:r>
              <a:rPr lang="en-US" sz="2300" b="1" dirty="0">
                <a:solidFill>
                  <a:schemeClr val="tx1"/>
                </a:solidFill>
              </a:rPr>
              <a:t>itai-itai</a:t>
            </a:r>
            <a:r>
              <a:rPr lang="en-US" sz="2300" dirty="0">
                <a:solidFill>
                  <a:schemeClr val="tx1"/>
                </a:solidFill>
              </a:rPr>
              <a:t> or </a:t>
            </a:r>
            <a:r>
              <a:rPr lang="en-US" sz="2300" b="1" dirty="0">
                <a:solidFill>
                  <a:schemeClr val="tx1"/>
                </a:solidFill>
              </a:rPr>
              <a:t>ouch-ouch</a:t>
            </a:r>
            <a:r>
              <a:rPr lang="en-US" sz="2300" dirty="0">
                <a:solidFill>
                  <a:schemeClr val="tx1"/>
                </a:solidFill>
              </a:rPr>
              <a:t>, a very painful disease of bones and joints</a:t>
            </a:r>
            <a:r>
              <a:rPr lang="en-US" sz="2300" dirty="0" smtClean="0">
                <a:solidFill>
                  <a:schemeClr val="tx1"/>
                </a:solidFill>
              </a:rPr>
              <a:t>.</a:t>
            </a:r>
            <a:endParaRPr lang="en-US" sz="2300" dirty="0">
              <a:solidFill>
                <a:schemeClr val="tx1"/>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67058" y="840260"/>
            <a:ext cx="1905000" cy="19050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7609417" y="2329857"/>
            <a:ext cx="10287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Filariasis</a:t>
            </a:r>
            <a:endParaRPr lang="en-US" sz="1600" dirty="0"/>
          </a:p>
        </p:txBody>
      </p:sp>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37199" y="2816499"/>
            <a:ext cx="3429000" cy="160591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72058" y="4295479"/>
            <a:ext cx="1376417" cy="248983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5524499" y="4126202"/>
            <a:ext cx="17526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Minamata disease</a:t>
            </a:r>
            <a:endParaRPr lang="en-US" sz="1600" dirty="0"/>
          </a:p>
        </p:txBody>
      </p:sp>
      <p:sp>
        <p:nvSpPr>
          <p:cNvPr id="10" name="TextBox 9"/>
          <p:cNvSpPr txBox="1"/>
          <p:nvPr/>
        </p:nvSpPr>
        <p:spPr>
          <a:xfrm>
            <a:off x="6161617" y="6432653"/>
            <a:ext cx="14478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Itai-itai disease</a:t>
            </a:r>
            <a:endParaRPr lang="en-US" sz="1600" dirty="0"/>
          </a:p>
        </p:txBody>
      </p:sp>
    </p:spTree>
    <p:extLst>
      <p:ext uri="{BB962C8B-B14F-4D97-AF65-F5344CB8AC3E}">
        <p14:creationId xmlns:p14="http://schemas.microsoft.com/office/powerpoint/2010/main" val="32749722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914400"/>
            <a:ext cx="5867400" cy="5791200"/>
          </a:xfrm>
        </p:spPr>
        <p:txBody>
          <a:bodyPr anchor="ctr">
            <a:noAutofit/>
          </a:bodyPr>
          <a:lstStyle/>
          <a:p>
            <a:pPr algn="just"/>
            <a:r>
              <a:rPr lang="en-US" sz="2300" b="1" dirty="0" smtClean="0">
                <a:solidFill>
                  <a:schemeClr val="tx1"/>
                </a:solidFill>
              </a:rPr>
              <a:t>Ground </a:t>
            </a:r>
            <a:r>
              <a:rPr lang="en-US" sz="2300" b="1" dirty="0">
                <a:solidFill>
                  <a:schemeClr val="tx1"/>
                </a:solidFill>
              </a:rPr>
              <a:t>water </a:t>
            </a:r>
            <a:r>
              <a:rPr lang="en-US" sz="2300" b="1" dirty="0" smtClean="0">
                <a:solidFill>
                  <a:schemeClr val="tx1"/>
                </a:solidFill>
              </a:rPr>
              <a:t>pollution</a:t>
            </a:r>
            <a:r>
              <a:rPr lang="en-US" sz="2300" dirty="0">
                <a:solidFill>
                  <a:schemeClr val="tx1"/>
                </a:solidFill>
              </a:rPr>
              <a:t> </a:t>
            </a:r>
            <a:r>
              <a:rPr lang="en-US" sz="2300" dirty="0" smtClean="0">
                <a:solidFill>
                  <a:schemeClr val="tx1"/>
                </a:solidFill>
              </a:rPr>
              <a:t>due </a:t>
            </a:r>
            <a:r>
              <a:rPr lang="en-US" sz="2300" dirty="0">
                <a:solidFill>
                  <a:schemeClr val="tx1"/>
                </a:solidFill>
              </a:rPr>
              <a:t>to seepage of industrial and municipal wastes as well as agricultural runoff have further aggravated the problem.</a:t>
            </a:r>
          </a:p>
          <a:p>
            <a:pPr algn="just"/>
            <a:r>
              <a:rPr lang="en-US" sz="2300" dirty="0">
                <a:solidFill>
                  <a:schemeClr val="tx1"/>
                </a:solidFill>
              </a:rPr>
              <a:t>Leaching of inorganic fertilizers leads to the accumulation of nitrates in the ground water. When this water is consumed by man and animals, it causes a disease known as </a:t>
            </a:r>
            <a:r>
              <a:rPr lang="en-US" sz="2300" b="1" dirty="0">
                <a:solidFill>
                  <a:schemeClr val="tx1"/>
                </a:solidFill>
              </a:rPr>
              <a:t>methaeglobinemia</a:t>
            </a:r>
            <a:r>
              <a:rPr lang="en-US" sz="2300" dirty="0">
                <a:solidFill>
                  <a:schemeClr val="tx1"/>
                </a:solidFill>
              </a:rPr>
              <a:t>, or </a:t>
            </a:r>
            <a:r>
              <a:rPr lang="en-US" sz="2300" b="1" dirty="0" smtClean="0">
                <a:solidFill>
                  <a:schemeClr val="tx1"/>
                </a:solidFill>
              </a:rPr>
              <a:t>blue-baby syndrome</a:t>
            </a:r>
            <a:r>
              <a:rPr lang="en-US" sz="2300" b="1" dirty="0">
                <a:solidFill>
                  <a:schemeClr val="tx1"/>
                </a:solidFill>
              </a:rPr>
              <a:t>.</a:t>
            </a:r>
          </a:p>
          <a:p>
            <a:pPr algn="just"/>
            <a:r>
              <a:rPr lang="en-US" sz="2300" dirty="0">
                <a:solidFill>
                  <a:schemeClr val="tx1"/>
                </a:solidFill>
              </a:rPr>
              <a:t>Excess </a:t>
            </a:r>
            <a:r>
              <a:rPr lang="en-US" sz="2300" b="1" dirty="0">
                <a:solidFill>
                  <a:schemeClr val="tx1"/>
                </a:solidFill>
              </a:rPr>
              <a:t>fluoride</a:t>
            </a:r>
            <a:r>
              <a:rPr lang="en-US" sz="2300" dirty="0">
                <a:solidFill>
                  <a:schemeClr val="tx1"/>
                </a:solidFill>
              </a:rPr>
              <a:t> in drinking water causes teeth deformity and skeletal. Similarly, excess arsenic in ground water causes black foot disease; it also causes cancer of lungs, skin, mouth, </a:t>
            </a:r>
            <a:r>
              <a:rPr lang="en-US" sz="2300" dirty="0" smtClean="0">
                <a:solidFill>
                  <a:schemeClr val="tx1"/>
                </a:solidFill>
              </a:rPr>
              <a:t>esophagus, </a:t>
            </a:r>
            <a:r>
              <a:rPr lang="en-US" sz="2300" dirty="0">
                <a:solidFill>
                  <a:schemeClr val="tx1"/>
                </a:solidFill>
              </a:rPr>
              <a:t>larynx and bladder.</a:t>
            </a:r>
          </a:p>
          <a:p>
            <a:pPr algn="just"/>
            <a:r>
              <a:rPr lang="en-US" sz="2300" dirty="0">
                <a:solidFill>
                  <a:schemeClr val="tx1"/>
                </a:solidFill>
              </a:rPr>
              <a:t>Similarly, </a:t>
            </a:r>
            <a:r>
              <a:rPr lang="en-US" sz="2300" b="1" dirty="0">
                <a:solidFill>
                  <a:schemeClr val="tx1"/>
                </a:solidFill>
              </a:rPr>
              <a:t>lead</a:t>
            </a:r>
            <a:r>
              <a:rPr lang="en-US" sz="2300" dirty="0">
                <a:solidFill>
                  <a:schemeClr val="tx1"/>
                </a:solidFill>
              </a:rPr>
              <a:t> and </a:t>
            </a:r>
            <a:r>
              <a:rPr lang="en-US" sz="2300" b="1" dirty="0">
                <a:solidFill>
                  <a:schemeClr val="tx1"/>
                </a:solidFill>
              </a:rPr>
              <a:t>copper</a:t>
            </a:r>
            <a:r>
              <a:rPr lang="en-US" sz="2300" dirty="0">
                <a:solidFill>
                  <a:schemeClr val="tx1"/>
                </a:solidFill>
              </a:rPr>
              <a:t> also causes several detrimental effects on human health</a:t>
            </a:r>
            <a:r>
              <a:rPr lang="en-US" sz="2300" dirty="0" smtClean="0">
                <a:solidFill>
                  <a:schemeClr val="tx1"/>
                </a:solidFill>
              </a:rPr>
              <a:t>.</a:t>
            </a:r>
            <a:endParaRPr lang="en-US" sz="2300" dirty="0">
              <a:solidFill>
                <a:schemeClr val="tx1"/>
              </a:solidFill>
            </a:endParaRPr>
          </a:p>
        </p:txBody>
      </p:sp>
      <p:sp>
        <p:nvSpPr>
          <p:cNvPr id="4" name="Title 1"/>
          <p:cNvSpPr>
            <a:spLocks noGrp="1"/>
          </p:cNvSpPr>
          <p:nvPr>
            <p:ph type="ctrTitle"/>
          </p:nvPr>
        </p:nvSpPr>
        <p:spPr>
          <a:xfrm>
            <a:off x="152400" y="152400"/>
            <a:ext cx="8763000" cy="609600"/>
          </a:xfrm>
        </p:spPr>
        <p:style>
          <a:lnRef idx="1">
            <a:schemeClr val="accent2"/>
          </a:lnRef>
          <a:fillRef idx="2">
            <a:schemeClr val="accent2"/>
          </a:fillRef>
          <a:effectRef idx="1">
            <a:schemeClr val="accent2"/>
          </a:effectRef>
          <a:fontRef idx="minor">
            <a:schemeClr val="dk1"/>
          </a:fontRef>
        </p:style>
        <p:txBody>
          <a:bodyPr>
            <a:normAutofit/>
          </a:bodyPr>
          <a:lstStyle/>
          <a:p>
            <a:r>
              <a:rPr lang="en-US" sz="3200" dirty="0" smtClean="0"/>
              <a:t>Effects </a:t>
            </a:r>
            <a:r>
              <a:rPr lang="en-US" sz="3200" dirty="0"/>
              <a:t>of water pollution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21936" y="1143000"/>
            <a:ext cx="2951443" cy="202066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33522" y="3810000"/>
            <a:ext cx="2939857" cy="1308376"/>
          </a:xfrm>
          <a:prstGeom prst="rect">
            <a:avLst/>
          </a:prstGeom>
        </p:spPr>
      </p:pic>
      <p:sp>
        <p:nvSpPr>
          <p:cNvPr id="9" name="TextBox 8"/>
          <p:cNvSpPr txBox="1"/>
          <p:nvPr/>
        </p:nvSpPr>
        <p:spPr>
          <a:xfrm>
            <a:off x="6530857" y="2994387"/>
            <a:ext cx="21336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Blue-baby syndrome</a:t>
            </a:r>
            <a:endParaRPr lang="en-US" sz="1600" dirty="0"/>
          </a:p>
        </p:txBody>
      </p:sp>
      <p:sp>
        <p:nvSpPr>
          <p:cNvPr id="10" name="TextBox 9"/>
          <p:cNvSpPr txBox="1"/>
          <p:nvPr/>
        </p:nvSpPr>
        <p:spPr>
          <a:xfrm>
            <a:off x="7045207" y="4933710"/>
            <a:ext cx="11049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t>Fluorosis</a:t>
            </a:r>
            <a:endParaRPr lang="en-US" dirty="0"/>
          </a:p>
        </p:txBody>
      </p:sp>
    </p:spTree>
    <p:extLst>
      <p:ext uri="{BB962C8B-B14F-4D97-AF65-F5344CB8AC3E}">
        <p14:creationId xmlns:p14="http://schemas.microsoft.com/office/powerpoint/2010/main" val="185042309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838200"/>
            <a:ext cx="6629400" cy="5867400"/>
          </a:xfrm>
        </p:spPr>
        <p:txBody>
          <a:bodyPr>
            <a:noAutofit/>
          </a:bodyPr>
          <a:lstStyle/>
          <a:p>
            <a:pPr lvl="0" algn="just">
              <a:spcBef>
                <a:spcPts val="0"/>
              </a:spcBef>
            </a:pPr>
            <a:r>
              <a:rPr lang="en-US" sz="2200" b="1" u="sng" dirty="0" smtClean="0">
                <a:solidFill>
                  <a:schemeClr val="tx1"/>
                </a:solidFill>
              </a:rPr>
              <a:t>Eutrophication</a:t>
            </a:r>
            <a:r>
              <a:rPr lang="en-US" sz="2200" dirty="0">
                <a:solidFill>
                  <a:schemeClr val="tx1"/>
                </a:solidFill>
              </a:rPr>
              <a:t> </a:t>
            </a:r>
            <a:r>
              <a:rPr lang="en-US" sz="2200" dirty="0" smtClean="0">
                <a:solidFill>
                  <a:schemeClr val="tx1"/>
                </a:solidFill>
              </a:rPr>
              <a:t>in </a:t>
            </a:r>
            <a:r>
              <a:rPr lang="en-US" sz="2200" dirty="0">
                <a:solidFill>
                  <a:schemeClr val="tx1"/>
                </a:solidFill>
              </a:rPr>
              <a:t>nutrient rich water reservoirs, algae grew abundantly and develop algal bloom which causes loss of species diversity. Many blooming algae secrete toxin in the water and induce oxygen deficiency, as a result aquatic animals die thus causes loss of species </a:t>
            </a:r>
            <a:r>
              <a:rPr lang="en-US" sz="2200" dirty="0" smtClean="0">
                <a:solidFill>
                  <a:schemeClr val="tx1"/>
                </a:solidFill>
              </a:rPr>
              <a:t>diversity.</a:t>
            </a:r>
          </a:p>
          <a:p>
            <a:pPr lvl="0" algn="just">
              <a:spcBef>
                <a:spcPts val="0"/>
              </a:spcBef>
            </a:pPr>
            <a:r>
              <a:rPr lang="en-US" sz="2200" b="1" u="sng" dirty="0" smtClean="0">
                <a:solidFill>
                  <a:schemeClr val="tx1"/>
                </a:solidFill>
              </a:rPr>
              <a:t>Biomagnification</a:t>
            </a:r>
            <a:r>
              <a:rPr lang="en-US" sz="2200" dirty="0">
                <a:solidFill>
                  <a:schemeClr val="tx1"/>
                </a:solidFill>
              </a:rPr>
              <a:t> </a:t>
            </a:r>
            <a:r>
              <a:rPr lang="en-US" sz="2200" dirty="0" smtClean="0">
                <a:solidFill>
                  <a:schemeClr val="tx1"/>
                </a:solidFill>
              </a:rPr>
              <a:t>is </a:t>
            </a:r>
            <a:r>
              <a:rPr lang="en-US" sz="2200" dirty="0">
                <a:solidFill>
                  <a:schemeClr val="tx1"/>
                </a:solidFill>
              </a:rPr>
              <a:t>a phenomenon through which certain pollutants are accumulated in tissues in increasing concentration along the food chain, many persistent (non-biodegradable) pesticides show Biomagnification.</a:t>
            </a:r>
          </a:p>
          <a:p>
            <a:pPr lvl="0" algn="just">
              <a:spcBef>
                <a:spcPts val="0"/>
              </a:spcBef>
            </a:pPr>
            <a:r>
              <a:rPr lang="en-US" sz="2200" b="1" u="sng" dirty="0">
                <a:solidFill>
                  <a:schemeClr val="tx1"/>
                </a:solidFill>
              </a:rPr>
              <a:t>Thermal </a:t>
            </a:r>
            <a:r>
              <a:rPr lang="en-US" sz="2200" b="1" u="sng" dirty="0" smtClean="0">
                <a:solidFill>
                  <a:schemeClr val="tx1"/>
                </a:solidFill>
              </a:rPr>
              <a:t>pollution</a:t>
            </a:r>
            <a:r>
              <a:rPr lang="en-US" sz="2200" b="1" dirty="0">
                <a:solidFill>
                  <a:schemeClr val="tx1"/>
                </a:solidFill>
              </a:rPr>
              <a:t> </a:t>
            </a:r>
            <a:r>
              <a:rPr lang="en-US" sz="2200" b="1" dirty="0" smtClean="0">
                <a:solidFill>
                  <a:schemeClr val="tx1"/>
                </a:solidFill>
              </a:rPr>
              <a:t> </a:t>
            </a:r>
            <a:r>
              <a:rPr lang="en-US" sz="2200" dirty="0">
                <a:solidFill>
                  <a:schemeClr val="tx1"/>
                </a:solidFill>
              </a:rPr>
              <a:t>Release of hot water from thermal power stations and various industries directly to the water bodies often kills both aquatic plants and animals. </a:t>
            </a:r>
          </a:p>
          <a:p>
            <a:pPr algn="just">
              <a:spcBef>
                <a:spcPts val="0"/>
              </a:spcBef>
            </a:pPr>
            <a:r>
              <a:rPr lang="en-US" sz="2200" b="1" u="sng" dirty="0">
                <a:solidFill>
                  <a:schemeClr val="tx1"/>
                </a:solidFill>
              </a:rPr>
              <a:t>Polluted </a:t>
            </a:r>
            <a:r>
              <a:rPr lang="en-US" sz="2200" b="1" u="sng" dirty="0" smtClean="0">
                <a:solidFill>
                  <a:schemeClr val="tx1"/>
                </a:solidFill>
              </a:rPr>
              <a:t>water</a:t>
            </a:r>
            <a:r>
              <a:rPr lang="en-US" sz="2200" b="1" dirty="0">
                <a:solidFill>
                  <a:schemeClr val="tx1"/>
                </a:solidFill>
              </a:rPr>
              <a:t> </a:t>
            </a:r>
            <a:r>
              <a:rPr lang="en-US" sz="2200" dirty="0" smtClean="0">
                <a:solidFill>
                  <a:schemeClr val="tx1"/>
                </a:solidFill>
              </a:rPr>
              <a:t>are </a:t>
            </a:r>
            <a:r>
              <a:rPr lang="en-US" sz="2200" dirty="0">
                <a:solidFill>
                  <a:schemeClr val="tx1"/>
                </a:solidFill>
              </a:rPr>
              <a:t>turbid, unpleasant in taste, foul smelling and most unsuitable for bathing, drinking and water </a:t>
            </a:r>
            <a:r>
              <a:rPr lang="en-US" sz="2200" dirty="0" smtClean="0">
                <a:solidFill>
                  <a:schemeClr val="tx1"/>
                </a:solidFill>
              </a:rPr>
              <a:t>sports.</a:t>
            </a:r>
            <a:endParaRPr lang="en-US" sz="2200" dirty="0">
              <a:solidFill>
                <a:schemeClr val="tx1"/>
              </a:solidFill>
            </a:endParaRPr>
          </a:p>
        </p:txBody>
      </p:sp>
      <p:sp>
        <p:nvSpPr>
          <p:cNvPr id="4" name="Title 1"/>
          <p:cNvSpPr>
            <a:spLocks noGrp="1"/>
          </p:cNvSpPr>
          <p:nvPr>
            <p:ph type="ctrTitle"/>
          </p:nvPr>
        </p:nvSpPr>
        <p:spPr>
          <a:xfrm>
            <a:off x="228600" y="152400"/>
            <a:ext cx="8610600" cy="536575"/>
          </a:xfrm>
        </p:spPr>
        <p:style>
          <a:lnRef idx="1">
            <a:schemeClr val="accent2"/>
          </a:lnRef>
          <a:fillRef idx="2">
            <a:schemeClr val="accent2"/>
          </a:fillRef>
          <a:effectRef idx="1">
            <a:schemeClr val="accent2"/>
          </a:effectRef>
          <a:fontRef idx="minor">
            <a:schemeClr val="dk1"/>
          </a:fontRef>
        </p:style>
        <p:txBody>
          <a:bodyPr>
            <a:normAutofit fontScale="90000"/>
          </a:bodyPr>
          <a:lstStyle/>
          <a:p>
            <a:r>
              <a:rPr lang="en-US" sz="3200" dirty="0" smtClean="0"/>
              <a:t>Effects </a:t>
            </a:r>
            <a:r>
              <a:rPr lang="en-US" sz="3200" dirty="0"/>
              <a:t>of water pollution </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34200" y="990600"/>
            <a:ext cx="1981200" cy="5024660"/>
          </a:xfrm>
          <a:prstGeom prst="rect">
            <a:avLst/>
          </a:prstGeom>
        </p:spPr>
      </p:pic>
      <p:sp>
        <p:nvSpPr>
          <p:cNvPr id="6" name="TextBox 5"/>
          <p:cNvSpPr txBox="1"/>
          <p:nvPr/>
        </p:nvSpPr>
        <p:spPr>
          <a:xfrm>
            <a:off x="6934200" y="6015260"/>
            <a:ext cx="19050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dirty="0" smtClean="0"/>
              <a:t>Biomagnification </a:t>
            </a:r>
            <a:endParaRPr lang="en-US" dirty="0"/>
          </a:p>
        </p:txBody>
      </p:sp>
    </p:spTree>
    <p:extLst>
      <p:ext uri="{BB962C8B-B14F-4D97-AF65-F5344CB8AC3E}">
        <p14:creationId xmlns:p14="http://schemas.microsoft.com/office/powerpoint/2010/main" val="10558439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399"/>
            <a:ext cx="8991600" cy="533401"/>
          </a:xfrm>
        </p:spPr>
        <p:style>
          <a:lnRef idx="1">
            <a:schemeClr val="accent4"/>
          </a:lnRef>
          <a:fillRef idx="2">
            <a:schemeClr val="accent4"/>
          </a:fillRef>
          <a:effectRef idx="1">
            <a:schemeClr val="accent4"/>
          </a:effectRef>
          <a:fontRef idx="minor">
            <a:schemeClr val="dk1"/>
          </a:fontRef>
        </p:style>
        <p:txBody>
          <a:bodyPr>
            <a:noAutofit/>
          </a:bodyPr>
          <a:lstStyle/>
          <a:p>
            <a:r>
              <a:rPr lang="en-US" sz="3200" dirty="0" smtClean="0"/>
              <a:t>Control of Water Pollution</a:t>
            </a:r>
            <a:endParaRPr lang="en-US" sz="3200" dirty="0"/>
          </a:p>
        </p:txBody>
      </p:sp>
      <p:sp>
        <p:nvSpPr>
          <p:cNvPr id="3" name="Subtitle 2"/>
          <p:cNvSpPr>
            <a:spLocks noGrp="1"/>
          </p:cNvSpPr>
          <p:nvPr>
            <p:ph type="subTitle" idx="1"/>
          </p:nvPr>
        </p:nvSpPr>
        <p:spPr>
          <a:xfrm>
            <a:off x="0" y="762000"/>
            <a:ext cx="9144000" cy="6096000"/>
          </a:xfrm>
        </p:spPr>
        <p:txBody>
          <a:bodyPr anchor="ctr">
            <a:normAutofit fontScale="70000" lnSpcReduction="20000"/>
          </a:bodyPr>
          <a:lstStyle/>
          <a:p>
            <a:pPr marL="457200" lvl="0" indent="-457200" algn="l">
              <a:buFont typeface="Arial" pitchFamily="34" charset="0"/>
              <a:buChar char="•"/>
            </a:pPr>
            <a:r>
              <a:rPr lang="en-US" dirty="0">
                <a:solidFill>
                  <a:schemeClr val="tx1"/>
                </a:solidFill>
              </a:rPr>
              <a:t>Effluents should not be discharged directly into water bodies rather only after proper treatments. Common treatment process involves three important steps:</a:t>
            </a:r>
          </a:p>
          <a:p>
            <a:pPr marL="457200" lvl="0" indent="-457200" algn="l">
              <a:buFont typeface="Courier New" pitchFamily="49" charset="0"/>
              <a:buChar char="o"/>
            </a:pPr>
            <a:r>
              <a:rPr lang="en-US" dirty="0">
                <a:solidFill>
                  <a:schemeClr val="tx1"/>
                </a:solidFill>
              </a:rPr>
              <a:t>Removal of suspended large particles.</a:t>
            </a:r>
          </a:p>
          <a:p>
            <a:pPr marL="457200" lvl="0" indent="-457200" algn="l">
              <a:buFont typeface="Courier New" pitchFamily="49" charset="0"/>
              <a:buChar char="o"/>
            </a:pPr>
            <a:r>
              <a:rPr lang="en-US" dirty="0">
                <a:solidFill>
                  <a:schemeClr val="tx1"/>
                </a:solidFill>
              </a:rPr>
              <a:t>Supply of aeration to promote bacterial decomposition followed by, chlorination to eliminate bacteria.</a:t>
            </a:r>
          </a:p>
          <a:p>
            <a:pPr marL="457200" lvl="0" indent="-457200" algn="l">
              <a:buFont typeface="Courier New" pitchFamily="49" charset="0"/>
              <a:buChar char="o"/>
            </a:pPr>
            <a:r>
              <a:rPr lang="en-US" dirty="0">
                <a:solidFill>
                  <a:schemeClr val="tx1"/>
                </a:solidFill>
              </a:rPr>
              <a:t>Chemical treatments to remove nitrates and phosphorus.</a:t>
            </a:r>
          </a:p>
          <a:p>
            <a:pPr marL="457200" lvl="0" indent="-457200" algn="l">
              <a:buFont typeface="Arial" pitchFamily="34" charset="0"/>
              <a:buChar char="•"/>
            </a:pPr>
            <a:r>
              <a:rPr lang="en-US" dirty="0">
                <a:solidFill>
                  <a:schemeClr val="tx1"/>
                </a:solidFill>
              </a:rPr>
              <a:t>Proper treatment of sewage must be carried out before disposing it into water bodies. Treatment should be both physical and biological.</a:t>
            </a:r>
          </a:p>
          <a:p>
            <a:pPr marL="457200" lvl="0" indent="-457200" algn="l">
              <a:buFont typeface="Arial" pitchFamily="34" charset="0"/>
              <a:buChar char="•"/>
            </a:pPr>
            <a:r>
              <a:rPr lang="en-US" dirty="0">
                <a:solidFill>
                  <a:schemeClr val="tx1"/>
                </a:solidFill>
              </a:rPr>
              <a:t>Places where treatment is not possible, sewage should be transported and deposited in places for off from human habitats.</a:t>
            </a:r>
          </a:p>
          <a:p>
            <a:pPr marL="457200" lvl="0" indent="-457200" algn="l">
              <a:buFont typeface="Arial" pitchFamily="34" charset="0"/>
              <a:buChar char="•"/>
            </a:pPr>
            <a:r>
              <a:rPr lang="en-US" dirty="0">
                <a:solidFill>
                  <a:schemeClr val="tx1"/>
                </a:solidFill>
              </a:rPr>
              <a:t>Hot liquid effluents should be cooled before discharged.</a:t>
            </a:r>
          </a:p>
          <a:p>
            <a:pPr marL="457200" lvl="0" indent="-457200" algn="l">
              <a:buFont typeface="Arial" pitchFamily="34" charset="0"/>
              <a:buChar char="•"/>
            </a:pPr>
            <a:r>
              <a:rPr lang="en-US" dirty="0">
                <a:solidFill>
                  <a:schemeClr val="tx1"/>
                </a:solidFill>
              </a:rPr>
              <a:t>Use of pesticides, weedicides, insecticides etc. should be minimized. </a:t>
            </a:r>
          </a:p>
          <a:p>
            <a:pPr marL="457200" lvl="0" indent="-457200" algn="l">
              <a:buFont typeface="Arial" pitchFamily="34" charset="0"/>
              <a:buChar char="•"/>
            </a:pPr>
            <a:r>
              <a:rPr lang="en-US" dirty="0">
                <a:solidFill>
                  <a:schemeClr val="tx1"/>
                </a:solidFill>
              </a:rPr>
              <a:t>Radio-active discharges should be strictly under control and according to scientific norms. </a:t>
            </a:r>
          </a:p>
          <a:p>
            <a:pPr marL="457200" lvl="0" indent="-457200" algn="l">
              <a:buFont typeface="Arial" pitchFamily="34" charset="0"/>
              <a:buChar char="•"/>
            </a:pPr>
            <a:r>
              <a:rPr lang="en-US" dirty="0">
                <a:solidFill>
                  <a:schemeClr val="tx1"/>
                </a:solidFill>
              </a:rPr>
              <a:t>Eutrophication should be minimized.</a:t>
            </a:r>
          </a:p>
          <a:p>
            <a:pPr marL="457200" indent="-457200" algn="l">
              <a:buFont typeface="Arial" pitchFamily="34" charset="0"/>
              <a:buChar char="•"/>
            </a:pPr>
            <a:r>
              <a:rPr lang="en-US" dirty="0">
                <a:solidFill>
                  <a:schemeClr val="tx1"/>
                </a:solidFill>
              </a:rPr>
              <a:t>Physico-chemical methods like adsorption, electro dialysis, ion-exchange and reverse osmosis should be used to remove chemical, biological and radiobiological pollutants.</a:t>
            </a:r>
          </a:p>
        </p:txBody>
      </p:sp>
    </p:spTree>
    <p:extLst>
      <p:ext uri="{BB962C8B-B14F-4D97-AF65-F5344CB8AC3E}">
        <p14:creationId xmlns:p14="http://schemas.microsoft.com/office/powerpoint/2010/main" val="15527763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5399" y="38100"/>
            <a:ext cx="8972550" cy="612775"/>
          </a:xfrm>
        </p:spPr>
        <p:style>
          <a:lnRef idx="1">
            <a:schemeClr val="accent1"/>
          </a:lnRef>
          <a:fillRef idx="2">
            <a:schemeClr val="accent1"/>
          </a:fillRef>
          <a:effectRef idx="1">
            <a:schemeClr val="accent1"/>
          </a:effectRef>
          <a:fontRef idx="minor">
            <a:schemeClr val="dk1"/>
          </a:fontRef>
        </p:style>
        <p:txBody>
          <a:bodyPr>
            <a:noAutofit/>
          </a:bodyPr>
          <a:lstStyle/>
          <a:p>
            <a:r>
              <a:rPr lang="en-US" sz="3200" dirty="0" smtClean="0"/>
              <a:t>Soil Pollution</a:t>
            </a:r>
            <a:endParaRPr lang="en-US" sz="3200" dirty="0"/>
          </a:p>
        </p:txBody>
      </p:sp>
      <p:sp>
        <p:nvSpPr>
          <p:cNvPr id="3" name="Subtitle 2"/>
          <p:cNvSpPr>
            <a:spLocks noGrp="1"/>
          </p:cNvSpPr>
          <p:nvPr>
            <p:ph type="subTitle" idx="1"/>
          </p:nvPr>
        </p:nvSpPr>
        <p:spPr>
          <a:xfrm>
            <a:off x="117656" y="685800"/>
            <a:ext cx="8991600" cy="838200"/>
          </a:xfrm>
        </p:spPr>
        <p:style>
          <a:lnRef idx="1">
            <a:schemeClr val="accent5"/>
          </a:lnRef>
          <a:fillRef idx="2">
            <a:schemeClr val="accent5"/>
          </a:fillRef>
          <a:effectRef idx="1">
            <a:schemeClr val="accent5"/>
          </a:effectRef>
          <a:fontRef idx="minor">
            <a:schemeClr val="dk1"/>
          </a:fontRef>
        </p:style>
        <p:txBody>
          <a:bodyPr>
            <a:normAutofit/>
          </a:bodyPr>
          <a:lstStyle/>
          <a:p>
            <a:pPr algn="l"/>
            <a:r>
              <a:rPr lang="en-US" sz="2400" u="sng" dirty="0">
                <a:solidFill>
                  <a:schemeClr val="tx1"/>
                </a:solidFill>
              </a:rPr>
              <a:t>Soil pollution</a:t>
            </a:r>
            <a:r>
              <a:rPr lang="en-US" sz="2400" dirty="0">
                <a:solidFill>
                  <a:schemeClr val="tx1"/>
                </a:solidFill>
              </a:rPr>
              <a:t> is defined as an undesirable change in the natural, physical, chemical or biological components of the soil.</a:t>
            </a:r>
          </a:p>
        </p:txBody>
      </p:sp>
      <p:sp>
        <p:nvSpPr>
          <p:cNvPr id="4" name="TextBox 3"/>
          <p:cNvSpPr txBox="1"/>
          <p:nvPr/>
        </p:nvSpPr>
        <p:spPr>
          <a:xfrm>
            <a:off x="0" y="1595021"/>
            <a:ext cx="6435543" cy="5262979"/>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2100" dirty="0"/>
              <a:t>The various </a:t>
            </a:r>
            <a:r>
              <a:rPr lang="en-US" sz="2100" b="1" dirty="0"/>
              <a:t>sources of soil pollution </a:t>
            </a:r>
            <a:r>
              <a:rPr lang="en-US" sz="2100" dirty="0"/>
              <a:t>may be categorized into two groups:</a:t>
            </a:r>
          </a:p>
          <a:p>
            <a:pPr marL="342900" lvl="0" indent="-342900">
              <a:buFont typeface="Arial" pitchFamily="34" charset="0"/>
              <a:buChar char="•"/>
            </a:pPr>
            <a:r>
              <a:rPr lang="en-US" sz="2100" dirty="0"/>
              <a:t>Natural sources and </a:t>
            </a:r>
          </a:p>
          <a:p>
            <a:pPr marL="342900" lvl="0" indent="-342900">
              <a:buFont typeface="Arial" pitchFamily="34" charset="0"/>
              <a:buChar char="•"/>
            </a:pPr>
            <a:r>
              <a:rPr lang="en-US" sz="2100" dirty="0"/>
              <a:t>Artificial sources</a:t>
            </a:r>
          </a:p>
          <a:p>
            <a:pPr lvl="0"/>
            <a:r>
              <a:rPr lang="en-US" sz="2100" b="1" dirty="0"/>
              <a:t>Natural sources</a:t>
            </a:r>
            <a:r>
              <a:rPr lang="en-US" sz="2100" dirty="0"/>
              <a:t>: natural pollutants are of plant and animal origin. They are-</a:t>
            </a:r>
          </a:p>
          <a:p>
            <a:pPr lvl="0"/>
            <a:r>
              <a:rPr lang="en-US" sz="2100" u="sng" dirty="0"/>
              <a:t>Crop residues</a:t>
            </a:r>
            <a:r>
              <a:rPr lang="en-US" sz="2100" dirty="0"/>
              <a:t> carrying pathogen and pests causes soil pollution.</a:t>
            </a:r>
          </a:p>
          <a:p>
            <a:pPr lvl="0"/>
            <a:r>
              <a:rPr lang="en-US" sz="2100" u="sng" dirty="0"/>
              <a:t>Forest fires and crops</a:t>
            </a:r>
            <a:r>
              <a:rPr lang="en-US" sz="2100" dirty="0"/>
              <a:t> add unwanted organic matter to the soil and destroy soil micro flora which create unfavorable conditions leading to pollution.</a:t>
            </a:r>
          </a:p>
          <a:p>
            <a:pPr lvl="0"/>
            <a:r>
              <a:rPr lang="en-US" sz="2100" u="sng" dirty="0"/>
              <a:t>Animal wastes</a:t>
            </a:r>
            <a:r>
              <a:rPr lang="en-US" sz="2100" dirty="0"/>
              <a:t>, such as feacal matter, urine, blood, slaughter house waste in the form of liquid or particulate matter, bodies of dead animals etc. are all indiscriminately dumped into the soil. This leads to soil pollution</a:t>
            </a:r>
            <a:r>
              <a:rPr lang="en-US" sz="2100" dirty="0" smtClean="0"/>
              <a:t>.</a:t>
            </a:r>
            <a:endParaRPr lang="en-US" sz="21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981200"/>
            <a:ext cx="3013256" cy="20068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35543" y="4114799"/>
            <a:ext cx="2673713" cy="22131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6096000" y="3657600"/>
            <a:ext cx="13716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Crop residue</a:t>
            </a:r>
            <a:endParaRPr lang="en-US" sz="1600" dirty="0"/>
          </a:p>
        </p:txBody>
      </p:sp>
      <p:sp>
        <p:nvSpPr>
          <p:cNvPr id="8" name="TextBox 7"/>
          <p:cNvSpPr txBox="1"/>
          <p:nvPr/>
        </p:nvSpPr>
        <p:spPr>
          <a:xfrm>
            <a:off x="7964215" y="6048560"/>
            <a:ext cx="1179785"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smtClean="0"/>
              <a:t>Animal waste</a:t>
            </a:r>
            <a:endParaRPr lang="en-US" sz="1400" dirty="0"/>
          </a:p>
        </p:txBody>
      </p:sp>
    </p:spTree>
    <p:extLst>
      <p:ext uri="{BB962C8B-B14F-4D97-AF65-F5344CB8AC3E}">
        <p14:creationId xmlns:p14="http://schemas.microsoft.com/office/powerpoint/2010/main" val="38477379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
            <a:ext cx="8229600" cy="563562"/>
          </a:xfrm>
        </p:spPr>
        <p:style>
          <a:lnRef idx="1">
            <a:schemeClr val="accent1"/>
          </a:lnRef>
          <a:fillRef idx="2">
            <a:schemeClr val="accent1"/>
          </a:fillRef>
          <a:effectRef idx="1">
            <a:schemeClr val="accent1"/>
          </a:effectRef>
          <a:fontRef idx="minor">
            <a:schemeClr val="dk1"/>
          </a:fontRef>
        </p:style>
        <p:txBody>
          <a:bodyPr>
            <a:noAutofit/>
          </a:bodyPr>
          <a:lstStyle/>
          <a:p>
            <a:r>
              <a:rPr lang="en-US" sz="3200" dirty="0" smtClean="0"/>
              <a:t>Soil Pollution</a:t>
            </a:r>
            <a:endParaRPr lang="en-US" sz="3200" dirty="0"/>
          </a:p>
        </p:txBody>
      </p:sp>
      <p:sp>
        <p:nvSpPr>
          <p:cNvPr id="3" name="Content Placeholder 2"/>
          <p:cNvSpPr>
            <a:spLocks noGrp="1"/>
          </p:cNvSpPr>
          <p:nvPr>
            <p:ph idx="1"/>
          </p:nvPr>
        </p:nvSpPr>
        <p:spPr>
          <a:xfrm>
            <a:off x="0" y="685800"/>
            <a:ext cx="6019800" cy="6172200"/>
          </a:xfrm>
        </p:spPr>
        <p:style>
          <a:lnRef idx="1">
            <a:schemeClr val="accent3"/>
          </a:lnRef>
          <a:fillRef idx="2">
            <a:schemeClr val="accent3"/>
          </a:fillRef>
          <a:effectRef idx="1">
            <a:schemeClr val="accent3"/>
          </a:effectRef>
          <a:fontRef idx="minor">
            <a:schemeClr val="dk1"/>
          </a:fontRef>
        </p:style>
        <p:txBody>
          <a:bodyPr anchor="ctr">
            <a:normAutofit fontScale="77500" lnSpcReduction="20000"/>
          </a:bodyPr>
          <a:lstStyle/>
          <a:p>
            <a:pPr marL="0" lvl="0" indent="0">
              <a:buNone/>
            </a:pPr>
            <a:r>
              <a:rPr lang="en-US" b="1" dirty="0"/>
              <a:t>Artificial sources: </a:t>
            </a:r>
            <a:r>
              <a:rPr lang="en-US" dirty="0"/>
              <a:t>pollutants produced due to man’s activities, i.e. artificial sources may be of the following types –</a:t>
            </a:r>
          </a:p>
          <a:p>
            <a:pPr marL="0" indent="0">
              <a:buNone/>
            </a:pPr>
            <a:r>
              <a:rPr lang="en-US" u="sng" dirty="0"/>
              <a:t>Industrial wastes</a:t>
            </a:r>
            <a:r>
              <a:rPr lang="en-US" dirty="0"/>
              <a:t>: industrial effluents are often enriched with inorganic salts that enhance the salt content of the soil, change its pH, and eventually affect soil organisms and lowers soil fertility.</a:t>
            </a:r>
          </a:p>
          <a:p>
            <a:pPr marL="0" indent="0">
              <a:buNone/>
            </a:pPr>
            <a:r>
              <a:rPr lang="en-US" u="sng" dirty="0"/>
              <a:t>Solid wastes</a:t>
            </a:r>
            <a:r>
              <a:rPr lang="en-US" dirty="0"/>
              <a:t>: major sources of solid wastes are domestic wastes, shops, offices, restaurants, hospitals that often contain hazardous substances that cause degradation of soil.</a:t>
            </a:r>
          </a:p>
          <a:p>
            <a:pPr marL="0" indent="0">
              <a:buNone/>
            </a:pPr>
            <a:r>
              <a:rPr lang="en-US" u="sng" dirty="0" smtClean="0"/>
              <a:t>Radioactive </a:t>
            </a:r>
            <a:r>
              <a:rPr lang="en-US" u="sng" dirty="0"/>
              <a:t>wastes</a:t>
            </a:r>
            <a:r>
              <a:rPr lang="en-US" dirty="0"/>
              <a:t>: Pollutants from nuclear explosions, nuclear testing, and nuclear reactors etc. settles on the soil surface and gradually permeate the soil strata. When absorbed by the plants these enter the human body through food chain</a:t>
            </a:r>
            <a:r>
              <a:rPr lang="en-US"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3125" y="800100"/>
            <a:ext cx="3171825" cy="13335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5025" y="2362200"/>
            <a:ext cx="3143250" cy="2143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68024" y="4927371"/>
            <a:ext cx="2637252" cy="176575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7269943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685800"/>
            <a:ext cx="5638800" cy="5943600"/>
          </a:xfrm>
        </p:spPr>
        <p:style>
          <a:lnRef idx="1">
            <a:schemeClr val="accent3"/>
          </a:lnRef>
          <a:fillRef idx="2">
            <a:schemeClr val="accent3"/>
          </a:fillRef>
          <a:effectRef idx="1">
            <a:schemeClr val="accent3"/>
          </a:effectRef>
          <a:fontRef idx="minor">
            <a:schemeClr val="dk1"/>
          </a:fontRef>
        </p:style>
        <p:txBody>
          <a:bodyPr anchor="ctr">
            <a:normAutofit fontScale="70000" lnSpcReduction="20000"/>
          </a:bodyPr>
          <a:lstStyle/>
          <a:p>
            <a:pPr marL="0" indent="0" algn="just">
              <a:buNone/>
            </a:pPr>
            <a:r>
              <a:rPr lang="en-US" b="1" u="sng" dirty="0" smtClean="0"/>
              <a:t>Detergents</a:t>
            </a:r>
            <a:r>
              <a:rPr lang="en-US" dirty="0"/>
              <a:t> </a:t>
            </a:r>
            <a:r>
              <a:rPr lang="en-US" dirty="0" smtClean="0"/>
              <a:t>waste </a:t>
            </a:r>
            <a:r>
              <a:rPr lang="en-US" dirty="0"/>
              <a:t>water from domestic sources contains detergents. Presence of detergents in the soil increases its alkalinity and phosphate contents which affect root growth of the plants and depresses the growth of soil micro-organisms.</a:t>
            </a:r>
          </a:p>
          <a:p>
            <a:pPr marL="0" indent="0" algn="just">
              <a:buNone/>
            </a:pPr>
            <a:r>
              <a:rPr lang="en-US" b="1" u="sng" dirty="0" smtClean="0"/>
              <a:t>Agrochemicals</a:t>
            </a:r>
            <a:r>
              <a:rPr lang="en-US" dirty="0" smtClean="0"/>
              <a:t> </a:t>
            </a:r>
            <a:r>
              <a:rPr lang="en-US" dirty="0"/>
              <a:t>accumulation of excess </a:t>
            </a:r>
            <a:r>
              <a:rPr lang="en-US" dirty="0" smtClean="0"/>
              <a:t>fertilizer </a:t>
            </a:r>
            <a:r>
              <a:rPr lang="en-US" dirty="0" err="1"/>
              <a:t>disbalances</a:t>
            </a:r>
            <a:r>
              <a:rPr lang="en-US" dirty="0"/>
              <a:t> the nutrients contents of soil. Excess phosphorus and nitrogen affects adversely the plant growth and soil flora and fauna. Excessive use of pesticides has adverse effects on fertility, plant growth and soil microbes</a:t>
            </a:r>
            <a:r>
              <a:rPr lang="en-US" dirty="0" smtClean="0"/>
              <a:t>. </a:t>
            </a:r>
            <a:r>
              <a:rPr lang="en-US" b="1" dirty="0" smtClean="0"/>
              <a:t>Herbicides</a:t>
            </a:r>
            <a:r>
              <a:rPr lang="en-US" dirty="0" smtClean="0"/>
              <a:t> </a:t>
            </a:r>
            <a:r>
              <a:rPr lang="en-US" dirty="0"/>
              <a:t>are poisonous in nature and their indiscriminate use </a:t>
            </a:r>
            <a:r>
              <a:rPr lang="en-US" dirty="0" smtClean="0"/>
              <a:t>completely wrecks </a:t>
            </a:r>
            <a:r>
              <a:rPr lang="en-US" dirty="0"/>
              <a:t>the ecosystem of soil</a:t>
            </a:r>
            <a:r>
              <a:rPr lang="en-US" dirty="0" smtClean="0"/>
              <a:t>. The </a:t>
            </a:r>
            <a:r>
              <a:rPr lang="en-US" dirty="0"/>
              <a:t>use of </a:t>
            </a:r>
            <a:r>
              <a:rPr lang="en-US" b="1" dirty="0"/>
              <a:t>pesticides</a:t>
            </a:r>
            <a:r>
              <a:rPr lang="en-US" dirty="0"/>
              <a:t> has adverse effects on soil fertility, plant growth and soil microbes.</a:t>
            </a:r>
          </a:p>
          <a:p>
            <a:pPr marL="0" indent="0" algn="just">
              <a:buNone/>
            </a:pPr>
            <a:r>
              <a:rPr lang="en-US" b="1" u="sng" dirty="0"/>
              <a:t>Acid </a:t>
            </a:r>
            <a:r>
              <a:rPr lang="en-US" b="1" u="sng" dirty="0" smtClean="0"/>
              <a:t>rains</a:t>
            </a:r>
            <a:r>
              <a:rPr lang="en-US" dirty="0" smtClean="0"/>
              <a:t> percolation </a:t>
            </a:r>
            <a:r>
              <a:rPr lang="en-US" dirty="0"/>
              <a:t>of air borne </a:t>
            </a:r>
            <a:r>
              <a:rPr lang="en-US" dirty="0" err="1"/>
              <a:t>sulphuric</a:t>
            </a:r>
            <a:r>
              <a:rPr lang="en-US" dirty="0"/>
              <a:t> and nitric acids along with water changes </a:t>
            </a:r>
            <a:r>
              <a:rPr lang="en-US" dirty="0" smtClean="0"/>
              <a:t>pH of </a:t>
            </a:r>
            <a:r>
              <a:rPr lang="en-US" dirty="0"/>
              <a:t>the soil and causes adverse conditions for plant growth and soil microbes</a:t>
            </a:r>
            <a:r>
              <a:rPr lang="en-US" dirty="0" smtClean="0"/>
              <a:t>.</a:t>
            </a:r>
            <a:endParaRPr lang="en-US" dirty="0"/>
          </a:p>
        </p:txBody>
      </p:sp>
      <p:sp>
        <p:nvSpPr>
          <p:cNvPr id="4" name="Title 1"/>
          <p:cNvSpPr>
            <a:spLocks noGrp="1"/>
          </p:cNvSpPr>
          <p:nvPr>
            <p:ph type="title"/>
          </p:nvPr>
        </p:nvSpPr>
        <p:spPr>
          <a:xfrm>
            <a:off x="457200" y="0"/>
            <a:ext cx="8229600" cy="487362"/>
          </a:xfrm>
        </p:spPr>
        <p:style>
          <a:lnRef idx="1">
            <a:schemeClr val="accent1"/>
          </a:lnRef>
          <a:fillRef idx="2">
            <a:schemeClr val="accent1"/>
          </a:fillRef>
          <a:effectRef idx="1">
            <a:schemeClr val="accent1"/>
          </a:effectRef>
          <a:fontRef idx="minor">
            <a:schemeClr val="dk1"/>
          </a:fontRef>
        </p:style>
        <p:txBody>
          <a:bodyPr>
            <a:noAutofit/>
          </a:bodyPr>
          <a:lstStyle/>
          <a:p>
            <a:r>
              <a:rPr lang="en-US" sz="2800" dirty="0" smtClean="0"/>
              <a:t>Soil Pollution</a:t>
            </a:r>
            <a:endParaRPr lang="en-US" sz="2800"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06450" y="527209"/>
            <a:ext cx="2423160" cy="196881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7999" y="2635568"/>
            <a:ext cx="2143125" cy="21431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06450" y="4953000"/>
            <a:ext cx="2828925" cy="16192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TextBox 7"/>
          <p:cNvSpPr txBox="1"/>
          <p:nvPr/>
        </p:nvSpPr>
        <p:spPr>
          <a:xfrm>
            <a:off x="6546530" y="2188250"/>
            <a:ext cx="11430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smtClean="0"/>
              <a:t>Detergents</a:t>
            </a:r>
            <a:endParaRPr lang="en-US" sz="1400" dirty="0"/>
          </a:p>
        </p:txBody>
      </p:sp>
      <p:sp>
        <p:nvSpPr>
          <p:cNvPr id="9" name="TextBox 8"/>
          <p:cNvSpPr txBox="1"/>
          <p:nvPr/>
        </p:nvSpPr>
        <p:spPr>
          <a:xfrm>
            <a:off x="7472361" y="4470916"/>
            <a:ext cx="9144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smtClean="0"/>
              <a:t>Pesticides</a:t>
            </a:r>
            <a:endParaRPr lang="en-US" sz="1400" dirty="0"/>
          </a:p>
        </p:txBody>
      </p:sp>
    </p:spTree>
    <p:extLst>
      <p:ext uri="{BB962C8B-B14F-4D97-AF65-F5344CB8AC3E}">
        <p14:creationId xmlns:p14="http://schemas.microsoft.com/office/powerpoint/2010/main" val="355703148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1"/>
            <a:ext cx="8839200" cy="609599"/>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3600" dirty="0" smtClean="0"/>
              <a:t>Effects </a:t>
            </a:r>
            <a:r>
              <a:rPr lang="en-US" sz="3600" dirty="0"/>
              <a:t>of soil pollution</a:t>
            </a:r>
          </a:p>
        </p:txBody>
      </p:sp>
      <p:sp>
        <p:nvSpPr>
          <p:cNvPr id="3" name="Subtitle 2"/>
          <p:cNvSpPr>
            <a:spLocks noGrp="1"/>
          </p:cNvSpPr>
          <p:nvPr>
            <p:ph type="subTitle" idx="1"/>
          </p:nvPr>
        </p:nvSpPr>
        <p:spPr>
          <a:xfrm>
            <a:off x="152400" y="895350"/>
            <a:ext cx="6096000" cy="5810250"/>
          </a:xfrm>
        </p:spPr>
        <p:style>
          <a:lnRef idx="1">
            <a:schemeClr val="accent3"/>
          </a:lnRef>
          <a:fillRef idx="2">
            <a:schemeClr val="accent3"/>
          </a:fillRef>
          <a:effectRef idx="1">
            <a:schemeClr val="accent3"/>
          </a:effectRef>
          <a:fontRef idx="minor">
            <a:schemeClr val="dk1"/>
          </a:fontRef>
        </p:style>
        <p:txBody>
          <a:bodyPr anchor="ctr">
            <a:normAutofit fontScale="70000" lnSpcReduction="20000"/>
          </a:bodyPr>
          <a:lstStyle/>
          <a:p>
            <a:pPr algn="just"/>
            <a:r>
              <a:rPr lang="en-US" dirty="0">
                <a:solidFill>
                  <a:schemeClr val="tx1"/>
                </a:solidFill>
              </a:rPr>
              <a:t>The important </a:t>
            </a:r>
            <a:r>
              <a:rPr lang="en-US" b="1" dirty="0">
                <a:solidFill>
                  <a:schemeClr val="tx1"/>
                </a:solidFill>
              </a:rPr>
              <a:t>effects of soil pollution </a:t>
            </a:r>
            <a:r>
              <a:rPr lang="en-US" dirty="0">
                <a:solidFill>
                  <a:schemeClr val="tx1"/>
                </a:solidFill>
              </a:rPr>
              <a:t>are –</a:t>
            </a:r>
          </a:p>
          <a:p>
            <a:pPr marL="457200" indent="-457200" algn="just">
              <a:buFont typeface="Arial" pitchFamily="34" charset="0"/>
              <a:buChar char="•"/>
            </a:pPr>
            <a:r>
              <a:rPr lang="en-US" dirty="0" smtClean="0">
                <a:solidFill>
                  <a:schemeClr val="tx1"/>
                </a:solidFill>
              </a:rPr>
              <a:t>Soil </a:t>
            </a:r>
            <a:r>
              <a:rPr lang="en-US" dirty="0">
                <a:solidFill>
                  <a:schemeClr val="tx1"/>
                </a:solidFill>
              </a:rPr>
              <a:t>pollution decreases soil fertility. Loss of soil fertility makes the soil inhabitable for plants and other organisms.</a:t>
            </a:r>
          </a:p>
          <a:p>
            <a:pPr marL="457200" indent="-457200" algn="just">
              <a:buFont typeface="Arial" pitchFamily="34" charset="0"/>
              <a:buChar char="•"/>
            </a:pPr>
            <a:r>
              <a:rPr lang="en-US" dirty="0" smtClean="0">
                <a:solidFill>
                  <a:schemeClr val="tx1"/>
                </a:solidFill>
              </a:rPr>
              <a:t>Soil </a:t>
            </a:r>
            <a:r>
              <a:rPr lang="en-US" dirty="0">
                <a:solidFill>
                  <a:schemeClr val="tx1"/>
                </a:solidFill>
              </a:rPr>
              <a:t>pollution has adverse effects on soil microbial population that plays important role in soil formation and keeping it fertile.</a:t>
            </a:r>
          </a:p>
          <a:p>
            <a:pPr marL="457200" indent="-457200" algn="just">
              <a:buFont typeface="Arial" pitchFamily="34" charset="0"/>
              <a:buChar char="•"/>
            </a:pPr>
            <a:r>
              <a:rPr lang="en-US" dirty="0" smtClean="0">
                <a:solidFill>
                  <a:schemeClr val="tx1"/>
                </a:solidFill>
              </a:rPr>
              <a:t>Indiscriminate </a:t>
            </a:r>
            <a:r>
              <a:rPr lang="en-US" dirty="0">
                <a:solidFill>
                  <a:schemeClr val="tx1"/>
                </a:solidFill>
              </a:rPr>
              <a:t>use of agro-chemicals destroys the soil flora and fauna and soil properties.</a:t>
            </a:r>
          </a:p>
          <a:p>
            <a:pPr marL="457200" indent="-457200" algn="just">
              <a:buFont typeface="Arial" pitchFamily="34" charset="0"/>
              <a:buChar char="•"/>
            </a:pPr>
            <a:r>
              <a:rPr lang="en-US" dirty="0" smtClean="0">
                <a:solidFill>
                  <a:schemeClr val="tx1"/>
                </a:solidFill>
              </a:rPr>
              <a:t>SO</a:t>
            </a:r>
            <a:r>
              <a:rPr lang="en-US" baseline="-25000" dirty="0" smtClean="0">
                <a:solidFill>
                  <a:schemeClr val="tx1"/>
                </a:solidFill>
              </a:rPr>
              <a:t>2</a:t>
            </a:r>
            <a:r>
              <a:rPr lang="en-US" dirty="0">
                <a:solidFill>
                  <a:schemeClr val="tx1"/>
                </a:solidFill>
              </a:rPr>
              <a:t>, SO</a:t>
            </a:r>
            <a:r>
              <a:rPr lang="en-US" baseline="-25000" dirty="0">
                <a:solidFill>
                  <a:schemeClr val="tx1"/>
                </a:solidFill>
              </a:rPr>
              <a:t>3</a:t>
            </a:r>
            <a:r>
              <a:rPr lang="en-US" dirty="0">
                <a:solidFill>
                  <a:schemeClr val="tx1"/>
                </a:solidFill>
              </a:rPr>
              <a:t> and oxides of nitrogen of the atmosphere are washed down by rain in the form of H</a:t>
            </a:r>
            <a:r>
              <a:rPr lang="en-US" baseline="-25000" dirty="0">
                <a:solidFill>
                  <a:schemeClr val="tx1"/>
                </a:solidFill>
              </a:rPr>
              <a:t>2</a:t>
            </a:r>
            <a:r>
              <a:rPr lang="en-US" dirty="0">
                <a:solidFill>
                  <a:schemeClr val="tx1"/>
                </a:solidFill>
              </a:rPr>
              <a:t>SO</a:t>
            </a:r>
            <a:r>
              <a:rPr lang="en-US" baseline="-25000" dirty="0">
                <a:solidFill>
                  <a:schemeClr val="tx1"/>
                </a:solidFill>
              </a:rPr>
              <a:t>4</a:t>
            </a:r>
            <a:r>
              <a:rPr lang="en-US" dirty="0">
                <a:solidFill>
                  <a:schemeClr val="tx1"/>
                </a:solidFill>
              </a:rPr>
              <a:t> (</a:t>
            </a:r>
            <a:r>
              <a:rPr lang="en-US" dirty="0" err="1">
                <a:solidFill>
                  <a:schemeClr val="tx1"/>
                </a:solidFill>
              </a:rPr>
              <a:t>sulphuric</a:t>
            </a:r>
            <a:r>
              <a:rPr lang="en-US" dirty="0">
                <a:solidFill>
                  <a:schemeClr val="tx1"/>
                </a:solidFill>
              </a:rPr>
              <a:t> acid), </a:t>
            </a:r>
            <a:r>
              <a:rPr lang="en-US" dirty="0" smtClean="0">
                <a:solidFill>
                  <a:schemeClr val="tx1"/>
                </a:solidFill>
              </a:rPr>
              <a:t>and HNO</a:t>
            </a:r>
            <a:r>
              <a:rPr lang="en-US" baseline="-25000" dirty="0" smtClean="0">
                <a:solidFill>
                  <a:schemeClr val="tx1"/>
                </a:solidFill>
              </a:rPr>
              <a:t>3</a:t>
            </a:r>
            <a:r>
              <a:rPr lang="en-US" dirty="0" smtClean="0">
                <a:solidFill>
                  <a:schemeClr val="tx1"/>
                </a:solidFill>
              </a:rPr>
              <a:t> </a:t>
            </a:r>
            <a:r>
              <a:rPr lang="en-US" dirty="0">
                <a:solidFill>
                  <a:schemeClr val="tx1"/>
                </a:solidFill>
              </a:rPr>
              <a:t>(nitric acid) which reach the soil and increase the acidity. Increased acidity develops unhealthy conditions for plant growth.</a:t>
            </a:r>
          </a:p>
          <a:p>
            <a:pPr marL="457200" indent="-457200" algn="just">
              <a:buFont typeface="Arial" pitchFamily="34" charset="0"/>
              <a:buChar char="•"/>
            </a:pPr>
            <a:r>
              <a:rPr lang="en-US" dirty="0" smtClean="0">
                <a:solidFill>
                  <a:schemeClr val="tx1"/>
                </a:solidFill>
              </a:rPr>
              <a:t>Dumping </a:t>
            </a:r>
            <a:r>
              <a:rPr lang="en-US" dirty="0">
                <a:solidFill>
                  <a:schemeClr val="tx1"/>
                </a:solidFill>
              </a:rPr>
              <a:t>of radioactive wastes onto the soil is lethal to plants and microbial life. Such pollution has far reaching effects and even human are not spared</a:t>
            </a:r>
            <a:r>
              <a:rPr lang="en-US" dirty="0" smtClean="0">
                <a:solidFill>
                  <a:schemeClr val="tx1"/>
                </a:solidFill>
              </a:rPr>
              <a:t>.</a:t>
            </a:r>
            <a:endParaRPr lang="en-US" dirty="0">
              <a:solidFill>
                <a:schemeClr val="tx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72797" y="914400"/>
            <a:ext cx="2214028" cy="287699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3722" y="4038601"/>
            <a:ext cx="2652178" cy="23479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p:cNvSpPr txBox="1"/>
          <p:nvPr/>
        </p:nvSpPr>
        <p:spPr>
          <a:xfrm>
            <a:off x="6636811" y="3452844"/>
            <a:ext cx="22860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600" dirty="0" smtClean="0"/>
              <a:t>Soil microbial population</a:t>
            </a:r>
            <a:endParaRPr lang="en-US" sz="1600" dirty="0"/>
          </a:p>
        </p:txBody>
      </p:sp>
      <p:sp>
        <p:nvSpPr>
          <p:cNvPr id="7" name="TextBox 6"/>
          <p:cNvSpPr txBox="1"/>
          <p:nvPr/>
        </p:nvSpPr>
        <p:spPr>
          <a:xfrm>
            <a:off x="6865411" y="6047959"/>
            <a:ext cx="1828800" cy="338554"/>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600" dirty="0" smtClean="0"/>
              <a:t>Loss of Soil Fertility</a:t>
            </a:r>
            <a:endParaRPr lang="en-US" sz="1600" dirty="0"/>
          </a:p>
        </p:txBody>
      </p:sp>
    </p:spTree>
    <p:extLst>
      <p:ext uri="{BB962C8B-B14F-4D97-AF65-F5344CB8AC3E}">
        <p14:creationId xmlns:p14="http://schemas.microsoft.com/office/powerpoint/2010/main" val="284380836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152401"/>
            <a:ext cx="8839200" cy="457199"/>
          </a:xfrm>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2800" dirty="0" smtClean="0"/>
              <a:t>Controlling </a:t>
            </a:r>
            <a:r>
              <a:rPr lang="en-US" sz="2800" dirty="0"/>
              <a:t>soil pollution</a:t>
            </a:r>
          </a:p>
        </p:txBody>
      </p:sp>
      <p:sp>
        <p:nvSpPr>
          <p:cNvPr id="3" name="Subtitle 2"/>
          <p:cNvSpPr>
            <a:spLocks noGrp="1"/>
          </p:cNvSpPr>
          <p:nvPr>
            <p:ph type="subTitle" idx="1"/>
          </p:nvPr>
        </p:nvSpPr>
        <p:spPr>
          <a:xfrm>
            <a:off x="152400" y="685800"/>
            <a:ext cx="5334000" cy="6019800"/>
          </a:xfrm>
        </p:spPr>
        <p:txBody>
          <a:bodyPr anchor="ctr">
            <a:noAutofit/>
          </a:bodyPr>
          <a:lstStyle/>
          <a:p>
            <a:pPr algn="l"/>
            <a:r>
              <a:rPr lang="en-US" sz="2000" dirty="0">
                <a:solidFill>
                  <a:schemeClr val="tx1"/>
                </a:solidFill>
              </a:rPr>
              <a:t>Some common measures adopted for </a:t>
            </a:r>
            <a:r>
              <a:rPr lang="en-US" sz="2000" b="1" dirty="0">
                <a:solidFill>
                  <a:schemeClr val="tx1"/>
                </a:solidFill>
              </a:rPr>
              <a:t>controlling soil pollution </a:t>
            </a:r>
            <a:r>
              <a:rPr lang="en-US" sz="2000" dirty="0">
                <a:solidFill>
                  <a:schemeClr val="tx1"/>
                </a:solidFill>
              </a:rPr>
              <a:t>are –</a:t>
            </a:r>
          </a:p>
          <a:p>
            <a:pPr marL="285750" lvl="0" indent="-285750" algn="l">
              <a:buFont typeface="Arial" pitchFamily="34" charset="0"/>
              <a:buChar char="•"/>
            </a:pPr>
            <a:r>
              <a:rPr lang="en-US" sz="2000" dirty="0">
                <a:solidFill>
                  <a:schemeClr val="tx1"/>
                </a:solidFill>
              </a:rPr>
              <a:t>Lowering the use of agro-chemicals in agriculture.</a:t>
            </a:r>
          </a:p>
          <a:p>
            <a:pPr marL="285750" lvl="0" indent="-285750" algn="l">
              <a:buFont typeface="Arial" pitchFamily="34" charset="0"/>
              <a:buChar char="•"/>
            </a:pPr>
            <a:r>
              <a:rPr lang="en-US" sz="2000" dirty="0">
                <a:solidFill>
                  <a:schemeClr val="tx1"/>
                </a:solidFill>
              </a:rPr>
              <a:t>Use of biodegradable insecticides like organic phosphates.</a:t>
            </a:r>
          </a:p>
          <a:p>
            <a:pPr marL="285750" lvl="0" indent="-285750" algn="l">
              <a:buFont typeface="Arial" pitchFamily="34" charset="0"/>
              <a:buChar char="•"/>
            </a:pPr>
            <a:r>
              <a:rPr lang="en-US" sz="2000" dirty="0">
                <a:solidFill>
                  <a:schemeClr val="tx1"/>
                </a:solidFill>
              </a:rPr>
              <a:t>Adopting biological control of pest instead of using chemicals. e.g. use of predators or parasites of pests into practice in place of insecticides.</a:t>
            </a:r>
          </a:p>
          <a:p>
            <a:pPr marL="285750" lvl="0" indent="-285750" algn="l">
              <a:buFont typeface="Arial" pitchFamily="34" charset="0"/>
              <a:buChar char="•"/>
            </a:pPr>
            <a:r>
              <a:rPr lang="en-US" sz="2000" dirty="0">
                <a:solidFill>
                  <a:schemeClr val="tx1"/>
                </a:solidFill>
              </a:rPr>
              <a:t>Boosting soil fertility by natural ways like fallowing of fields, growing leguminous crops, </a:t>
            </a:r>
            <a:r>
              <a:rPr lang="en-US" sz="2000" b="1" dirty="0">
                <a:solidFill>
                  <a:schemeClr val="tx1"/>
                </a:solidFill>
              </a:rPr>
              <a:t>crop rotation</a:t>
            </a:r>
            <a:r>
              <a:rPr lang="en-US" sz="2000" dirty="0">
                <a:solidFill>
                  <a:schemeClr val="tx1"/>
                </a:solidFill>
              </a:rPr>
              <a:t>, use of organic fertilizers.</a:t>
            </a:r>
          </a:p>
          <a:p>
            <a:pPr marL="285750" lvl="0" indent="-285750" algn="l">
              <a:buFont typeface="Arial" pitchFamily="34" charset="0"/>
              <a:buChar char="•"/>
            </a:pPr>
            <a:r>
              <a:rPr lang="en-US" sz="2000" dirty="0">
                <a:solidFill>
                  <a:schemeClr val="tx1"/>
                </a:solidFill>
              </a:rPr>
              <a:t>Controlling pollution due to garbage and other resistant material dumped on land can be adopted by control tipping methods or </a:t>
            </a:r>
            <a:r>
              <a:rPr lang="en-US" sz="2000" b="1" dirty="0">
                <a:solidFill>
                  <a:schemeClr val="tx1"/>
                </a:solidFill>
              </a:rPr>
              <a:t>sanitary landfill </a:t>
            </a:r>
            <a:r>
              <a:rPr lang="en-US" sz="2000" dirty="0">
                <a:solidFill>
                  <a:schemeClr val="tx1"/>
                </a:solidFill>
              </a:rPr>
              <a:t>methods. Organic wastes can be used for preparing manure and biogas</a:t>
            </a:r>
            <a:r>
              <a:rPr lang="en-US" sz="2000" dirty="0" smtClean="0">
                <a:solidFill>
                  <a:schemeClr val="tx1"/>
                </a:solidFill>
              </a:rPr>
              <a:t>.</a:t>
            </a:r>
            <a:endParaRPr lang="en-US" sz="2000" dirty="0">
              <a:solidFill>
                <a:schemeClr val="tx1"/>
              </a:solidFill>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67475" y="1981200"/>
            <a:ext cx="2609850" cy="250545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5000" y="762000"/>
            <a:ext cx="1562100" cy="14766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9750" y="4629150"/>
            <a:ext cx="3276600" cy="20609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6496050" y="4147708"/>
            <a:ext cx="13716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smtClean="0"/>
              <a:t>Crop rotation</a:t>
            </a:r>
            <a:endParaRPr lang="en-US" sz="1400" dirty="0"/>
          </a:p>
        </p:txBody>
      </p:sp>
      <p:sp>
        <p:nvSpPr>
          <p:cNvPr id="8" name="TextBox 7"/>
          <p:cNvSpPr txBox="1"/>
          <p:nvPr/>
        </p:nvSpPr>
        <p:spPr>
          <a:xfrm>
            <a:off x="5715000" y="1981200"/>
            <a:ext cx="12954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smtClean="0"/>
              <a:t>Bio fertilizer</a:t>
            </a:r>
            <a:endParaRPr lang="en-US" sz="1400" dirty="0"/>
          </a:p>
        </p:txBody>
      </p:sp>
    </p:spTree>
    <p:extLst>
      <p:ext uri="{BB962C8B-B14F-4D97-AF65-F5344CB8AC3E}">
        <p14:creationId xmlns:p14="http://schemas.microsoft.com/office/powerpoint/2010/main" val="13217455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 y="876300"/>
            <a:ext cx="5105400" cy="5829300"/>
          </a:xfrm>
        </p:spPr>
        <p:txBody>
          <a:bodyPr>
            <a:normAutofit fontScale="77500" lnSpcReduction="20000"/>
          </a:bodyPr>
          <a:lstStyle/>
          <a:p>
            <a:pPr algn="l"/>
            <a:r>
              <a:rPr lang="en-US" dirty="0">
                <a:solidFill>
                  <a:schemeClr val="tx1"/>
                </a:solidFill>
              </a:rPr>
              <a:t>Some common measures adopted for </a:t>
            </a:r>
            <a:r>
              <a:rPr lang="en-US" b="1" dirty="0">
                <a:solidFill>
                  <a:schemeClr val="tx1"/>
                </a:solidFill>
              </a:rPr>
              <a:t>controlling soil pollution </a:t>
            </a:r>
            <a:r>
              <a:rPr lang="en-US" dirty="0">
                <a:solidFill>
                  <a:schemeClr val="tx1"/>
                </a:solidFill>
              </a:rPr>
              <a:t>are –</a:t>
            </a:r>
          </a:p>
          <a:p>
            <a:pPr marL="457200" lvl="0" indent="-457200" algn="l">
              <a:buFont typeface="Arial" pitchFamily="34" charset="0"/>
              <a:buChar char="•"/>
            </a:pPr>
            <a:r>
              <a:rPr lang="en-US" dirty="0" smtClean="0">
                <a:solidFill>
                  <a:schemeClr val="tx1"/>
                </a:solidFill>
              </a:rPr>
              <a:t>Control </a:t>
            </a:r>
            <a:r>
              <a:rPr lang="en-US" dirty="0">
                <a:solidFill>
                  <a:schemeClr val="tx1"/>
                </a:solidFill>
              </a:rPr>
              <a:t>of acid rains can be achieved by controlling air pollution.</a:t>
            </a:r>
          </a:p>
          <a:p>
            <a:pPr marL="457200" lvl="0" indent="-457200" algn="l">
              <a:buFont typeface="Arial" pitchFamily="34" charset="0"/>
              <a:buChar char="•"/>
            </a:pPr>
            <a:r>
              <a:rPr lang="en-US" dirty="0">
                <a:solidFill>
                  <a:schemeClr val="tx1"/>
                </a:solidFill>
              </a:rPr>
              <a:t>Control of radioactive based soil pollution can be achieved by controlled disposition of radioactive isotopes and minimization of their use.</a:t>
            </a:r>
          </a:p>
          <a:p>
            <a:pPr marL="457200" lvl="0" indent="-457200" algn="l">
              <a:buFont typeface="Arial" pitchFamily="34" charset="0"/>
              <a:buChar char="•"/>
            </a:pPr>
            <a:r>
              <a:rPr lang="en-US" dirty="0">
                <a:solidFill>
                  <a:schemeClr val="tx1"/>
                </a:solidFill>
              </a:rPr>
              <a:t>Discharge of hot liquids and oil leakage in the soil should be avoided.</a:t>
            </a:r>
          </a:p>
          <a:p>
            <a:pPr marL="457200" lvl="0" indent="-457200" algn="l">
              <a:buFont typeface="Arial" pitchFamily="34" charset="0"/>
              <a:buChar char="•"/>
            </a:pPr>
            <a:r>
              <a:rPr lang="en-US" dirty="0">
                <a:solidFill>
                  <a:schemeClr val="tx1"/>
                </a:solidFill>
              </a:rPr>
              <a:t>Sewage should be biologically treated and converted into manure instead of its uncontrolled release into the soil.</a:t>
            </a:r>
          </a:p>
          <a:p>
            <a:endParaRPr lang="en-US" dirty="0"/>
          </a:p>
        </p:txBody>
      </p:sp>
      <p:sp>
        <p:nvSpPr>
          <p:cNvPr id="4" name="Title 1"/>
          <p:cNvSpPr>
            <a:spLocks noGrp="1"/>
          </p:cNvSpPr>
          <p:nvPr>
            <p:ph type="ctrTitle"/>
          </p:nvPr>
        </p:nvSpPr>
        <p:spPr>
          <a:xfrm>
            <a:off x="152400" y="152400"/>
            <a:ext cx="8763000" cy="536575"/>
          </a:xfrm>
        </p:spPr>
        <p:style>
          <a:lnRef idx="1">
            <a:schemeClr val="accent1"/>
          </a:lnRef>
          <a:fillRef idx="2">
            <a:schemeClr val="accent1"/>
          </a:fillRef>
          <a:effectRef idx="1">
            <a:schemeClr val="accent1"/>
          </a:effectRef>
          <a:fontRef idx="minor">
            <a:schemeClr val="dk1"/>
          </a:fontRef>
        </p:style>
        <p:txBody>
          <a:bodyPr>
            <a:normAutofit/>
          </a:bodyPr>
          <a:lstStyle/>
          <a:p>
            <a:r>
              <a:rPr lang="en-US" sz="2800" dirty="0" smtClean="0"/>
              <a:t>Controlling </a:t>
            </a:r>
            <a:r>
              <a:rPr lang="en-US" sz="2800" dirty="0"/>
              <a:t>soil pollution</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91100" y="1257300"/>
            <a:ext cx="3962400" cy="19812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TextBox 6"/>
          <p:cNvSpPr txBox="1"/>
          <p:nvPr/>
        </p:nvSpPr>
        <p:spPr>
          <a:xfrm>
            <a:off x="5254752" y="3023686"/>
            <a:ext cx="2746248"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sz="1400" dirty="0" smtClean="0"/>
              <a:t>Safe Disposal of Hazardous Waste</a:t>
            </a:r>
            <a:endParaRPr lang="en-US" sz="14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11260" y="3733800"/>
            <a:ext cx="3907693"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TextBox 8"/>
          <p:cNvSpPr txBox="1"/>
          <p:nvPr/>
        </p:nvSpPr>
        <p:spPr>
          <a:xfrm>
            <a:off x="5295900" y="5562600"/>
            <a:ext cx="3352800" cy="307777"/>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400" dirty="0" smtClean="0"/>
              <a:t>Proper Treatment of Solid Waste Treatment</a:t>
            </a:r>
            <a:endParaRPr lang="en-US" sz="1400" dirty="0"/>
          </a:p>
        </p:txBody>
      </p:sp>
    </p:spTree>
    <p:extLst>
      <p:ext uri="{BB962C8B-B14F-4D97-AF65-F5344CB8AC3E}">
        <p14:creationId xmlns:p14="http://schemas.microsoft.com/office/powerpoint/2010/main" val="32537858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185737" y="914400"/>
            <a:ext cx="8815388" cy="5014913"/>
          </a:xfrm>
          <a:solidFill>
            <a:schemeClr val="accent3"/>
          </a:solidFill>
        </p:spPr>
      </p:pic>
      <p:sp>
        <p:nvSpPr>
          <p:cNvPr id="20483" name="Title 1"/>
          <p:cNvSpPr>
            <a:spLocks noGrp="1"/>
          </p:cNvSpPr>
          <p:nvPr>
            <p:ph type="title"/>
          </p:nvPr>
        </p:nvSpPr>
        <p:spPr>
          <a:xfrm>
            <a:off x="1200150" y="2743200"/>
            <a:ext cx="6572250" cy="1428750"/>
          </a:xfrm>
        </p:spPr>
        <p:txBody>
          <a:bodyPr>
            <a:normAutofit/>
          </a:bodyPr>
          <a:lstStyle/>
          <a:p>
            <a:pPr eaLnBrk="1" hangingPunct="1"/>
            <a:r>
              <a:rPr lang="en-US" altLang="en-US" dirty="0" err="1" smtClean="0">
                <a:solidFill>
                  <a:srgbClr val="002060"/>
                </a:solidFill>
                <a:latin typeface="Lucida Calligraphy" panose="03010101010101010101" pitchFamily="66" charset="0"/>
              </a:rPr>
              <a:t>Thankyou</a:t>
            </a:r>
            <a:r>
              <a:rPr lang="en-US" altLang="en-US" dirty="0" smtClean="0">
                <a:solidFill>
                  <a:srgbClr val="002060"/>
                </a:solidFill>
                <a:latin typeface="Lucida Calligraphy" panose="03010101010101010101" pitchFamily="66" charset="0"/>
              </a:rPr>
              <a:t> </a:t>
            </a:r>
            <a:endParaRPr lang="en-IN" altLang="en-US" dirty="0" smtClean="0">
              <a:solidFill>
                <a:srgbClr val="002060"/>
              </a:solidFill>
              <a:latin typeface="Lucida Calligraphy" panose="03010101010101010101" pitchFamily="66" charset="0"/>
            </a:endParaRPr>
          </a:p>
        </p:txBody>
      </p:sp>
    </p:spTree>
    <p:extLst>
      <p:ext uri="{BB962C8B-B14F-4D97-AF65-F5344CB8AC3E}">
        <p14:creationId xmlns:p14="http://schemas.microsoft.com/office/powerpoint/2010/main" val="264663415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952</TotalTime>
  <Words>1912</Words>
  <Application>Microsoft Office PowerPoint</Application>
  <PresentationFormat>On-screen Show (4:3)</PresentationFormat>
  <Paragraphs>120</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Courier New</vt:lpstr>
      <vt:lpstr>Freestyle Script</vt:lpstr>
      <vt:lpstr>Lucida Calligraphy</vt:lpstr>
      <vt:lpstr>Script MT Bold</vt:lpstr>
      <vt:lpstr>Office Theme</vt:lpstr>
      <vt:lpstr>Kalipada Ghosh Tarai Mahavidyalaya Bagdogra  Department of Environmental Science</vt:lpstr>
      <vt:lpstr>Water pollution</vt:lpstr>
      <vt:lpstr>Sources of Water Pollution</vt:lpstr>
      <vt:lpstr>Sources of Water Pollution</vt:lpstr>
      <vt:lpstr>Sources of Water Pollution</vt:lpstr>
      <vt:lpstr>Sources of Water Pollution</vt:lpstr>
      <vt:lpstr>Effects of water pollution </vt:lpstr>
      <vt:lpstr>Effects of water pollution </vt:lpstr>
      <vt:lpstr>Effects of water pollution </vt:lpstr>
      <vt:lpstr>Control of Water Pollution</vt:lpstr>
      <vt:lpstr>Soil Pollution</vt:lpstr>
      <vt:lpstr>Soil Pollution</vt:lpstr>
      <vt:lpstr>Soil Pollution</vt:lpstr>
      <vt:lpstr>Effects of soil pollution</vt:lpstr>
      <vt:lpstr>Controlling soil pollution</vt:lpstr>
      <vt:lpstr>Controlling soil pollution</vt:lpstr>
      <vt:lpstr>Thankyou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KGTM-2</dc:creator>
  <cp:lastModifiedBy>ADMIN</cp:lastModifiedBy>
  <cp:revision>50</cp:revision>
  <dcterms:created xsi:type="dcterms:W3CDTF">2020-09-18T12:15:52Z</dcterms:created>
  <dcterms:modified xsi:type="dcterms:W3CDTF">2021-01-29T03:39:25Z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name="NXPowerLiteLastOptimized" pid="2">
    <vt:lpwstr>592522</vt:lpwstr>
  </property>
  <property fmtid="{D5CDD505-2E9C-101B-9397-08002B2CF9AE}" name="NXPowerLiteSettings" pid="3">
    <vt:lpwstr>F7000400038000</vt:lpwstr>
  </property>
  <property fmtid="{D5CDD505-2E9C-101B-9397-08002B2CF9AE}" name="NXPowerLiteVersion" pid="4">
    <vt:lpwstr>S11.0.1</vt:lpwstr>
  </property>
</Properties>
</file>