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9" r:id="rId6"/>
    <p:sldId id="270" r:id="rId7"/>
    <p:sldId id="260" r:id="rId8"/>
    <p:sldId id="261" r:id="rId9"/>
    <p:sldId id="262" r:id="rId10"/>
    <p:sldId id="267" r:id="rId11"/>
    <p:sldId id="264" r:id="rId12"/>
    <p:sldId id="268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35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635" y="635"/>
            <a:ext cx="12190730" cy="6857365"/>
          </a:xfrm>
          <a:prstGeom prst="rect">
            <a:avLst/>
          </a:prstGeom>
          <a:solidFill>
            <a:srgbClr val="FEFB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Kalipada Ghosh Tarai Mahavidyalaya</a:t>
            </a:r>
            <a:br>
              <a:rPr lang="en-US" sz="5400" b="1" dirty="0" smtClean="0">
                <a:latin typeface="Script MT Bold" panose="03040602040607080904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Bagdogra</a:t>
            </a:r>
            <a:br>
              <a:rPr lang="en-US" dirty="0" smtClean="0">
                <a:latin typeface="Freestyle Script" panose="030804020302050B0404" pitchFamily="66" charset="0"/>
              </a:rPr>
            </a:br>
            <a:br>
              <a:rPr lang="en-US" dirty="0" smtClean="0">
                <a:latin typeface="Freestyle Script" panose="030804020302050B0404" pitchFamily="66" charset="0"/>
              </a:rPr>
            </a:b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Department of Environmental Science</a:t>
            </a:r>
            <a:endParaRPr lang="en-IN" sz="3600" b="1" dirty="0">
              <a:latin typeface="Lucida Calligraphy" panose="03010101010101010101" pitchFamily="66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013710" y="214630"/>
            <a:ext cx="6164580" cy="55753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Environmental Movements in India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95300" y="2379980"/>
            <a:ext cx="5864225" cy="374586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Why do environmental movements emerge?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Destruction of forests and biodiversity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Unsustainable development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Displacement of local communities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Pollution and resource depletion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Protection of traditional livelihoods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12115" y="873760"/>
            <a:ext cx="11604625" cy="120904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Environmental movements are collective efforts by individuals and communities to protect natural resources, ecosystems and environmental rights.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591935" y="2379980"/>
            <a:ext cx="5113655" cy="36068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Major examples: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Bishnois of Rajasthan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Chipko Movement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Silent Valley Movement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556000" y="297815"/>
            <a:ext cx="5080000" cy="5149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Bishnois of Rajasthan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18185" y="2654300"/>
            <a:ext cx="5150485" cy="348805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Core principles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Respect for all forms of life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Protection of trees and forests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Conservation of wildlife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800100" lvl="1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Sustainable use of natural resources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105525" y="2654300"/>
            <a:ext cx="5496560" cy="350075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The 1730 Khejarli sacrifice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Led by Amrita Devi Bishnoi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She and other community members resisted the cutting of Khejri trees.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Hundreds of Bishnois sacrificed their lives while protecting the trees.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717550" y="1181735"/>
            <a:ext cx="10885170" cy="110363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ctr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The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Bishnoi community of Rajasthan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has a long-standing tradition of protecting nature and wildlife.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834390" y="963295"/>
            <a:ext cx="4184650" cy="540258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5454015" y="963295"/>
            <a:ext cx="6229350" cy="5403215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marL="342900" indent="-34290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2000" b="1">
                <a:latin typeface="Lucida Bright" panose="02040602050505020304" charset="0"/>
                <a:ea typeface="Google Sans"/>
                <a:cs typeface="Lucida Bright" panose="02040602050505020304" charset="0"/>
              </a:rPr>
              <a:t>Founded by Guru Jambheshwar:</a:t>
            </a:r>
            <a:r>
              <a:rPr sz="2000" b="0">
                <a:latin typeface="Lucida Bright" panose="02040602050505020304" charset="0"/>
                <a:ea typeface="Google Sans"/>
                <a:cs typeface="Lucida Bright" panose="02040602050505020304" charset="0"/>
              </a:rPr>
              <a:t> Also known as Jambhoji, he established the Bishnoi sect in 1485 in the Marwar region of Rajasthan.</a:t>
            </a:r>
            <a:endParaRPr sz="2000" b="0">
              <a:latin typeface="Lucida Bright" panose="02040602050505020304" charset="0"/>
              <a:ea typeface="Google Sans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2000" b="1">
                <a:latin typeface="Lucida Bright" panose="02040602050505020304" charset="0"/>
                <a:ea typeface="Google Sans"/>
                <a:cs typeface="Lucida Bright" panose="02040602050505020304" charset="0"/>
              </a:rPr>
              <a:t>29 Principles:</a:t>
            </a:r>
            <a:r>
              <a:rPr sz="2000" b="0">
                <a:latin typeface="Lucida Bright" panose="02040602050505020304" charset="0"/>
                <a:ea typeface="Google Sans"/>
                <a:cs typeface="Lucida Bright" panose="02040602050505020304" charset="0"/>
              </a:rPr>
              <a:t> The name "Bishnoi" means twenty-nine (</a:t>
            </a:r>
            <a:r>
              <a:rPr sz="2000" b="0">
                <a:latin typeface="Lucida Bright" panose="02040602050505020304" charset="0"/>
                <a:ea typeface="monospace"/>
                <a:cs typeface="Lucida Bright" panose="02040602050505020304" charset="0"/>
              </a:rPr>
              <a:t>bish</a:t>
            </a:r>
            <a:r>
              <a:rPr sz="2000" b="0">
                <a:latin typeface="Lucida Bright" panose="02040602050505020304" charset="0"/>
                <a:ea typeface="Google Sans"/>
                <a:cs typeface="Lucida Bright" panose="02040602050505020304" charset="0"/>
              </a:rPr>
              <a:t> for 20, </a:t>
            </a:r>
            <a:r>
              <a:rPr sz="2000" b="0">
                <a:latin typeface="Lucida Bright" panose="02040602050505020304" charset="0"/>
                <a:ea typeface="monospace"/>
                <a:cs typeface="Lucida Bright" panose="02040602050505020304" charset="0"/>
              </a:rPr>
              <a:t>noi</a:t>
            </a:r>
            <a:r>
              <a:rPr sz="2000" b="0">
                <a:latin typeface="Lucida Bright" panose="02040602050505020304" charset="0"/>
                <a:ea typeface="Google Sans"/>
                <a:cs typeface="Lucida Bright" panose="02040602050505020304" charset="0"/>
              </a:rPr>
              <a:t> for 9), representing the spiritual and ecological rules set by their founder.</a:t>
            </a:r>
            <a:endParaRPr sz="2000" b="0">
              <a:latin typeface="Lucida Bright" panose="02040602050505020304" charset="0"/>
              <a:ea typeface="Google Sans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2000" b="1">
                <a:latin typeface="Lucida Bright" panose="02040602050505020304" charset="0"/>
                <a:ea typeface="Google Sans"/>
                <a:cs typeface="Lucida Bright" panose="02040602050505020304" charset="0"/>
              </a:rPr>
              <a:t>Core Rules:</a:t>
            </a:r>
            <a:r>
              <a:rPr sz="2000" b="0">
                <a:latin typeface="Lucida Bright" panose="02040602050505020304" charset="0"/>
                <a:ea typeface="Google Sans"/>
                <a:cs typeface="Lucida Bright" panose="02040602050505020304" charset="0"/>
              </a:rPr>
              <a:t> The code strictly forbids cutting green trees, harming any animals, and polluting water</a:t>
            </a:r>
            <a:r>
              <a:rPr lang="en-IN" sz="2000" b="0">
                <a:latin typeface="Lucida Bright" panose="02040602050505020304" charset="0"/>
                <a:ea typeface="Google Sans"/>
                <a:cs typeface="Lucida Bright" panose="02040602050505020304" charset="0"/>
              </a:rPr>
              <a:t>.</a:t>
            </a:r>
            <a:endParaRPr lang="en-IN" sz="2000" b="0">
              <a:latin typeface="Lucida Bright" panose="02040602050505020304" charset="0"/>
              <a:ea typeface="Google Sans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556000" y="200660"/>
            <a:ext cx="5080000" cy="5149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Bishnois of Rajasthan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68295" y="144780"/>
            <a:ext cx="6456045" cy="76454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Chipko Movement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95935" y="1406525"/>
            <a:ext cx="5511800" cy="494474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The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Chipko Movement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emerged in the Himalayan region during the 1970s, particularly in present-day Uttarakhand.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Meaning of “Chipko”: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hug or embrace the trees.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Main objective</a:t>
            </a:r>
            <a:r>
              <a:rPr lang="en-IN" altLang="en-US" sz="2000">
                <a:latin typeface="Lucida Bright" panose="02040602050505020304" charset="0"/>
                <a:cs typeface="Lucida Bright" panose="02040602050505020304" charset="0"/>
              </a:rPr>
              <a:t> was t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o prevent commercial felling of forests and protect local forest resources.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272530" y="1406525"/>
            <a:ext cx="5496560" cy="494474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Women's leadership</a:t>
            </a:r>
            <a:r>
              <a:rPr lang="en-IN" altLang="en-US" sz="2000" b="1">
                <a:latin typeface="Lucida Bright" panose="02040602050505020304" charset="0"/>
                <a:cs typeface="Lucida Bright" panose="02040602050505020304" charset="0"/>
              </a:rPr>
              <a:t>: 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Village women, led by figures like Gaura Devi (Gora Dvi), played a massive role because deforestation directly deprived them of fuel, fodder, and clean water.</a:t>
            </a:r>
            <a:r>
              <a:rPr lang="en-IN" altLang="en-US" sz="2000">
                <a:latin typeface="Lucida Bright" panose="02040602050505020304" charset="0"/>
                <a:cs typeface="Lucida Bright" panose="02040602050505020304" charset="0"/>
              </a:rPr>
              <a:t> 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  <a:sym typeface="+mn-ea"/>
              </a:rPr>
              <a:t>Major figures associated with the movement: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Sunderlal Bahuguna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Chandi Prasad Bhatt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  <a:sym typeface="+mn-ea"/>
              </a:rPr>
              <a:t>Gaura Devi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3118168" y="144780"/>
            <a:ext cx="645604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Importance of the Chipko Movement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65150" y="2021205"/>
            <a:ext cx="4538980" cy="437578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Major concerns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Deforestation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Soil erosion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Water conservation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Loss of biodiversity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Protection of local livelihoods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353685" y="2021205"/>
            <a:ext cx="6304280" cy="437515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Benefits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Strengthened people's participation in conservation.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Increased awareness about Himalayan ecology.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Highlighted the role of women in environmental movements.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Became an important symbol of non-violent environmental activism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911860" y="870585"/>
            <a:ext cx="10062210" cy="83185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ctr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The movement highlighted the close relationship between forests, local communities and ecological security.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67978" y="144780"/>
            <a:ext cx="645604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Silent Valley Movement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25450" y="2128520"/>
            <a:ext cx="11103610" cy="226250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Major concerns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Destruction of tropical rainforest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Loss of biodiversity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Threat to wildlife habitats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Ecological impacts of the proposed dam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26085" y="805180"/>
            <a:ext cx="11102975" cy="121920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l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Silent Valley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is a highly biodiverse tropical evergreen forest region in Kerala.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The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Silent Valley Movement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developed in opposition to a proposed hydroelectric project in the area.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26085" y="4581525"/>
            <a:ext cx="11102975" cy="2124075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l">
              <a:lnSpc>
                <a:spcPct val="11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Outcome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Public awareness and sustained environmental advocacy contributed to protection of the Silent Valley ecosystem.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Silent Valley became a major example of biodiversity conservation through public participation.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67978" y="144780"/>
            <a:ext cx="6456045" cy="55626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Environmental Ethics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26085" y="1989455"/>
            <a:ext cx="5426710" cy="453009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Key questions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Do humans have a moral responsibility toward nature?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Should nature be protected only for human benefit?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Do animals and other living organisms have intrinsic value?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How should natural resources be shared with future generations?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26085" y="805180"/>
            <a:ext cx="11102975" cy="103759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l">
              <a:lnSpc>
                <a:spcPct val="12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Environmental ethics is the branch of ethics that examines the moral relationship between human beings and the natural environment.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096000" y="1989455"/>
            <a:ext cx="5433060" cy="4530090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p>
            <a:pPr algn="l">
              <a:lnSpc>
                <a:spcPct val="11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Major principles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Respect for nature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Responsibility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Conservation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Justice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Sustainability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Intergenerational equity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32535" y="144780"/>
            <a:ext cx="9726930" cy="6096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Indian Religions &amp; Environmental Conservation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15023" y="920750"/>
            <a:ext cx="10561955" cy="554609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l">
              <a:lnSpc>
                <a:spcPct val="150000"/>
              </a:lnSpc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Indian traditions contain several ideas that encourage respect for nature.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Hindu traditions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Nature is often viewed as sacred and interconnected with human life.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Rivers, forests, mountains and animals have cultural and religious significance.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Concepts such as Ahimsa encourage non-violence toward living beings.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Buddhism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Emphasises compassion toward all living beings.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Encourages non-violence and mindful consumption.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Jainism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Strong emphasis on Ahimsa.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Respect extends to living organisms and forms of life.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32535" y="144780"/>
            <a:ext cx="9726930" cy="6096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Other Religions &amp; Cultures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15023" y="920750"/>
            <a:ext cx="10561955" cy="554609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Sikhism</a:t>
            </a:r>
            <a:endParaRPr lang="en-US" altLang="en-US" b="1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Emphasises harmony between humans and nature.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The concept of seva encourages responsible service to society and creation.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Islam</a:t>
            </a:r>
            <a:endParaRPr lang="en-US" altLang="en-US" b="1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Humans are regarded as stewards (Khalifa) of the Earth.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Environmental responsibility, moderation and avoidance of waste are important principles.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Christianity</a:t>
            </a:r>
            <a:endParaRPr lang="en-US" altLang="en-US" b="1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Encourages stewardship of God's creation.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Humans have a responsibility to care for the natural world.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Indigenous &amp; traditional cultures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Many indigenous communities maintain close relationships with forests, rivers, wildlife and land.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Traditional practices often promote collective resource management and sustainable use.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32535" y="144780"/>
            <a:ext cx="9726930" cy="609600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Environmental Ethics: From Values to Action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0840" y="920750"/>
            <a:ext cx="11464925" cy="4115435"/>
          </a:xfrm>
          <a:prstGeom prst="rect">
            <a:avLst/>
          </a:prstGeom>
          <a:solidFill>
            <a:srgbClr val="FFFFFF"/>
          </a:solidFill>
        </p:spPr>
        <p:txBody>
          <a:bodyPr anchor="ctr" anchorCtr="0">
            <a:noAutofit/>
          </a:bodyPr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Environmental ethics transforms cultural and moral values into responsible behaviour.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algn="l">
              <a:lnSpc>
                <a:spcPct val="150000"/>
              </a:lnSpc>
            </a:pPr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Ethical environmental behaviour</a:t>
            </a:r>
            <a:endParaRPr lang="en-US" altLang="en-US" b="1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Respect nature → protect biodiversity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Avoid waste → conserve resources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Practice compassion → protect animals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Act responsibly → reduce pollution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Think about future generations → promote sustainability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742950" lvl="1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Respect community rights → ensure environmental justice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25425" y="5202555"/>
            <a:ext cx="11790680" cy="148844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lvl="1" indent="0"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Environmental movements show us how people protect nature; environmental ethics explains why we have a moral responsibility to do so.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lvl="1" indent="0"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  <a:sym typeface="+mn-ea"/>
              </a:rPr>
              <a:t>“Conservation is not only a scientific responsibility—it is also a social, cultural and ethical responsibility.”</a:t>
            </a:r>
            <a:endParaRPr lang="en-US" altLang="en-US">
              <a:latin typeface="Lucida Bright" panose="02040602050505020304" charset="0"/>
              <a:cs typeface="Lucida Bright" panose="020406020505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680"/>
          </a:xfrm>
          <a:prstGeom prst="rect">
            <a:avLst/>
          </a:prstGeom>
          <a:solidFill>
            <a:schemeClr val="accent3"/>
          </a:solidFill>
          <a:effectLst>
            <a:glow rad="127000">
              <a:srgbClr val="FFFF00"/>
            </a:glow>
            <a:softEdge rad="63500"/>
          </a:effectLst>
        </p:spPr>
      </p:pic>
      <p:sp>
        <p:nvSpPr>
          <p:cNvPr id="3" name="Title 1"/>
          <p:cNvSpPr>
            <a:spLocks noGrp="1"/>
          </p:cNvSpPr>
          <p:nvPr/>
        </p:nvSpPr>
        <p:spPr>
          <a:xfrm>
            <a:off x="2106295" y="246634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Thankyou </a:t>
            </a:r>
            <a:endParaRPr lang="en-IN" sz="48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5261</Words>
  <Application>WPS Presentation</Application>
  <PresentationFormat>Widescreen</PresentationFormat>
  <Paragraphs>152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SimSun</vt:lpstr>
      <vt:lpstr>Wingdings</vt:lpstr>
      <vt:lpstr>Wingdings</vt:lpstr>
      <vt:lpstr>Script MT Bold</vt:lpstr>
      <vt:lpstr>Freestyle Script</vt:lpstr>
      <vt:lpstr>Lucida Calligraphy</vt:lpstr>
      <vt:lpstr>Lucida Bright</vt:lpstr>
      <vt:lpstr>Microsoft YaHei</vt:lpstr>
      <vt:lpstr>Arial Unicode MS</vt:lpstr>
      <vt:lpstr>Calibri</vt:lpstr>
      <vt:lpstr>Google Sans</vt:lpstr>
      <vt:lpstr>monospace</vt:lpstr>
      <vt:lpstr>Siyam Rupali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ADMIN</dc:creator>
  <cp:lastModifiedBy>Meeta Bala</cp:lastModifiedBy>
  <cp:revision>10</cp:revision>
  <dcterms:created xsi:type="dcterms:W3CDTF">2026-08-26T07:20:00Z</dcterms:created>
  <dcterms:modified xsi:type="dcterms:W3CDTF">2026-08-26T12:52:01Z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4B13B90824F74C2FB820FB989EC8D32A_13</vt:lpwstr>
  </property>
</Properties>
</file>