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viewProps" Target="viewProps.xml"/><Relationship Id="rId8" Type="http://schemas.openxmlformats.org/officeDocument/2006/relationships/presProps" Target="presProps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>
            <a:alphaModFix amt="33000"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8.jpeg"/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Text Box 3"/>
          <p:cNvSpPr txBox="1"/>
          <p:nvPr/>
        </p:nvSpPr>
        <p:spPr>
          <a:xfrm>
            <a:off x="896620" y="2706370"/>
            <a:ext cx="10537825" cy="144526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p>
            <a:pPr algn="ctr"/>
            <a:r>
              <a:rPr sz="4400">
                <a:latin typeface="Lucida Bright" panose="02040602050505020304" charset="0"/>
                <a:cs typeface="Lucida Bright" panose="02040602050505020304" charset="0"/>
              </a:rPr>
              <a:t>Importance of Biodiversity in Ecosystem Services</a:t>
            </a:r>
            <a:endParaRPr sz="44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5993" y="365125"/>
            <a:ext cx="5200015" cy="61341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90000"/>
          </a:bodyPr>
          <a:p>
            <a:pPr algn="ctr"/>
            <a:r>
              <a:rPr lang="en-US" altLang="en-US" sz="4000">
                <a:latin typeface="Lucida Bright" panose="02040602050505020304" charset="0"/>
                <a:cs typeface="Lucida Bright" panose="02040602050505020304" charset="0"/>
              </a:rPr>
              <a:t>Provisioning </a:t>
            </a: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Services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pic>
        <p:nvPicPr>
          <p:cNvPr id="4" name="Content Placeholder 3"/>
          <p:cNvPicPr>
            <a:picLocks noChangeAspect="1"/>
          </p:cNvPicPr>
          <p:nvPr>
            <p:ph sz="half" idx="1"/>
          </p:nvPr>
        </p:nvPicPr>
        <p:blipFill>
          <a:blip r:embed="rId1"/>
          <a:stretch>
            <a:fillRect/>
          </a:stretch>
        </p:blipFill>
        <p:spPr>
          <a:xfrm>
            <a:off x="5523230" y="1131570"/>
            <a:ext cx="4132580" cy="2755265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5523230" y="4377055"/>
            <a:ext cx="6262370" cy="2316480"/>
          </a:xfrm>
          <a:prstGeom prst="rect">
            <a:avLst/>
          </a:prstGeom>
        </p:spPr>
      </p:pic>
      <p:pic>
        <p:nvPicPr>
          <p:cNvPr id="5" name="Content Placeholder 4"/>
          <p:cNvPicPr>
            <a:picLocks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073390" y="3094990"/>
            <a:ext cx="3820160" cy="214884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184150" y="1499870"/>
            <a:ext cx="5080000" cy="4417695"/>
          </a:xfrm>
          <a:prstGeom prst="rect">
            <a:avLst/>
          </a:prstGeom>
        </p:spPr>
        <p:txBody>
          <a:bodyPr>
            <a:noAutofit/>
          </a:bodyPr>
          <a:p>
            <a:pPr indent="0">
              <a:buFont typeface="Arial" panose="020B0604020202020204"/>
              <a:buNone/>
            </a:pPr>
            <a:r>
              <a:rPr sz="2800">
                <a:latin typeface="Lucida Bright" panose="02040602050505020304" charset="0"/>
                <a:cs typeface="Lucida Bright" panose="02040602050505020304" charset="0"/>
              </a:rPr>
              <a:t>Food (crops, fish, fruits)</a:t>
            </a:r>
            <a:endParaRPr sz="28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/>
              <a:buChar char="•"/>
            </a:pPr>
            <a:endParaRPr sz="28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r>
              <a:rPr sz="2800">
                <a:latin typeface="Lucida Bright" panose="02040602050505020304" charset="0"/>
                <a:cs typeface="Lucida Bright" panose="02040602050505020304" charset="0"/>
              </a:rPr>
              <a:t>Medicines (from plants like neem, turmeric)</a:t>
            </a:r>
            <a:endParaRPr sz="28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buFont typeface="Arial" panose="020B0604020202020204"/>
              <a:buChar char="•"/>
            </a:pPr>
            <a:endParaRPr sz="28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buFont typeface="Arial" panose="020B0604020202020204"/>
              <a:buNone/>
            </a:pPr>
            <a:r>
              <a:rPr sz="2800">
                <a:latin typeface="Lucida Bright" panose="02040602050505020304" charset="0"/>
                <a:cs typeface="Lucida Bright" panose="02040602050505020304" charset="0"/>
              </a:rPr>
              <a:t>Raw materials (timber, fiber)</a:t>
            </a:r>
            <a:endParaRPr sz="2800">
              <a:latin typeface="Lucida Bright" panose="02040602050505020304" charset="0"/>
              <a:cs typeface="Lucida Bright" panose="0204060205050502030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430" y="978535"/>
            <a:ext cx="4418965" cy="5713095"/>
          </a:xfrm>
        </p:spPr>
        <p:txBody>
          <a:bodyPr>
            <a:normAutofit fontScale="80000"/>
          </a:bodyPr>
          <a:p>
            <a:pPr marL="0" indent="0">
              <a:lnSpc>
                <a:spcPct val="150000"/>
              </a:lnSpc>
              <a:buNone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Climate regulation (carbon absorption by forests)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Water purification (wetlands)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Pollination (bees, butterflies)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</a:pP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Pest control (natural predators)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3369945" y="365125"/>
            <a:ext cx="5452110" cy="6134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Regulating Services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1"/>
          <a:srcRect b="9718"/>
          <a:stretch>
            <a:fillRect/>
          </a:stretch>
        </p:blipFill>
        <p:spPr>
          <a:xfrm>
            <a:off x="4557395" y="1132840"/>
            <a:ext cx="3441700" cy="229616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2"/>
          <a:stretch>
            <a:fillRect/>
          </a:stretch>
        </p:blipFill>
        <p:spPr>
          <a:xfrm>
            <a:off x="4557395" y="3773170"/>
            <a:ext cx="3441065" cy="2091690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3"/>
          <a:stretch>
            <a:fillRect/>
          </a:stretch>
        </p:blipFill>
        <p:spPr>
          <a:xfrm>
            <a:off x="8123555" y="1557020"/>
            <a:ext cx="3890645" cy="2216150"/>
          </a:xfrm>
          <a:prstGeom prst="rect">
            <a:avLst/>
          </a:prstGeom>
        </p:spPr>
      </p:pic>
      <p:pic>
        <p:nvPicPr>
          <p:cNvPr id="10" name="Picture 9"/>
          <p:cNvPicPr/>
          <p:nvPr/>
        </p:nvPicPr>
        <p:blipFill>
          <a:blip r:embed="rId4"/>
          <a:stretch>
            <a:fillRect/>
          </a:stretch>
        </p:blipFill>
        <p:spPr>
          <a:xfrm>
            <a:off x="8123555" y="4105275"/>
            <a:ext cx="3796665" cy="24917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6070" y="1558925"/>
            <a:ext cx="5181600" cy="4351338"/>
          </a:xfrm>
        </p:spPr>
        <p:txBody>
          <a:bodyPr/>
          <a:p>
            <a:pPr marL="0" indent="0">
              <a:buNone/>
            </a:pPr>
            <a:r>
              <a:rPr lang="en-US" altLang="en-US" sz="2400">
                <a:latin typeface="Lucida Bright" panose="02040602050505020304" charset="0"/>
                <a:cs typeface="Lucida Bright" panose="02040602050505020304" charset="0"/>
              </a:rPr>
              <a:t>Tourism and recreation (ecotourism)</a:t>
            </a:r>
            <a:endParaRPr lang="en-US" altLang="en-US" sz="24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2400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buNone/>
            </a:pPr>
            <a:r>
              <a:rPr lang="en-US" altLang="en-US" sz="2400">
                <a:latin typeface="Lucida Bright" panose="02040602050505020304" charset="0"/>
                <a:cs typeface="Lucida Bright" panose="02040602050505020304" charset="0"/>
              </a:rPr>
              <a:t>Spiritual value (sacred groves, species)</a:t>
            </a:r>
            <a:endParaRPr lang="en-US" altLang="en-US" sz="2400">
              <a:latin typeface="Lucida Bright" panose="02040602050505020304" charset="0"/>
              <a:cs typeface="Lucida Bright" panose="02040602050505020304" charset="0"/>
            </a:endParaRPr>
          </a:p>
          <a:p>
            <a:endParaRPr lang="en-US" altLang="en-US" sz="2400">
              <a:latin typeface="Lucida Bright" panose="02040602050505020304" charset="0"/>
              <a:cs typeface="Lucida Bright" panose="02040602050505020304" charset="0"/>
            </a:endParaRPr>
          </a:p>
          <a:p>
            <a:pPr marL="0" indent="0">
              <a:buNone/>
            </a:pPr>
            <a:r>
              <a:rPr lang="en-US" altLang="en-US" sz="2400">
                <a:latin typeface="Lucida Bright" panose="02040602050505020304" charset="0"/>
                <a:cs typeface="Lucida Bright" panose="02040602050505020304" charset="0"/>
              </a:rPr>
              <a:t>Aesthetic appreciation (landscapes, art)</a:t>
            </a:r>
            <a:endParaRPr lang="en-US" altLang="en-US" sz="24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5" name="Title 1"/>
          <p:cNvSpPr>
            <a:spLocks noGrp="1"/>
          </p:cNvSpPr>
          <p:nvPr/>
        </p:nvSpPr>
        <p:spPr>
          <a:xfrm>
            <a:off x="3369945" y="365125"/>
            <a:ext cx="5452110" cy="6134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Cultural Services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pic>
        <p:nvPicPr>
          <p:cNvPr id="6" name="Content Placeholder 5"/>
          <p:cNvPicPr>
            <a:picLocks noChangeAspect="1"/>
          </p:cNvPicPr>
          <p:nvPr>
            <p:ph sz="half" idx="2"/>
          </p:nvPr>
        </p:nvPicPr>
        <p:blipFill>
          <a:blip r:embed="rId1"/>
          <a:stretch>
            <a:fillRect/>
          </a:stretch>
        </p:blipFill>
        <p:spPr>
          <a:xfrm>
            <a:off x="4890135" y="1127125"/>
            <a:ext cx="4380865" cy="2463165"/>
          </a:xfrm>
          <a:prstGeom prst="rect">
            <a:avLst/>
          </a:prstGeom>
        </p:spPr>
      </p:pic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4895850" y="3998595"/>
            <a:ext cx="4375150" cy="2396490"/>
          </a:xfrm>
          <a:prstGeom prst="rect">
            <a:avLst/>
          </a:prstGeom>
        </p:spPr>
      </p:pic>
      <p:pic>
        <p:nvPicPr>
          <p:cNvPr id="9" name="Picture 8"/>
          <p:cNvPicPr/>
          <p:nvPr/>
        </p:nvPicPr>
        <p:blipFill>
          <a:blip r:embed="rId3"/>
          <a:stretch>
            <a:fillRect/>
          </a:stretch>
        </p:blipFill>
        <p:spPr>
          <a:xfrm>
            <a:off x="8190865" y="2837180"/>
            <a:ext cx="3902075" cy="20491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Text Box 4"/>
          <p:cNvSpPr txBox="1"/>
          <p:nvPr/>
        </p:nvSpPr>
        <p:spPr>
          <a:xfrm>
            <a:off x="146050" y="1563370"/>
            <a:ext cx="3936365" cy="4773930"/>
          </a:xfrm>
          <a:prstGeom prst="rect">
            <a:avLst/>
          </a:prstGeom>
        </p:spPr>
        <p:txBody>
          <a:bodyPr>
            <a:noAutofit/>
          </a:bodyPr>
          <a:p>
            <a:pPr indent="0">
              <a:lnSpc>
                <a:spcPct val="150000"/>
              </a:lnSpc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Soil formation (decomposers)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  <a:buFont typeface="Arial" panose="020B0604020202020204"/>
              <a:buChar char="•"/>
            </a:pP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lnSpc>
                <a:spcPct val="150000"/>
              </a:lnSpc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Nutrient cycling (bacteria, fungi)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>
              <a:lnSpc>
                <a:spcPct val="150000"/>
              </a:lnSpc>
              <a:buFont typeface="Arial" panose="020B0604020202020204"/>
              <a:buChar char="•"/>
            </a:pPr>
            <a:endParaRPr sz="2400">
              <a:latin typeface="Lucida Bright" panose="02040602050505020304" charset="0"/>
              <a:cs typeface="Lucida Bright" panose="02040602050505020304" charset="0"/>
            </a:endParaRPr>
          </a:p>
          <a:p>
            <a:pPr indent="0">
              <a:lnSpc>
                <a:spcPct val="150000"/>
              </a:lnSpc>
              <a:buFont typeface="Arial" panose="020B0604020202020204"/>
              <a:buNone/>
            </a:pPr>
            <a:r>
              <a:rPr sz="2400">
                <a:latin typeface="Lucida Bright" panose="02040602050505020304" charset="0"/>
                <a:cs typeface="Lucida Bright" panose="02040602050505020304" charset="0"/>
              </a:rPr>
              <a:t>Photosynthesis (plants producing oxygen)</a:t>
            </a:r>
            <a:endParaRPr sz="2400">
              <a:latin typeface="Lucida Bright" panose="02040602050505020304" charset="0"/>
              <a:cs typeface="Lucida Bright" panose="02040602050505020304" charset="0"/>
            </a:endParaRPr>
          </a:p>
        </p:txBody>
      </p:sp>
      <p:sp>
        <p:nvSpPr>
          <p:cNvPr id="6" name="Title 1"/>
          <p:cNvSpPr>
            <a:spLocks noGrp="1"/>
          </p:cNvSpPr>
          <p:nvPr/>
        </p:nvSpPr>
        <p:spPr>
          <a:xfrm>
            <a:off x="3369945" y="365125"/>
            <a:ext cx="5452110" cy="61341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 fontScale="8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>
                <a:latin typeface="Lucida Bright" panose="02040602050505020304" charset="0"/>
                <a:cs typeface="Lucida Bright" panose="02040602050505020304" charset="0"/>
              </a:rPr>
              <a:t>Supporting Services</a:t>
            </a:r>
            <a:endParaRPr lang="en-US" altLang="en-US">
              <a:latin typeface="Lucida Bright" panose="02040602050505020304" charset="0"/>
              <a:cs typeface="Lucida Bright" panose="02040602050505020304" charset="0"/>
            </a:endParaRPr>
          </a:p>
        </p:txBody>
      </p:sp>
      <p:pic>
        <p:nvPicPr>
          <p:cNvPr id="10" name="Content Placeholder 9"/>
          <p:cNvPicPr>
            <a:picLocks noChangeAspect="1"/>
          </p:cNvPicPr>
          <p:nvPr>
            <p:ph sz="half" idx="1"/>
          </p:nvPr>
        </p:nvPicPr>
        <p:blipFill>
          <a:blip r:embed="rId1"/>
          <a:srcRect l="12952" r="23203"/>
          <a:stretch>
            <a:fillRect/>
          </a:stretch>
        </p:blipFill>
        <p:spPr>
          <a:xfrm>
            <a:off x="4782820" y="1219835"/>
            <a:ext cx="3517265" cy="2708275"/>
          </a:xfrm>
          <a:prstGeom prst="rect">
            <a:avLst/>
          </a:prstGeom>
        </p:spPr>
      </p:pic>
      <p:pic>
        <p:nvPicPr>
          <p:cNvPr id="12" name="Content Placeholder 11"/>
          <p:cNvPicPr>
            <a:picLocks noChangeAspect="1"/>
          </p:cNvPicPr>
          <p:nvPr>
            <p:ph sz="half" idx="2"/>
          </p:nvPr>
        </p:nvPicPr>
        <p:blipFill>
          <a:blip r:embed="rId2"/>
          <a:srcRect l="5739" t="3654" b="672"/>
          <a:stretch>
            <a:fillRect/>
          </a:stretch>
        </p:blipFill>
        <p:spPr>
          <a:xfrm>
            <a:off x="8631555" y="1224915"/>
            <a:ext cx="3007995" cy="2703830"/>
          </a:xfrm>
          <a:prstGeom prst="rect">
            <a:avLst/>
          </a:prstGeom>
        </p:spPr>
      </p:pic>
      <p:pic>
        <p:nvPicPr>
          <p:cNvPr id="14" name="Picture 13"/>
          <p:cNvPicPr/>
          <p:nvPr/>
        </p:nvPicPr>
        <p:blipFill>
          <a:blip r:embed="rId3"/>
          <a:stretch>
            <a:fillRect/>
          </a:stretch>
        </p:blipFill>
        <p:spPr>
          <a:xfrm>
            <a:off x="6865620" y="4067175"/>
            <a:ext cx="3027045" cy="25298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580</Words>
  <Application>WPS Slides</Application>
  <PresentationFormat>Widescreen</PresentationFormat>
  <Paragraphs>36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Arial</vt:lpstr>
      <vt:lpstr>SimSun</vt:lpstr>
      <vt:lpstr>Wingdings</vt:lpstr>
      <vt:lpstr>Arial Unicode MS</vt:lpstr>
      <vt:lpstr>Calibri Light</vt:lpstr>
      <vt:lpstr>Calibri</vt:lpstr>
      <vt:lpstr>Microsoft YaHei</vt:lpstr>
      <vt:lpstr>Lucida Bright</vt:lpstr>
      <vt:lpstr>Arial</vt:lpstr>
      <vt:lpstr>Office Theme</vt:lpstr>
      <vt:lpstr>PowerPoint 演示文稿</vt:lpstr>
      <vt:lpstr>PowerPoint 演示文稿</vt:lpstr>
      <vt:lpstr>Provisioning Services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WPS Presentation</dc:title>
  <dc:creator>ADMIN</dc:creator>
  <cp:lastModifiedBy>Meeta Bala</cp:lastModifiedBy>
  <cp:revision>4</cp:revision>
  <dcterms:created xsi:type="dcterms:W3CDTF">2025-04-07T12:46:04Z</dcterms:created>
  <dcterms:modified xsi:type="dcterms:W3CDTF">2025-04-07T13:54:55Z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E0E941F615794F72A63C254B783631CA_11</vt:lpwstr>
  </property>
  <property fmtid="{D5CDD505-2E9C-101B-9397-08002B2CF9AE}" pid="3" name="KSOProductBuildVer">
    <vt:lpwstr>1033-12.2.0.20782</vt:lpwstr>
  </property>
</Properties>
</file>