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9" r:id="rId5"/>
    <p:sldId id="261" r:id="rId6"/>
    <p:sldId id="263" r:id="rId7"/>
    <p:sldId id="265" r:id="rId8"/>
    <p:sldId id="267" r:id="rId9"/>
    <p:sldId id="26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46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5.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546100" y="2978785"/>
            <a:ext cx="8051800" cy="900430"/>
          </a:xfrm>
          <a:prstGeom prst="rect">
            <a:avLst/>
          </a:prstGeo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dk1"/>
                </a:solidFill>
                <a:latin typeface="+mj-lt"/>
                <a:ea typeface="+mj-ea"/>
                <a:cs typeface="+mj-cs"/>
              </a:defRPr>
            </a:lvl1pPr>
          </a:lstStyle>
          <a:p>
            <a:r>
              <a:rPr lang="en-US" sz="4400" b="1" dirty="0" smtClean="0">
                <a:latin typeface="Algerian" panose="04020705040A02060702" charset="0"/>
                <a:cs typeface="Algerian" panose="04020705040A02060702" charset="0"/>
              </a:rPr>
              <a:t>Threats </a:t>
            </a:r>
            <a:r>
              <a:rPr lang="en-US" sz="4400" b="1" dirty="0">
                <a:latin typeface="Algerian" panose="04020705040A02060702" charset="0"/>
                <a:cs typeface="Algerian" panose="04020705040A02060702" charset="0"/>
              </a:rPr>
              <a:t>to biodiversity</a:t>
            </a:r>
            <a:endParaRPr lang="en-US" sz="4400" b="1" dirty="0">
              <a:latin typeface="Algerian" panose="04020705040A02060702" charset="0"/>
              <a:cs typeface="Algerian" panose="04020705040A0206070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47558" y="228600"/>
            <a:ext cx="5048885" cy="685800"/>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en-US" sz="3200" b="1" dirty="0" smtClean="0">
                <a:latin typeface="Lucida Bright" panose="02040602050505020304" charset="0"/>
                <a:cs typeface="Lucida Bright" panose="02040602050505020304" charset="0"/>
              </a:rPr>
              <a:t>Threats </a:t>
            </a:r>
            <a:r>
              <a:rPr lang="en-US" sz="3200" b="1" dirty="0">
                <a:latin typeface="Lucida Bright" panose="02040602050505020304" charset="0"/>
                <a:cs typeface="Lucida Bright" panose="02040602050505020304" charset="0"/>
              </a:rPr>
              <a:t>to biodiversity</a:t>
            </a:r>
            <a:endParaRPr lang="en-US" sz="3200" dirty="0">
              <a:latin typeface="Lucida Bright" panose="02040602050505020304" charset="0"/>
              <a:cs typeface="Lucida Bright" panose="02040602050505020304" charset="0"/>
            </a:endParaRPr>
          </a:p>
        </p:txBody>
      </p:sp>
      <p:sp>
        <p:nvSpPr>
          <p:cNvPr id="3" name="Subtitle 2"/>
          <p:cNvSpPr>
            <a:spLocks noGrp="1"/>
          </p:cNvSpPr>
          <p:nvPr>
            <p:ph type="subTitle" idx="1"/>
          </p:nvPr>
        </p:nvSpPr>
        <p:spPr>
          <a:xfrm>
            <a:off x="838200" y="1028700"/>
            <a:ext cx="7239000" cy="48006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chor="ctr">
            <a:normAutofit/>
          </a:bodyPr>
          <a:lstStyle/>
          <a:p>
            <a:pPr marL="514350" indent="-514350" algn="l">
              <a:lnSpc>
                <a:spcPct val="150000"/>
              </a:lnSpc>
              <a:buFont typeface="+mj-lt"/>
              <a:buAutoNum type="arabicPeriod"/>
            </a:pPr>
            <a:r>
              <a:rPr lang="en-US" dirty="0">
                <a:solidFill>
                  <a:schemeClr val="tx1"/>
                </a:solidFill>
                <a:latin typeface="Lucida Bright" panose="02040602050505020304" charset="0"/>
                <a:cs typeface="Lucida Bright" panose="02040602050505020304" charset="0"/>
              </a:rPr>
              <a:t>Habitat loss and </a:t>
            </a:r>
            <a:r>
              <a:rPr lang="en-US" dirty="0" smtClean="0">
                <a:solidFill>
                  <a:schemeClr val="tx1"/>
                </a:solidFill>
                <a:latin typeface="Lucida Bright" panose="02040602050505020304" charset="0"/>
                <a:cs typeface="Lucida Bright" panose="02040602050505020304" charset="0"/>
              </a:rPr>
              <a:t>degradation</a:t>
            </a:r>
            <a:endParaRPr lang="en-US" dirty="0" smtClean="0">
              <a:solidFill>
                <a:schemeClr val="tx1"/>
              </a:solidFill>
              <a:latin typeface="Lucida Bright" panose="02040602050505020304" charset="0"/>
              <a:cs typeface="Lucida Bright" panose="02040602050505020304" charset="0"/>
            </a:endParaRPr>
          </a:p>
          <a:p>
            <a:pPr marL="514350" indent="-514350" algn="l">
              <a:lnSpc>
                <a:spcPct val="150000"/>
              </a:lnSpc>
              <a:buFont typeface="+mj-lt"/>
              <a:buAutoNum type="arabicPeriod"/>
            </a:pPr>
            <a:r>
              <a:rPr lang="en-US" dirty="0">
                <a:solidFill>
                  <a:schemeClr val="tx1"/>
                </a:solidFill>
                <a:latin typeface="Lucida Bright" panose="02040602050505020304" charset="0"/>
                <a:cs typeface="Lucida Bright" panose="02040602050505020304" charset="0"/>
              </a:rPr>
              <a:t>Habitat </a:t>
            </a:r>
            <a:r>
              <a:rPr lang="en-US" dirty="0" smtClean="0">
                <a:solidFill>
                  <a:schemeClr val="tx1"/>
                </a:solidFill>
                <a:latin typeface="Lucida Bright" panose="02040602050505020304" charset="0"/>
                <a:cs typeface="Lucida Bright" panose="02040602050505020304" charset="0"/>
              </a:rPr>
              <a:t>fragmentation</a:t>
            </a:r>
            <a:endParaRPr lang="en-US" dirty="0" smtClean="0">
              <a:solidFill>
                <a:schemeClr val="tx1"/>
              </a:solidFill>
              <a:latin typeface="Lucida Bright" panose="02040602050505020304" charset="0"/>
              <a:cs typeface="Lucida Bright" panose="02040602050505020304" charset="0"/>
            </a:endParaRPr>
          </a:p>
          <a:p>
            <a:pPr marL="514350" indent="-514350" algn="l">
              <a:lnSpc>
                <a:spcPct val="150000"/>
              </a:lnSpc>
              <a:buFont typeface="+mj-lt"/>
              <a:buAutoNum type="arabicPeriod"/>
            </a:pPr>
            <a:r>
              <a:rPr lang="en-US" dirty="0">
                <a:solidFill>
                  <a:schemeClr val="tx1"/>
                </a:solidFill>
                <a:latin typeface="Lucida Bright" panose="02040602050505020304" charset="0"/>
                <a:cs typeface="Lucida Bright" panose="02040602050505020304" charset="0"/>
              </a:rPr>
              <a:t>Poaching of </a:t>
            </a:r>
            <a:r>
              <a:rPr lang="en-US" dirty="0" smtClean="0">
                <a:solidFill>
                  <a:schemeClr val="tx1"/>
                </a:solidFill>
                <a:latin typeface="Lucida Bright" panose="02040602050505020304" charset="0"/>
                <a:cs typeface="Lucida Bright" panose="02040602050505020304" charset="0"/>
              </a:rPr>
              <a:t>wildlife</a:t>
            </a:r>
            <a:endParaRPr lang="en-US" dirty="0" smtClean="0">
              <a:solidFill>
                <a:schemeClr val="tx1"/>
              </a:solidFill>
              <a:latin typeface="Lucida Bright" panose="02040602050505020304" charset="0"/>
              <a:cs typeface="Lucida Bright" panose="02040602050505020304" charset="0"/>
            </a:endParaRPr>
          </a:p>
          <a:p>
            <a:pPr marL="514350" indent="-514350" algn="l">
              <a:lnSpc>
                <a:spcPct val="150000"/>
              </a:lnSpc>
              <a:buFont typeface="+mj-lt"/>
              <a:buAutoNum type="arabicPeriod"/>
            </a:pPr>
            <a:r>
              <a:rPr lang="en-US" dirty="0">
                <a:solidFill>
                  <a:schemeClr val="tx1"/>
                </a:solidFill>
                <a:latin typeface="Lucida Bright" panose="02040602050505020304" charset="0"/>
                <a:cs typeface="Lucida Bright" panose="02040602050505020304" charset="0"/>
              </a:rPr>
              <a:t>Introduction of exotic or alien </a:t>
            </a:r>
            <a:r>
              <a:rPr lang="en-US" dirty="0" smtClean="0">
                <a:solidFill>
                  <a:schemeClr val="tx1"/>
                </a:solidFill>
                <a:latin typeface="Lucida Bright" panose="02040602050505020304" charset="0"/>
                <a:cs typeface="Lucida Bright" panose="02040602050505020304" charset="0"/>
              </a:rPr>
              <a:t>species</a:t>
            </a:r>
            <a:endParaRPr lang="en-US" dirty="0" smtClean="0">
              <a:solidFill>
                <a:schemeClr val="tx1"/>
              </a:solidFill>
              <a:latin typeface="Lucida Bright" panose="02040602050505020304" charset="0"/>
              <a:cs typeface="Lucida Bright" panose="02040602050505020304" charset="0"/>
            </a:endParaRPr>
          </a:p>
          <a:p>
            <a:pPr marL="514350" indent="-514350" algn="l">
              <a:lnSpc>
                <a:spcPct val="150000"/>
              </a:lnSpc>
              <a:buFont typeface="+mj-lt"/>
              <a:buAutoNum type="arabicPeriod"/>
            </a:pPr>
            <a:r>
              <a:rPr lang="en-US" dirty="0">
                <a:solidFill>
                  <a:schemeClr val="tx1"/>
                </a:solidFill>
                <a:latin typeface="Lucida Bright" panose="02040602050505020304" charset="0"/>
                <a:cs typeface="Lucida Bright" panose="02040602050505020304" charset="0"/>
              </a:rPr>
              <a:t>Over-exploitation of </a:t>
            </a:r>
            <a:r>
              <a:rPr lang="en-US" dirty="0" smtClean="0">
                <a:solidFill>
                  <a:schemeClr val="tx1"/>
                </a:solidFill>
                <a:latin typeface="Lucida Bright" panose="02040602050505020304" charset="0"/>
                <a:cs typeface="Lucida Bright" panose="02040602050505020304" charset="0"/>
              </a:rPr>
              <a:t>bio-resources</a:t>
            </a:r>
            <a:endParaRPr lang="en-US" dirty="0" smtClean="0">
              <a:solidFill>
                <a:schemeClr val="tx1"/>
              </a:solidFill>
              <a:latin typeface="Lucida Bright" panose="02040602050505020304" charset="0"/>
              <a:cs typeface="Lucida Bright" panose="02040602050505020304" charset="0"/>
            </a:endParaRPr>
          </a:p>
          <a:p>
            <a:pPr marL="514350" indent="-514350" algn="l">
              <a:lnSpc>
                <a:spcPct val="150000"/>
              </a:lnSpc>
              <a:buFont typeface="+mj-lt"/>
              <a:buAutoNum type="arabicPeriod"/>
            </a:pPr>
            <a:r>
              <a:rPr lang="en-US" dirty="0">
                <a:solidFill>
                  <a:schemeClr val="tx1"/>
                </a:solidFill>
                <a:latin typeface="Lucida Bright" panose="02040602050505020304" charset="0"/>
                <a:cs typeface="Lucida Bright" panose="02040602050505020304" charset="0"/>
              </a:rPr>
              <a:t>Pollution and disturbances</a:t>
            </a:r>
            <a:endParaRPr lang="en-US" dirty="0">
              <a:solidFill>
                <a:schemeClr val="tx1"/>
              </a:solidFill>
              <a:latin typeface="Lucida Bright" panose="02040602050505020304" charset="0"/>
              <a:cs typeface="Lucida Bright" panose="0204060205050502030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9060" y="173355"/>
            <a:ext cx="4004945" cy="715645"/>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0000"/>
          </a:bodyPr>
          <a:lstStyle/>
          <a:p>
            <a:pPr>
              <a:lnSpc>
                <a:spcPct val="150000"/>
              </a:lnSpc>
            </a:pPr>
            <a:r>
              <a:rPr lang="en-US" sz="2220" b="1" dirty="0" smtClean="0">
                <a:solidFill>
                  <a:schemeClr val="tx1"/>
                </a:solidFill>
                <a:latin typeface="Lucida Bright" panose="02040602050505020304" charset="0"/>
                <a:cs typeface="Lucida Bright" panose="02040602050505020304" charset="0"/>
              </a:rPr>
              <a:t>Habitat loss and degradation</a:t>
            </a:r>
            <a:endParaRPr lang="en-US" sz="2220" b="1" dirty="0" smtClean="0">
              <a:solidFill>
                <a:schemeClr val="tx1"/>
              </a:solidFill>
              <a:latin typeface="Lucida Bright" panose="02040602050505020304" charset="0"/>
              <a:cs typeface="Lucida Bright" panose="02040602050505020304" charset="0"/>
            </a:endParaRPr>
          </a:p>
        </p:txBody>
      </p:sp>
      <p:pic>
        <p:nvPicPr>
          <p:cNvPr id="5" name="Content Placeholder 4"/>
          <p:cNvPicPr>
            <a:picLocks noGrp="1" noChangeAspect="1"/>
          </p:cNvPicPr>
          <p:nvPr>
            <p:ph sz="half" idx="2"/>
          </p:nvPr>
        </p:nvPicPr>
        <p:blipFill>
          <a:blip r:embed="rId1">
            <a:extLst>
              <a:ext uri="{28A0092B-C50C-407E-A947-70E740481C1C}">
                <a14:useLocalDpi xmlns:a14="http://schemas.microsoft.com/office/drawing/2010/main" val="0"/>
              </a:ext>
            </a:extLst>
          </a:blip>
          <a:stretch>
            <a:fillRect/>
          </a:stretch>
        </p:blipFill>
        <p:spPr>
          <a:xfrm>
            <a:off x="5181600" y="3581400"/>
            <a:ext cx="3661952" cy="28956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165568" y="1145801"/>
            <a:ext cx="3677984" cy="228039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7" name="TextBox 6"/>
          <p:cNvSpPr txBox="1"/>
          <p:nvPr/>
        </p:nvSpPr>
        <p:spPr>
          <a:xfrm>
            <a:off x="166254" y="1268725"/>
            <a:ext cx="4858593" cy="5262245"/>
          </a:xfrm>
          <a:prstGeom prst="rect">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nchor="ctr">
            <a:spAutoFit/>
          </a:bodyPr>
          <a:lstStyle/>
          <a:p>
            <a:pPr lvl="0">
              <a:lnSpc>
                <a:spcPct val="150000"/>
              </a:lnSpc>
            </a:pPr>
            <a:r>
              <a:rPr lang="en-US" sz="1600" dirty="0">
                <a:latin typeface="Lucida Bright" panose="02040602050505020304" charset="0"/>
                <a:cs typeface="Lucida Bright" panose="02040602050505020304" charset="0"/>
              </a:rPr>
              <a:t>Destruction of habitat is the primary cause for the loss of biodiversity. When people cut down trees, fill a wetland, plough grassland or burn a forest, the natural habitat of a species gets changed or destroyed resulting in killing many plants, animals and micro-organisms.</a:t>
            </a:r>
            <a:endParaRPr lang="en-US" sz="1600" dirty="0">
              <a:latin typeface="Lucida Bright" panose="02040602050505020304" charset="0"/>
              <a:cs typeface="Lucida Bright" panose="02040602050505020304" charset="0"/>
            </a:endParaRPr>
          </a:p>
          <a:p>
            <a:pPr>
              <a:lnSpc>
                <a:spcPct val="150000"/>
              </a:lnSpc>
            </a:pPr>
            <a:r>
              <a:rPr lang="en-US" sz="1600" dirty="0">
                <a:latin typeface="Lucida Bright" panose="02040602050505020304" charset="0"/>
                <a:cs typeface="Lucida Bright" panose="02040602050505020304" charset="0"/>
              </a:rPr>
              <a:t>The main causes of habitat loss are agricultural activities, harvesting or extraction, mining, logging, deforestation, rapid rate of urbanization, industrial development. The ever increasing human settlements have been causing destruction of natural ecosystems to meet their requirements of food shelter and other </a:t>
            </a:r>
            <a:r>
              <a:rPr lang="en-US" sz="1600" dirty="0" smtClean="0">
                <a:latin typeface="Lucida Bright" panose="02040602050505020304" charset="0"/>
                <a:cs typeface="Lucida Bright" panose="02040602050505020304" charset="0"/>
              </a:rPr>
              <a:t>needs.</a:t>
            </a:r>
            <a:endParaRPr lang="en-US" sz="1600" dirty="0">
              <a:latin typeface="Lucida Bright" panose="02040602050505020304" charset="0"/>
              <a:cs typeface="Lucida Bright" panose="0204060205050502030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2210" y="123190"/>
            <a:ext cx="5227955" cy="638810"/>
          </a:xfrm>
        </p:spPr>
        <p:style>
          <a:lnRef idx="1">
            <a:schemeClr val="accent5"/>
          </a:lnRef>
          <a:fillRef idx="2">
            <a:schemeClr val="accent5"/>
          </a:fillRef>
          <a:effectRef idx="1">
            <a:schemeClr val="accent5"/>
          </a:effectRef>
          <a:fontRef idx="minor">
            <a:schemeClr val="dk1"/>
          </a:fontRef>
        </p:style>
        <p:txBody>
          <a:bodyPr>
            <a:noAutofit/>
          </a:bodyPr>
          <a:lstStyle/>
          <a:p>
            <a:r>
              <a:rPr lang="en-US" sz="3600" dirty="0" smtClean="0">
                <a:solidFill>
                  <a:schemeClr val="tx1"/>
                </a:solidFill>
                <a:latin typeface="Lucida Bright" panose="02040602050505020304" charset="0"/>
                <a:cs typeface="Lucida Bright" panose="02040602050505020304" charset="0"/>
              </a:rPr>
              <a:t>Habitat fragmentation</a:t>
            </a:r>
            <a:endParaRPr lang="en-US" sz="3600" dirty="0" smtClean="0">
              <a:solidFill>
                <a:schemeClr val="tx1"/>
              </a:solidFill>
              <a:latin typeface="Lucida Bright" panose="02040602050505020304" charset="0"/>
              <a:cs typeface="Lucida Bright" panose="02040602050505020304" charset="0"/>
            </a:endParaRPr>
          </a:p>
        </p:txBody>
      </p:sp>
      <p:sp>
        <p:nvSpPr>
          <p:cNvPr id="7" name="TextBox 6"/>
          <p:cNvSpPr txBox="1"/>
          <p:nvPr/>
        </p:nvSpPr>
        <p:spPr>
          <a:xfrm>
            <a:off x="0" y="791210"/>
            <a:ext cx="5410200" cy="5977255"/>
          </a:xfrm>
          <a:prstGeom prst="rect">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nSpc>
                <a:spcPct val="150000"/>
              </a:lnSpc>
            </a:pPr>
            <a:r>
              <a:rPr lang="en-US" sz="1700" dirty="0">
                <a:latin typeface="Lucida Bright" panose="02040602050505020304" charset="0"/>
                <a:cs typeface="Lucida Bright" panose="02040602050505020304" charset="0"/>
              </a:rPr>
              <a:t>Fragmented habitats are such as a forest patch surrounded by croplands, orchards, plantations or urban areas i.e. large continuous habitat is divided into small and scattered patches. Sometimes, the habitats, that formerly occupied wide areas, are often divided into pieces by roads, fields, towns, canals, industries, power line etc. The fragments thus formed are often isolated from one another. As a result, the population of a species gets separated into isolated groups. These isolated, small and scattered populations are increasingly vulnerable to inbreeding depressions, high infant mortality and susceptibility to environmental stresses and finally lead to extinction.</a:t>
            </a:r>
            <a:endParaRPr lang="en-US" sz="1700" dirty="0">
              <a:latin typeface="Lucida Bright" panose="02040602050505020304" charset="0"/>
              <a:cs typeface="Lucida Bright" panose="02040602050505020304" charset="0"/>
            </a:endParaRPr>
          </a:p>
        </p:txBody>
      </p:sp>
      <p:pic>
        <p:nvPicPr>
          <p:cNvPr id="5" name="Content Placeholder 4"/>
          <p:cNvPicPr>
            <a:picLocks noGrp="1" noChangeAspect="1"/>
          </p:cNvPicPr>
          <p:nvPr>
            <p:ph sz="half" idx="2"/>
          </p:nvPr>
        </p:nvPicPr>
        <p:blipFill>
          <a:blip r:embed="rId1" cstate="print">
            <a:extLst>
              <a:ext uri="{28A0092B-C50C-407E-A947-70E740481C1C}">
                <a14:useLocalDpi xmlns:a14="http://schemas.microsoft.com/office/drawing/2010/main" val="0"/>
              </a:ext>
            </a:extLst>
          </a:blip>
          <a:stretch>
            <a:fillRect/>
          </a:stretch>
        </p:blipFill>
        <p:spPr>
          <a:xfrm>
            <a:off x="5364480" y="1256665"/>
            <a:ext cx="3691255" cy="215773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346065" y="3909695"/>
            <a:ext cx="3709670" cy="240982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231"/>
            <a:ext cx="8229600" cy="639762"/>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sz="3200" b="1" dirty="0">
                <a:latin typeface="Lucida Bright" panose="02040602050505020304" charset="0"/>
                <a:cs typeface="Lucida Bright" panose="02040602050505020304" charset="0"/>
              </a:rPr>
              <a:t>Poaching of </a:t>
            </a:r>
            <a:r>
              <a:rPr lang="en-US" sz="3200" b="1" dirty="0" smtClean="0">
                <a:latin typeface="Lucida Bright" panose="02040602050505020304" charset="0"/>
                <a:cs typeface="Lucida Bright" panose="02040602050505020304" charset="0"/>
              </a:rPr>
              <a:t>wildlife </a:t>
            </a:r>
            <a:r>
              <a:rPr lang="en-US" sz="3200" b="1" dirty="0">
                <a:latin typeface="Lucida Bright" panose="02040602050505020304" charset="0"/>
                <a:cs typeface="Lucida Bright" panose="02040602050505020304" charset="0"/>
              </a:rPr>
              <a:t>(Commercial hunting)</a:t>
            </a:r>
            <a:endParaRPr lang="en-US" sz="3200" b="1" dirty="0">
              <a:latin typeface="Lucida Bright" panose="02040602050505020304" charset="0"/>
              <a:cs typeface="Lucida Bright" panose="02040602050505020304" charset="0"/>
            </a:endParaRPr>
          </a:p>
        </p:txBody>
      </p:sp>
      <p:pic>
        <p:nvPicPr>
          <p:cNvPr id="6" name="Content Placeholder 5"/>
          <p:cNvPicPr>
            <a:picLocks noGrp="1" noChangeAspect="1"/>
          </p:cNvPicPr>
          <p:nvPr>
            <p:ph sz="half" idx="1"/>
          </p:nvPr>
        </p:nvPicPr>
        <p:blipFill>
          <a:blip r:embed="rId1" cstate="print">
            <a:extLst>
              <a:ext uri="{28A0092B-C50C-407E-A947-70E740481C1C}">
                <a14:useLocalDpi xmlns:a14="http://schemas.microsoft.com/office/drawing/2010/main" val="0"/>
              </a:ext>
            </a:extLst>
          </a:blip>
          <a:stretch>
            <a:fillRect/>
          </a:stretch>
        </p:blipFill>
        <p:spPr>
          <a:xfrm>
            <a:off x="3657600" y="3968889"/>
            <a:ext cx="4038600" cy="268819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658235" y="865829"/>
            <a:ext cx="3606668" cy="270500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4100" y="2399529"/>
            <a:ext cx="2895600" cy="2273499"/>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97155" y="803275"/>
            <a:ext cx="3561080" cy="6092825"/>
          </a:xfrm>
          <a:prstGeom prst="rect">
            <a:avLst/>
          </a:prstGeo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wrap="square" rtlCol="0">
            <a:spAutoFit/>
          </a:bodyPr>
          <a:lstStyle/>
          <a:p>
            <a:pPr>
              <a:lnSpc>
                <a:spcPct val="150000"/>
              </a:lnSpc>
            </a:pPr>
            <a:r>
              <a:rPr lang="en-US" sz="2000" b="1" dirty="0" smtClean="0">
                <a:latin typeface="Lucida Bright" panose="02040602050505020304" charset="0"/>
                <a:cs typeface="Lucida Bright" panose="02040602050505020304" charset="0"/>
              </a:rPr>
              <a:t>Poaching</a:t>
            </a:r>
            <a:r>
              <a:rPr lang="en-US" sz="2000" dirty="0" smtClean="0">
                <a:latin typeface="Lucida Bright" panose="02040602050505020304" charset="0"/>
                <a:cs typeface="Lucida Bright" panose="02040602050505020304" charset="0"/>
              </a:rPr>
              <a:t> </a:t>
            </a:r>
            <a:r>
              <a:rPr lang="en-US" sz="2000" dirty="0">
                <a:latin typeface="Lucida Bright" panose="02040602050505020304" charset="0"/>
                <a:cs typeface="Lucida Bright" panose="02040602050505020304" charset="0"/>
              </a:rPr>
              <a:t>refers to illegal trade of endangered and rare species of animals and plants and their </a:t>
            </a:r>
            <a:r>
              <a:rPr lang="en-US" sz="2000" dirty="0" smtClean="0">
                <a:latin typeface="Lucida Bright" panose="02040602050505020304" charset="0"/>
                <a:cs typeface="Lucida Bright" panose="02040602050505020304" charset="0"/>
              </a:rPr>
              <a:t>products.</a:t>
            </a:r>
            <a:r>
              <a:rPr lang="en-US" sz="2000" dirty="0">
                <a:latin typeface="Lucida Bright" panose="02040602050505020304" charset="0"/>
                <a:cs typeface="Lucida Bright" panose="02040602050505020304" charset="0"/>
              </a:rPr>
              <a:t> In India, rhino is hunted for its horn, tigers for its bones and skin, musk deer for musk, elephant for </a:t>
            </a:r>
            <a:r>
              <a:rPr lang="en-US" sz="2000" b="1" dirty="0">
                <a:latin typeface="Lucida Bright" panose="02040602050505020304" charset="0"/>
                <a:cs typeface="Lucida Bright" panose="02040602050505020304" charset="0"/>
              </a:rPr>
              <a:t>ivory,</a:t>
            </a:r>
            <a:r>
              <a:rPr lang="en-US" sz="2000" dirty="0">
                <a:latin typeface="Lucida Bright" panose="02040602050505020304" charset="0"/>
                <a:cs typeface="Lucida Bright" panose="02040602050505020304" charset="0"/>
              </a:rPr>
              <a:t> </a:t>
            </a:r>
            <a:r>
              <a:rPr lang="en-US" sz="2000" dirty="0" err="1">
                <a:latin typeface="Lucida Bright" panose="02040602050505020304" charset="0"/>
                <a:cs typeface="Lucida Bright" panose="02040602050505020304" charset="0"/>
              </a:rPr>
              <a:t>gharial</a:t>
            </a:r>
            <a:r>
              <a:rPr lang="en-US" sz="2000" dirty="0">
                <a:latin typeface="Lucida Bright" panose="02040602050505020304" charset="0"/>
                <a:cs typeface="Lucida Bright" panose="02040602050505020304" charset="0"/>
              </a:rPr>
              <a:t> and crocodile for their </a:t>
            </a:r>
            <a:r>
              <a:rPr lang="en-US" sz="2000" b="1" dirty="0">
                <a:latin typeface="Lucida Bright" panose="02040602050505020304" charset="0"/>
                <a:cs typeface="Lucida Bright" panose="02040602050505020304" charset="0"/>
              </a:rPr>
              <a:t>skin,</a:t>
            </a:r>
            <a:r>
              <a:rPr lang="en-US" sz="2000" dirty="0">
                <a:latin typeface="Lucida Bright" panose="02040602050505020304" charset="0"/>
                <a:cs typeface="Lucida Bright" panose="02040602050505020304" charset="0"/>
              </a:rPr>
              <a:t> whale for </a:t>
            </a:r>
            <a:r>
              <a:rPr lang="en-US" sz="2000" b="1" dirty="0">
                <a:latin typeface="Lucida Bright" panose="02040602050505020304" charset="0"/>
                <a:cs typeface="Lucida Bright" panose="02040602050505020304" charset="0"/>
              </a:rPr>
              <a:t>combs</a:t>
            </a:r>
            <a:r>
              <a:rPr lang="en-US" sz="2000" dirty="0">
                <a:latin typeface="Lucida Bright" panose="02040602050505020304" charset="0"/>
                <a:cs typeface="Lucida Bright" panose="02040602050505020304" charset="0"/>
              </a:rPr>
              <a:t>, and spiny tailed lizard for ‘</a:t>
            </a:r>
            <a:r>
              <a:rPr lang="en-US" sz="2000" b="1" dirty="0" err="1">
                <a:latin typeface="Lucida Bright" panose="02040602050505020304" charset="0"/>
                <a:cs typeface="Lucida Bright" panose="02040602050505020304" charset="0"/>
              </a:rPr>
              <a:t>sanda</a:t>
            </a:r>
            <a:r>
              <a:rPr lang="en-US" sz="2000" b="1" dirty="0">
                <a:latin typeface="Lucida Bright" panose="02040602050505020304" charset="0"/>
                <a:cs typeface="Lucida Bright" panose="02040602050505020304" charset="0"/>
              </a:rPr>
              <a:t>’ oil</a:t>
            </a:r>
            <a:r>
              <a:rPr lang="en-US" sz="2000" dirty="0" smtClean="0">
                <a:latin typeface="Lucida Bright" panose="02040602050505020304" charset="0"/>
                <a:cs typeface="Lucida Bright" panose="02040602050505020304" charset="0"/>
              </a:rPr>
              <a:t>.</a:t>
            </a:r>
            <a:endParaRPr lang="en-US" sz="2000" dirty="0">
              <a:latin typeface="Lucida Bright" panose="02040602050505020304" charset="0"/>
              <a:cs typeface="Lucida Bright" panose="0204060205050502030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8"/>
            <a:ext cx="8229600" cy="563562"/>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fontScale="90000"/>
          </a:bodyPr>
          <a:lstStyle/>
          <a:p>
            <a:r>
              <a:rPr lang="en-US" dirty="0" smtClean="0">
                <a:solidFill>
                  <a:schemeClr val="tx1"/>
                </a:solidFill>
              </a:rPr>
              <a:t>Over-exploitation of bio-resources</a:t>
            </a:r>
            <a:endParaRPr lang="en-US" dirty="0"/>
          </a:p>
        </p:txBody>
      </p:sp>
      <p:pic>
        <p:nvPicPr>
          <p:cNvPr id="5" name="Content Placeholder 4"/>
          <p:cNvPicPr>
            <a:picLocks noGrp="1" noChangeAspect="1"/>
          </p:cNvPicPr>
          <p:nvPr>
            <p:ph sz="half" idx="1"/>
          </p:nvPr>
        </p:nvPicPr>
        <p:blipFill>
          <a:blip r:embed="rId1">
            <a:extLst>
              <a:ext uri="{28A0092B-C50C-407E-A947-70E740481C1C}">
                <a14:useLocalDpi xmlns:a14="http://schemas.microsoft.com/office/drawing/2010/main" val="0"/>
              </a:ext>
            </a:extLst>
          </a:blip>
          <a:stretch>
            <a:fillRect/>
          </a:stretch>
        </p:blipFill>
        <p:spPr>
          <a:xfrm>
            <a:off x="4343400" y="1686533"/>
            <a:ext cx="2133480" cy="2816194"/>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6676" y="2057400"/>
            <a:ext cx="2290699" cy="278135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791200" y="914400"/>
            <a:ext cx="2540000" cy="16764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3768" y="4562233"/>
            <a:ext cx="3845386" cy="2166988"/>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TextBox 8"/>
          <p:cNvSpPr txBox="1"/>
          <p:nvPr/>
        </p:nvSpPr>
        <p:spPr>
          <a:xfrm>
            <a:off x="86995" y="935990"/>
            <a:ext cx="4383405" cy="5793105"/>
          </a:xfrm>
          <a:prstGeom prst="rect">
            <a:avLst/>
          </a:prstGeom>
          <a:solidFill>
            <a:schemeClr val="accent6">
              <a:lumMod val="40000"/>
              <a:lumOff val="60000"/>
            </a:schemeClr>
          </a:solidFill>
        </p:spPr>
        <p:txBody>
          <a:bodyPr wrap="square" rtlCol="0">
            <a:spAutoFit/>
          </a:bodyPr>
          <a:lstStyle/>
          <a:p>
            <a:pPr algn="just">
              <a:lnSpc>
                <a:spcPct val="150000"/>
              </a:lnSpc>
            </a:pPr>
            <a:r>
              <a:rPr lang="en-US" sz="1900" dirty="0">
                <a:latin typeface="Lucida Bright" panose="02040602050505020304" charset="0"/>
                <a:cs typeface="Lucida Bright" panose="02040602050505020304" charset="0"/>
              </a:rPr>
              <a:t>A particular species, if over-exploited, reduces the size of its population to an extent that it becomes vulnerable to extinct. Many </a:t>
            </a:r>
            <a:r>
              <a:rPr lang="en-US" sz="1900" b="1" dirty="0">
                <a:latin typeface="Lucida Bright" panose="02040602050505020304" charset="0"/>
                <a:cs typeface="Lucida Bright" panose="02040602050505020304" charset="0"/>
              </a:rPr>
              <a:t>fern </a:t>
            </a:r>
            <a:r>
              <a:rPr lang="en-US" sz="1900" dirty="0">
                <a:latin typeface="Lucida Bright" panose="02040602050505020304" charset="0"/>
                <a:cs typeface="Lucida Bright" panose="02040602050505020304" charset="0"/>
              </a:rPr>
              <a:t>species and </a:t>
            </a:r>
            <a:r>
              <a:rPr lang="en-US" sz="1900" b="1" dirty="0">
                <a:latin typeface="Lucida Bright" panose="02040602050505020304" charset="0"/>
                <a:cs typeface="Lucida Bright" panose="02040602050505020304" charset="0"/>
              </a:rPr>
              <a:t>gymnosperms</a:t>
            </a:r>
            <a:r>
              <a:rPr lang="en-US" sz="1900" dirty="0">
                <a:latin typeface="Lucida Bright" panose="02040602050505020304" charset="0"/>
                <a:cs typeface="Lucida Bright" panose="02040602050505020304" charset="0"/>
              </a:rPr>
              <a:t> and animal species such as frogs, earthworms, cockroaches etc. needed for </a:t>
            </a:r>
            <a:r>
              <a:rPr lang="en-US" sz="1900" b="1" dirty="0">
                <a:latin typeface="Lucida Bright" panose="02040602050505020304" charset="0"/>
                <a:cs typeface="Lucida Bright" panose="02040602050505020304" charset="0"/>
              </a:rPr>
              <a:t>laboratory teaching work</a:t>
            </a:r>
            <a:r>
              <a:rPr lang="en-US" sz="1900" dirty="0">
                <a:latin typeface="Lucida Bright" panose="02040602050505020304" charset="0"/>
                <a:cs typeface="Lucida Bright" panose="02040602050505020304" charset="0"/>
              </a:rPr>
              <a:t> are overused for study </a:t>
            </a:r>
            <a:r>
              <a:rPr lang="en-US" sz="1900" dirty="0" smtClean="0">
                <a:latin typeface="Lucida Bright" panose="02040602050505020304" charset="0"/>
                <a:cs typeface="Lucida Bright" panose="02040602050505020304" charset="0"/>
              </a:rPr>
              <a:t>purposes. </a:t>
            </a:r>
            <a:r>
              <a:rPr lang="en-US" sz="1900" dirty="0">
                <a:latin typeface="Lucida Bright" panose="02040602050505020304" charset="0"/>
                <a:cs typeface="Lucida Bright" panose="02040602050505020304" charset="0"/>
              </a:rPr>
              <a:t>Overuse of such bio-wealth coupled with commercial over-exploitation caused their destruction. </a:t>
            </a:r>
            <a:endParaRPr lang="en-US" sz="1900" dirty="0">
              <a:latin typeface="Lucida Bright" panose="02040602050505020304" charset="0"/>
              <a:cs typeface="Lucida Bright" panose="0204060205050502030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145" y="77470"/>
            <a:ext cx="6384290" cy="563245"/>
          </a:xfr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a:noAutofit/>
          </a:bodyPr>
          <a:lstStyle/>
          <a:p>
            <a:r>
              <a:rPr lang="en-US" sz="3600" b="1" dirty="0">
                <a:latin typeface="Lucida Bright" panose="02040602050505020304" charset="0"/>
                <a:cs typeface="Lucida Bright" panose="02040602050505020304" charset="0"/>
              </a:rPr>
              <a:t>Pollution and disturbances</a:t>
            </a:r>
            <a:endParaRPr lang="en-US" sz="3600" b="1" dirty="0">
              <a:latin typeface="Lucida Bright" panose="02040602050505020304" charset="0"/>
              <a:cs typeface="Lucida Bright" panose="02040602050505020304" charset="0"/>
            </a:endParaRPr>
          </a:p>
        </p:txBody>
      </p:sp>
      <p:pic>
        <p:nvPicPr>
          <p:cNvPr id="5" name="Content Placeholder 4"/>
          <p:cNvPicPr>
            <a:picLocks noGrp="1" noChangeAspect="1"/>
          </p:cNvPicPr>
          <p:nvPr>
            <p:ph sz="half" idx="1"/>
          </p:nvPr>
        </p:nvPicPr>
        <p:blipFill>
          <a:blip r:embed="rId1">
            <a:extLst>
              <a:ext uri="{28A0092B-C50C-407E-A947-70E740481C1C}">
                <a14:useLocalDpi xmlns:a14="http://schemas.microsoft.com/office/drawing/2010/main" val="0"/>
              </a:ext>
            </a:extLst>
          </a:blip>
          <a:stretch>
            <a:fillRect/>
          </a:stretch>
        </p:blipFill>
        <p:spPr>
          <a:xfrm>
            <a:off x="5105400" y="972411"/>
            <a:ext cx="3810000" cy="192319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05400" y="2994315"/>
            <a:ext cx="3810000" cy="1935238"/>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4935415"/>
            <a:ext cx="3810000" cy="184638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Box 7"/>
          <p:cNvSpPr txBox="1"/>
          <p:nvPr/>
        </p:nvSpPr>
        <p:spPr>
          <a:xfrm>
            <a:off x="7607135" y="2581963"/>
            <a:ext cx="1308265"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smtClean="0"/>
              <a:t>EUTROPHICATION</a:t>
            </a:r>
            <a:endParaRPr lang="en-US" sz="1200" dirty="0"/>
          </a:p>
        </p:txBody>
      </p:sp>
      <p:sp>
        <p:nvSpPr>
          <p:cNvPr id="9" name="TextBox 8"/>
          <p:cNvSpPr txBox="1"/>
          <p:nvPr/>
        </p:nvSpPr>
        <p:spPr>
          <a:xfrm>
            <a:off x="7840683" y="6474023"/>
            <a:ext cx="10668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FORST FIRE</a:t>
            </a:r>
            <a:endParaRPr lang="en-US" sz="1400" dirty="0"/>
          </a:p>
        </p:txBody>
      </p:sp>
      <p:sp>
        <p:nvSpPr>
          <p:cNvPr id="10" name="TextBox 9"/>
          <p:cNvSpPr txBox="1"/>
          <p:nvPr/>
        </p:nvSpPr>
        <p:spPr>
          <a:xfrm>
            <a:off x="76200" y="780338"/>
            <a:ext cx="4876800" cy="5908040"/>
          </a:xfrm>
          <a:prstGeom prst="rect">
            <a:avLst/>
          </a:prstGeom>
          <a:solidFill>
            <a:schemeClr val="accent6">
              <a:lumMod val="40000"/>
              <a:lumOff val="60000"/>
            </a:schemeClr>
          </a:solidFill>
        </p:spPr>
        <p:txBody>
          <a:bodyPr wrap="square" rtlCol="0">
            <a:spAutoFit/>
          </a:bodyPr>
          <a:lstStyle/>
          <a:p>
            <a:pPr lvl="0" algn="just">
              <a:lnSpc>
                <a:spcPct val="150000"/>
              </a:lnSpc>
            </a:pPr>
            <a:r>
              <a:rPr lang="en-US" dirty="0">
                <a:latin typeface="Lucida Bright" panose="02040602050505020304" charset="0"/>
                <a:cs typeface="Lucida Bright" panose="02040602050505020304" charset="0"/>
              </a:rPr>
              <a:t>Pollution may alter natural habitats and cause reduction and elimination of population of sensitive species. Excessive use of pesticides in crop fields is causing decline in the population of birds and falcons. Toxic wastes entering the water in fresh water bodies bring about changes in the food chain.</a:t>
            </a:r>
            <a:endParaRPr lang="en-US" dirty="0">
              <a:latin typeface="Lucida Bright" panose="02040602050505020304" charset="0"/>
              <a:cs typeface="Lucida Bright" panose="02040602050505020304" charset="0"/>
            </a:endParaRPr>
          </a:p>
          <a:p>
            <a:pPr algn="just">
              <a:lnSpc>
                <a:spcPct val="150000"/>
              </a:lnSpc>
            </a:pPr>
            <a:r>
              <a:rPr lang="en-US" dirty="0">
                <a:latin typeface="Lucida Bright" panose="02040602050505020304" charset="0"/>
                <a:cs typeface="Lucida Bright" panose="02040602050505020304" charset="0"/>
              </a:rPr>
              <a:t>Water pollution, due to excessive organic loading of water bodies, results </a:t>
            </a:r>
            <a:r>
              <a:rPr lang="en-US" b="1" dirty="0">
                <a:latin typeface="Lucida Bright" panose="02040602050505020304" charset="0"/>
                <a:cs typeface="Lucida Bright" panose="02040602050505020304" charset="0"/>
              </a:rPr>
              <a:t>eutrophication</a:t>
            </a:r>
            <a:r>
              <a:rPr lang="en-US" dirty="0">
                <a:latin typeface="Lucida Bright" panose="02040602050505020304" charset="0"/>
                <a:cs typeface="Lucida Bright" panose="02040602050505020304" charset="0"/>
              </a:rPr>
              <a:t> which drastically reduces biodiversity. </a:t>
            </a:r>
            <a:r>
              <a:rPr lang="en-US" b="1" dirty="0">
                <a:latin typeface="Lucida Bright" panose="02040602050505020304" charset="0"/>
                <a:cs typeface="Lucida Bright" panose="02040602050505020304" charset="0"/>
              </a:rPr>
              <a:t>Acid rain, global warming and ozone layer depletion </a:t>
            </a:r>
            <a:r>
              <a:rPr lang="en-US" dirty="0">
                <a:latin typeface="Lucida Bright" panose="02040602050505020304" charset="0"/>
                <a:cs typeface="Lucida Bright" panose="02040602050505020304" charset="0"/>
              </a:rPr>
              <a:t>affect adversely plant and animal species. </a:t>
            </a:r>
            <a:endParaRPr lang="en-US" dirty="0">
              <a:latin typeface="Lucida Bright" panose="02040602050505020304" charset="0"/>
              <a:cs typeface="Lucida Bright" panose="0204060205050502030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26035" y="-635"/>
            <a:ext cx="9170035" cy="6858635"/>
          </a:xfrm>
          <a:solidFill>
            <a:schemeClr val="accent3"/>
          </a:solidFill>
        </p:spPr>
      </p:pic>
      <p:sp>
        <p:nvSpPr>
          <p:cNvPr id="2" name="Title 1"/>
          <p:cNvSpPr>
            <a:spLocks noGrp="1"/>
          </p:cNvSpPr>
          <p:nvPr>
            <p:ph type="title"/>
          </p:nvPr>
        </p:nvSpPr>
        <p:spPr>
          <a:xfrm>
            <a:off x="2842895" y="2921000"/>
            <a:ext cx="3458210" cy="1091565"/>
          </a:xfrm>
        </p:spPr>
        <p:txBody>
          <a:bodyPr>
            <a:normAutofit/>
          </a:bodyPr>
          <a:lstStyle/>
          <a:p>
            <a:r>
              <a:rPr lang="en-US" sz="4800" dirty="0" smtClean="0">
                <a:solidFill>
                  <a:srgbClr val="002060"/>
                </a:solidFill>
                <a:latin typeface="Lucida Calligraphy" panose="03010101010101010101" pitchFamily="66" charset="0"/>
              </a:rPr>
              <a:t>Thankyou </a:t>
            </a:r>
            <a:endParaRPr lang="en-IN" sz="4800" dirty="0">
              <a:solidFill>
                <a:srgbClr val="002060"/>
              </a:solidFill>
              <a:latin typeface="Lucida Calligraphy" panose="030101010101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2897</Words>
  <Application>WPS Slides</Application>
  <PresentationFormat>Widescreen</PresentationFormat>
  <Paragraphs>39</Paragraphs>
  <Slides>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8</vt:i4>
      </vt:variant>
    </vt:vector>
  </HeadingPairs>
  <TitlesOfParts>
    <vt:vector size="20" baseType="lpstr">
      <vt:lpstr>Arial</vt:lpstr>
      <vt:lpstr>SimSun</vt:lpstr>
      <vt:lpstr>Wingdings</vt:lpstr>
      <vt:lpstr>Calibri Light</vt:lpstr>
      <vt:lpstr>Calibri</vt:lpstr>
      <vt:lpstr>Microsoft YaHei</vt:lpstr>
      <vt:lpstr>Arial Unicode MS</vt:lpstr>
      <vt:lpstr>Lucida Bright</vt:lpstr>
      <vt:lpstr>Times New Roman</vt:lpstr>
      <vt:lpstr>Algerian</vt:lpstr>
      <vt:lpstr>Lucida Calligraphy</vt:lpstr>
      <vt:lpstr>Office Theme</vt:lpstr>
      <vt:lpstr>Threats to biodiversity</vt:lpstr>
      <vt:lpstr>Threats to biodiversity</vt:lpstr>
      <vt:lpstr>Habitat loss and degradation</vt:lpstr>
      <vt:lpstr>Habitat fragmentation</vt:lpstr>
      <vt:lpstr>Poaching of wildlife (Commercial hunting)</vt:lpstr>
      <vt:lpstr>Over-exploitation of bio-resources</vt:lpstr>
      <vt:lpstr>Pollution and disturbances</vt:lpstr>
      <vt:lpstr>Thankyou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Meeta Bala</cp:lastModifiedBy>
  <cp:revision>4</cp:revision>
  <dcterms:created xsi:type="dcterms:W3CDTF">2025-04-09T02:18:22Z</dcterms:created>
  <dcterms:modified xsi:type="dcterms:W3CDTF">2025-04-09T04:27:22Z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DDD1FF1EA72947BEADBBE5624B0C6236_13</vt:lpwstr>
  </property>
  <property fmtid="{D5CDD505-2E9C-101B-9397-08002B2CF9AE}" pid="3" name="KSOProductBuildVer">
    <vt:lpwstr>1033-12.2.0.20782</vt:lpwstr>
  </property>
</Properties>
</file>