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FB4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1"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2" Type="http://schemas.openxmlformats.org/officeDocument/2006/relationships/tableStyles" Target="tableStyles.xml"/><Relationship Id="rId11" Type="http://schemas.openxmlformats.org/officeDocument/2006/relationships/viewProps" Target="viewProps.xml"/><Relationship Id="rId10" Type="http://schemas.openxmlformats.org/officeDocument/2006/relationships/presProps" Target="presProps.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1"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629841" y="2505075"/>
            <a:ext cx="3868340"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391"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alphaModFix amt="15000"/>
          </a:blip>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1C593-65D0-4073-BCC9-577B9352EA97}" type="datetimeFigureOut">
              <a:rPr lang="en-US" smtClean="0"/>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7.jpeg"/><Relationship Id="rId1"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9.jpeg"/><Relationship Id="rId1"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1.jpeg"/><Relationship Id="rId1"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3.jpeg"/><Relationship Id="rId1" Type="http://schemas.openxmlformats.org/officeDocument/2006/relationships/image" Target="../media/image12.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621665" y="547370"/>
            <a:ext cx="7900670" cy="5763260"/>
            <a:chOff x="979" y="861"/>
            <a:chExt cx="12442" cy="9076"/>
          </a:xfrm>
        </p:grpSpPr>
        <p:pic>
          <p:nvPicPr>
            <p:cNvPr id="5" name="Picture 4"/>
            <p:cNvPicPr/>
            <p:nvPr/>
          </p:nvPicPr>
          <p:blipFill>
            <a:blip r:embed="rId1"/>
            <a:srcRect l="5031" t="3874" r="5273" b="4099"/>
            <a:stretch>
              <a:fillRect/>
            </a:stretch>
          </p:blipFill>
          <p:spPr>
            <a:xfrm>
              <a:off x="979" y="861"/>
              <a:ext cx="12442" cy="9077"/>
            </a:xfrm>
            <a:prstGeom prst="rect">
              <a:avLst/>
            </a:prstGeom>
          </p:spPr>
        </p:pic>
        <p:sp>
          <p:nvSpPr>
            <p:cNvPr id="4" name="Text Box 3"/>
            <p:cNvSpPr txBox="1"/>
            <p:nvPr/>
          </p:nvSpPr>
          <p:spPr>
            <a:xfrm>
              <a:off x="1986" y="4572"/>
              <a:ext cx="11027" cy="1149"/>
            </a:xfrm>
            <a:prstGeom prst="rect">
              <a:avLst/>
            </a:prstGeom>
            <a:solidFill>
              <a:srgbClr val="7FB48A"/>
            </a:solidFill>
          </p:spPr>
          <p:txBody>
            <a:bodyPr wrap="square" anchor="ctr" anchorCtr="0">
              <a:noAutofit/>
            </a:bodyPr>
            <a:p>
              <a:pPr marL="0" indent="0" algn="ctr" defTabSz="266700">
                <a:lnSpc>
                  <a:spcPct val="150000"/>
                </a:lnSpc>
                <a:spcBef>
                  <a:spcPts val="0"/>
                </a:spcBef>
                <a:spcAft>
                  <a:spcPts val="0"/>
                </a:spcAft>
              </a:pPr>
              <a:r>
                <a:rPr sz="3600" b="1">
                  <a:latin typeface="Lucida Bright" panose="02040602050505020304"/>
                  <a:ea typeface="SimSun" panose="02010600030101010101" pitchFamily="2" charset="-122"/>
                </a:rPr>
                <a:t>Importance of Biodiversity</a:t>
              </a:r>
              <a:endParaRPr sz="3600" b="1">
                <a:latin typeface="Lucida Bright" panose="02040602050505020304"/>
                <a:ea typeface="SimSun" panose="02010600030101010101" pitchFamily="2" charset="-122"/>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nvSpPr>
        <p:spPr>
          <a:xfrm>
            <a:off x="1054735" y="152400"/>
            <a:ext cx="7034530" cy="639445"/>
          </a:xfrm>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rmAutofit fontScale="90000"/>
          </a:bodyPr>
          <a:lstStyle>
            <a:lvl1pPr algn="ctr" defTabSz="914400" rtl="0" eaLnBrk="1" latinLnBrk="0" hangingPunct="1">
              <a:spcBef>
                <a:spcPct val="0"/>
              </a:spcBef>
              <a:buNone/>
              <a:defRPr sz="4400" kern="1200">
                <a:solidFill>
                  <a:schemeClr val="dk1"/>
                </a:solidFill>
                <a:latin typeface="+mj-lt"/>
                <a:ea typeface="+mj-ea"/>
                <a:cs typeface="+mj-cs"/>
              </a:defRPr>
            </a:lvl1pPr>
          </a:lstStyle>
          <a:p>
            <a:r>
              <a:rPr lang="en-US" sz="3600" dirty="0"/>
              <a:t>Ecosystem and Biodiversity Service</a:t>
            </a:r>
            <a:endParaRPr lang="en-US" sz="3600" dirty="0"/>
          </a:p>
        </p:txBody>
      </p:sp>
      <p:sp>
        <p:nvSpPr>
          <p:cNvPr id="3" name="Text Box 2"/>
          <p:cNvSpPr txBox="1"/>
          <p:nvPr/>
        </p:nvSpPr>
        <p:spPr>
          <a:xfrm>
            <a:off x="85090" y="1122045"/>
            <a:ext cx="4381500" cy="5453380"/>
          </a:xfrm>
          <a:prstGeom prst="rect">
            <a:avLst/>
          </a:prstGeom>
          <a:noFill/>
        </p:spPr>
        <p:txBody>
          <a:bodyPr wrap="square" rtlCol="0" anchor="t">
            <a:noAutofit/>
          </a:bodyPr>
          <a:p>
            <a:pPr marL="0" indent="0" algn="just">
              <a:lnSpc>
                <a:spcPct val="150000"/>
              </a:lnSpc>
              <a:buNone/>
            </a:pPr>
            <a:r>
              <a:rPr lang="en-US" sz="2000" b="1" u="sng" dirty="0">
                <a:latin typeface="Lucida Bright" panose="02040602050505020304" charset="0"/>
                <a:cs typeface="Lucida Bright" panose="02040602050505020304" charset="0"/>
                <a:sym typeface="+mn-ea"/>
              </a:rPr>
              <a:t>Ecosystem service value</a:t>
            </a:r>
            <a:r>
              <a:rPr lang="en-US" sz="2000" dirty="0">
                <a:latin typeface="Lucida Bright" panose="02040602050505020304" charset="0"/>
                <a:cs typeface="Lucida Bright" panose="02040602050505020304" charset="0"/>
                <a:sym typeface="+mn-ea"/>
              </a:rPr>
              <a:t>: ecosystem service value of biodiversity refers to the service provided by the ecosystem such as prevention of soil erosion, soil formation, cycling of nutrients, fixation, waste disposal, role as carbon sink, and pollination of plants by insects and birds, climate regulation, prevention from flood and drought </a:t>
            </a:r>
            <a:r>
              <a:rPr lang="en-US" sz="2000" dirty="0" smtClean="0">
                <a:latin typeface="Lucida Bright" panose="02040602050505020304" charset="0"/>
                <a:cs typeface="Lucida Bright" panose="02040602050505020304" charset="0"/>
                <a:sym typeface="+mn-ea"/>
              </a:rPr>
              <a:t>etc.</a:t>
            </a:r>
            <a:endParaRPr lang="en-US" sz="2000" dirty="0" smtClean="0">
              <a:latin typeface="Lucida Bright" panose="02040602050505020304" charset="0"/>
              <a:cs typeface="Lucida Bright" panose="02040602050505020304" charset="0"/>
              <a:sym typeface="+mn-ea"/>
            </a:endParaRPr>
          </a:p>
        </p:txBody>
      </p:sp>
      <p:pic>
        <p:nvPicPr>
          <p:cNvPr id="4" name="Picture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657090" y="1122045"/>
            <a:ext cx="2894965" cy="2171065"/>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7905" y="2742565"/>
            <a:ext cx="2697480" cy="1939290"/>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08855" y="4503420"/>
            <a:ext cx="2743200" cy="2072005"/>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nvSpPr>
        <p:spPr>
          <a:xfrm>
            <a:off x="1646238" y="86995"/>
            <a:ext cx="5851525" cy="639445"/>
          </a:xfrm>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rmAutofit fontScale="90000"/>
          </a:bodyPr>
          <a:lstStyle>
            <a:lvl1pPr algn="ctr" defTabSz="914400" rtl="0" eaLnBrk="1" latinLnBrk="0" hangingPunct="1">
              <a:spcBef>
                <a:spcPct val="0"/>
              </a:spcBef>
              <a:buNone/>
              <a:defRPr sz="4400" kern="1200">
                <a:solidFill>
                  <a:schemeClr val="dk1"/>
                </a:solidFill>
                <a:latin typeface="+mj-lt"/>
                <a:ea typeface="+mj-ea"/>
                <a:cs typeface="+mj-cs"/>
              </a:defRPr>
            </a:lvl1pPr>
          </a:lstStyle>
          <a:p>
            <a:r>
              <a:rPr lang="en-US" sz="3600" dirty="0"/>
              <a:t>Ecosystem and Biodiversity Service</a:t>
            </a:r>
            <a:endParaRPr lang="en-US" sz="3600" dirty="0"/>
          </a:p>
        </p:txBody>
      </p:sp>
      <p:pic>
        <p:nvPicPr>
          <p:cNvPr id="3" name="Picture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989195" y="1289685"/>
            <a:ext cx="4004310" cy="2253615"/>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33645" y="3736975"/>
            <a:ext cx="3959860" cy="2385695"/>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
        <p:nvSpPr>
          <p:cNvPr id="8" name="Text Box 7"/>
          <p:cNvSpPr txBox="1"/>
          <p:nvPr/>
        </p:nvSpPr>
        <p:spPr>
          <a:xfrm>
            <a:off x="123190" y="985520"/>
            <a:ext cx="4572000" cy="5735955"/>
          </a:xfrm>
          <a:prstGeom prst="rect">
            <a:avLst/>
          </a:prstGeom>
          <a:noFill/>
        </p:spPr>
        <p:txBody>
          <a:bodyPr wrap="square" rtlCol="0" anchor="t">
            <a:noAutofit/>
          </a:bodyPr>
          <a:p>
            <a:pPr marL="0" indent="0" algn="just">
              <a:lnSpc>
                <a:spcPct val="150000"/>
              </a:lnSpc>
              <a:buNone/>
            </a:pPr>
            <a:r>
              <a:rPr lang="en-US" b="1" u="sng" dirty="0">
                <a:latin typeface="Lucida Bright" panose="02040602050505020304" charset="0"/>
                <a:cs typeface="Lucida Bright" panose="02040602050505020304" charset="0"/>
                <a:sym typeface="+mn-ea"/>
              </a:rPr>
              <a:t>Food value</a:t>
            </a:r>
            <a:r>
              <a:rPr lang="en-US" dirty="0">
                <a:latin typeface="Lucida Bright" panose="02040602050505020304" charset="0"/>
                <a:cs typeface="Lucida Bright" panose="02040602050505020304" charset="0"/>
                <a:sym typeface="+mn-ea"/>
              </a:rPr>
              <a:t>: Human consumes a number of wild and semi-wild species of plant as food. Many species of marine algae and mushroom also form the source of the food. </a:t>
            </a:r>
            <a:r>
              <a:rPr lang="en-US" b="1" dirty="0">
                <a:latin typeface="Lucida Bright" panose="02040602050505020304" charset="0"/>
                <a:cs typeface="Lucida Bright" panose="02040602050505020304" charset="0"/>
                <a:sym typeface="+mn-ea"/>
              </a:rPr>
              <a:t>Wheat, rice and corn</a:t>
            </a:r>
            <a:r>
              <a:rPr lang="en-US" dirty="0">
                <a:latin typeface="Lucida Bright" panose="02040602050505020304" charset="0"/>
                <a:cs typeface="Lucida Bright" panose="02040602050505020304" charset="0"/>
                <a:sym typeface="+mn-ea"/>
              </a:rPr>
              <a:t>, the three major carbohydrate </a:t>
            </a:r>
            <a:r>
              <a:rPr lang="en-US" dirty="0" smtClean="0">
                <a:latin typeface="Lucida Bright" panose="02040602050505020304" charset="0"/>
                <a:cs typeface="Lucida Bright" panose="02040602050505020304" charset="0"/>
                <a:sym typeface="+mn-ea"/>
              </a:rPr>
              <a:t>crops. Livestock </a:t>
            </a:r>
            <a:r>
              <a:rPr lang="en-US" dirty="0">
                <a:latin typeface="Lucida Bright" panose="02040602050505020304" charset="0"/>
                <a:cs typeface="Lucida Bright" panose="02040602050505020304" charset="0"/>
                <a:sym typeface="+mn-ea"/>
              </a:rPr>
              <a:t>and wild fauna also contribute greatly to feeding humans. </a:t>
            </a:r>
            <a:r>
              <a:rPr lang="en-US" b="1" dirty="0">
                <a:latin typeface="Lucida Bright" panose="02040602050505020304" charset="0"/>
                <a:cs typeface="Lucida Bright" panose="02040602050505020304" charset="0"/>
                <a:sym typeface="+mn-ea"/>
              </a:rPr>
              <a:t>Staple crops, meat and fish</a:t>
            </a:r>
            <a:r>
              <a:rPr lang="en-US" dirty="0">
                <a:latin typeface="Lucida Bright" panose="02040602050505020304" charset="0"/>
                <a:cs typeface="Lucida Bright" panose="02040602050505020304" charset="0"/>
                <a:sym typeface="+mn-ea"/>
              </a:rPr>
              <a:t> form bulk of our diet while </a:t>
            </a:r>
            <a:r>
              <a:rPr lang="en-US" b="1" dirty="0">
                <a:latin typeface="Lucida Bright" panose="02040602050505020304" charset="0"/>
                <a:cs typeface="Lucida Bright" panose="02040602050505020304" charset="0"/>
                <a:sym typeface="+mn-ea"/>
              </a:rPr>
              <a:t>vegetables and fruits</a:t>
            </a:r>
            <a:r>
              <a:rPr lang="en-US" dirty="0">
                <a:latin typeface="Lucida Bright" panose="02040602050505020304" charset="0"/>
                <a:cs typeface="Lucida Bright" panose="02040602050505020304" charset="0"/>
                <a:sym typeface="+mn-ea"/>
              </a:rPr>
              <a:t> add variety to our diet and are indispensable source of vitamins and minerals</a:t>
            </a:r>
            <a:r>
              <a:rPr lang="en-US" dirty="0" smtClean="0">
                <a:latin typeface="Lucida Bright" panose="02040602050505020304" charset="0"/>
                <a:cs typeface="Lucida Bright" panose="02040602050505020304" charset="0"/>
                <a:sym typeface="+mn-ea"/>
              </a:rPr>
              <a:t>.</a:t>
            </a:r>
            <a:endParaRPr lang="en-US" dirty="0" smtClean="0">
              <a:latin typeface="Lucida Bright" panose="02040602050505020304" charset="0"/>
              <a:cs typeface="Lucida Bright" panose="02040602050505020304" charset="0"/>
              <a:sym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1"/>
          <p:cNvSpPr>
            <a:spLocks noGrp="1"/>
          </p:cNvSpPr>
          <p:nvPr/>
        </p:nvSpPr>
        <p:spPr>
          <a:xfrm>
            <a:off x="1481455" y="152400"/>
            <a:ext cx="6181090" cy="563245"/>
          </a:xfrm>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rmAutofit fontScale="80000"/>
          </a:bodyPr>
          <a:lstStyle>
            <a:lvl1pPr algn="ctr" defTabSz="914400" rtl="0" eaLnBrk="1" latinLnBrk="0" hangingPunct="1">
              <a:spcBef>
                <a:spcPct val="0"/>
              </a:spcBef>
              <a:buNone/>
              <a:defRPr sz="4400" kern="1200">
                <a:solidFill>
                  <a:schemeClr val="dk1"/>
                </a:solidFill>
                <a:latin typeface="+mj-lt"/>
                <a:ea typeface="+mj-ea"/>
                <a:cs typeface="+mj-cs"/>
              </a:defRPr>
            </a:lvl1pPr>
          </a:lstStyle>
          <a:p>
            <a:r>
              <a:rPr lang="en-US" sz="3600" dirty="0"/>
              <a:t>Ecosystem and Biodiversity Service</a:t>
            </a:r>
            <a:endParaRPr lang="en-US" sz="3600" dirty="0"/>
          </a:p>
        </p:txBody>
      </p:sp>
      <p:sp>
        <p:nvSpPr>
          <p:cNvPr id="2" name="Text Box 1"/>
          <p:cNvSpPr txBox="1"/>
          <p:nvPr/>
        </p:nvSpPr>
        <p:spPr>
          <a:xfrm>
            <a:off x="0" y="844550"/>
            <a:ext cx="8948420" cy="2584450"/>
          </a:xfrm>
          <a:prstGeom prst="rect">
            <a:avLst/>
          </a:prstGeom>
          <a:noFill/>
        </p:spPr>
        <p:txBody>
          <a:bodyPr wrap="square" rtlCol="0" anchor="t">
            <a:spAutoFit/>
          </a:bodyPr>
          <a:p>
            <a:pPr marL="0" indent="0">
              <a:lnSpc>
                <a:spcPct val="150000"/>
              </a:lnSpc>
              <a:buNone/>
            </a:pPr>
            <a:r>
              <a:rPr lang="en-US" b="1" u="sng" dirty="0">
                <a:latin typeface="Lucida Bright" panose="02040602050505020304" charset="0"/>
                <a:cs typeface="Lucida Bright" panose="02040602050505020304" charset="0"/>
                <a:sym typeface="+mn-ea"/>
              </a:rPr>
              <a:t>Medicinal value</a:t>
            </a:r>
            <a:r>
              <a:rPr lang="en-US" dirty="0">
                <a:latin typeface="Lucida Bright" panose="02040602050505020304" charset="0"/>
                <a:cs typeface="Lucida Bright" panose="02040602050505020304" charset="0"/>
                <a:sym typeface="+mn-ea"/>
              </a:rPr>
              <a:t>: Many of the chemicals are derived from plants that had been used in the traditional medicines. Currently 25% of all prescription drugs are derived from mere 120 species of plants. Some of the plant species native to India, such as </a:t>
            </a:r>
            <a:r>
              <a:rPr lang="en-US" b="1" dirty="0" err="1">
                <a:latin typeface="Lucida Bright" panose="02040602050505020304" charset="0"/>
                <a:cs typeface="Lucida Bright" panose="02040602050505020304" charset="0"/>
                <a:sym typeface="+mn-ea"/>
              </a:rPr>
              <a:t>Neem</a:t>
            </a:r>
            <a:r>
              <a:rPr lang="en-US" dirty="0">
                <a:latin typeface="Lucida Bright" panose="02040602050505020304" charset="0"/>
                <a:cs typeface="Lucida Bright" panose="02040602050505020304" charset="0"/>
                <a:sym typeface="+mn-ea"/>
              </a:rPr>
              <a:t> and </a:t>
            </a:r>
            <a:r>
              <a:rPr lang="en-US" b="1" dirty="0" err="1">
                <a:latin typeface="Lucida Bright" panose="02040602050505020304" charset="0"/>
                <a:cs typeface="Lucida Bright" panose="02040602050505020304" charset="0"/>
                <a:sym typeface="+mn-ea"/>
              </a:rPr>
              <a:t>Tulsi</a:t>
            </a:r>
            <a:r>
              <a:rPr lang="en-US" b="1" dirty="0">
                <a:latin typeface="Lucida Bright" panose="02040602050505020304" charset="0"/>
                <a:cs typeface="Lucida Bright" panose="02040602050505020304" charset="0"/>
                <a:sym typeface="+mn-ea"/>
              </a:rPr>
              <a:t> </a:t>
            </a:r>
            <a:r>
              <a:rPr lang="en-US" dirty="0">
                <a:latin typeface="Lucida Bright" panose="02040602050505020304" charset="0"/>
                <a:cs typeface="Lucida Bright" panose="02040602050505020304" charset="0"/>
                <a:sym typeface="+mn-ea"/>
              </a:rPr>
              <a:t>etc. has potential medicinal applications. In India, 3,000 plant species are still used as medicinal plants by more than 75% rural </a:t>
            </a:r>
            <a:r>
              <a:rPr lang="en-US" dirty="0" smtClean="0">
                <a:latin typeface="Lucida Bright" panose="02040602050505020304" charset="0"/>
                <a:cs typeface="Lucida Bright" panose="02040602050505020304" charset="0"/>
                <a:sym typeface="+mn-ea"/>
              </a:rPr>
              <a:t>population.</a:t>
            </a:r>
            <a:endParaRPr lang="en-US" dirty="0" smtClean="0">
              <a:latin typeface="Lucida Bright" panose="02040602050505020304" charset="0"/>
              <a:cs typeface="Lucida Bright" panose="02040602050505020304" charset="0"/>
              <a:sym typeface="+mn-ea"/>
            </a:endParaRPr>
          </a:p>
        </p:txBody>
      </p:sp>
      <p:grpSp>
        <p:nvGrpSpPr>
          <p:cNvPr id="7" name="Group 6"/>
          <p:cNvGrpSpPr/>
          <p:nvPr/>
        </p:nvGrpSpPr>
        <p:grpSpPr>
          <a:xfrm>
            <a:off x="256540" y="3837940"/>
            <a:ext cx="8604885" cy="2515870"/>
            <a:chOff x="404" y="5603"/>
            <a:chExt cx="13551" cy="3962"/>
          </a:xfrm>
        </p:grpSpPr>
        <p:pic>
          <p:nvPicPr>
            <p:cNvPr id="5" name="Picture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953" y="5603"/>
              <a:ext cx="7002" cy="3962"/>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4" y="5603"/>
              <a:ext cx="6312" cy="3925"/>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1"/>
          <p:cNvSpPr>
            <a:spLocks noGrp="1"/>
          </p:cNvSpPr>
          <p:nvPr/>
        </p:nvSpPr>
        <p:spPr>
          <a:xfrm>
            <a:off x="1115060" y="185420"/>
            <a:ext cx="6913880" cy="570865"/>
          </a:xfrm>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dk1"/>
                </a:solidFill>
                <a:latin typeface="+mj-lt"/>
                <a:ea typeface="+mj-ea"/>
                <a:cs typeface="+mj-cs"/>
              </a:defRPr>
            </a:lvl1pPr>
          </a:lstStyle>
          <a:p>
            <a:r>
              <a:rPr lang="en-US" sz="3600" dirty="0"/>
              <a:t>Ecosystem and Biodiversity Service</a:t>
            </a:r>
            <a:endParaRPr lang="en-US" sz="3600" dirty="0"/>
          </a:p>
        </p:txBody>
      </p:sp>
      <p:pic>
        <p:nvPicPr>
          <p:cNvPr id="5" name="Picture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293360" y="1139825"/>
            <a:ext cx="3416935" cy="3416935"/>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6" name="Content Placeholder 5"/>
          <p:cNvPicPr>
            <a:picLocks noChangeAspect="1"/>
          </p:cNvPicPr>
          <p:nvPr/>
        </p:nvPicPr>
        <p:blipFill>
          <a:blip r:embed="rId2"/>
          <a:stretch>
            <a:fillRect/>
          </a:stretch>
        </p:blipFill>
        <p:spPr>
          <a:xfrm>
            <a:off x="5045075" y="4365625"/>
            <a:ext cx="3913505" cy="2202180"/>
          </a:xfrm>
          <a:prstGeom prst="rect">
            <a:avLst/>
          </a:prstGeom>
          <a:ln>
            <a:solidFill>
              <a:schemeClr val="tx1"/>
            </a:solidFill>
          </a:ln>
        </p:spPr>
      </p:pic>
      <p:sp>
        <p:nvSpPr>
          <p:cNvPr id="8" name="Text Box 7"/>
          <p:cNvSpPr txBox="1"/>
          <p:nvPr/>
        </p:nvSpPr>
        <p:spPr>
          <a:xfrm>
            <a:off x="84455" y="756285"/>
            <a:ext cx="4960620" cy="5810250"/>
          </a:xfrm>
          <a:prstGeom prst="rect">
            <a:avLst/>
          </a:prstGeom>
          <a:noFill/>
        </p:spPr>
        <p:txBody>
          <a:bodyPr wrap="square" rtlCol="0" anchor="t">
            <a:noAutofit/>
          </a:bodyPr>
          <a:p>
            <a:pPr marL="0" indent="0">
              <a:lnSpc>
                <a:spcPct val="150000"/>
              </a:lnSpc>
              <a:buNone/>
            </a:pPr>
            <a:r>
              <a:rPr lang="en-US" sz="2000" b="1" u="sng" dirty="0">
                <a:latin typeface="Lucida Bright" panose="02040602050505020304" charset="0"/>
                <a:cs typeface="Lucida Bright" panose="02040602050505020304" charset="0"/>
                <a:sym typeface="+mn-ea"/>
              </a:rPr>
              <a:t>Timber value</a:t>
            </a:r>
            <a:r>
              <a:rPr lang="en-US" sz="2000" dirty="0">
                <a:latin typeface="Lucida Bright" panose="02040602050505020304" charset="0"/>
                <a:cs typeface="Lucida Bright" panose="02040602050505020304" charset="0"/>
                <a:sym typeface="+mn-ea"/>
              </a:rPr>
              <a:t>: wood harvested from wild species, timber is a source of income generation. Many industries such as pulp and paper </a:t>
            </a:r>
            <a:r>
              <a:rPr lang="en-US" sz="2000" dirty="0" smtClean="0">
                <a:latin typeface="Lucida Bright" panose="02040602050505020304" charset="0"/>
                <a:cs typeface="Lucida Bright" panose="02040602050505020304" charset="0"/>
                <a:sym typeface="+mn-ea"/>
              </a:rPr>
              <a:t>industry, </a:t>
            </a:r>
            <a:r>
              <a:rPr lang="en-US" sz="2000" dirty="0">
                <a:latin typeface="Lucida Bright" panose="02040602050505020304" charset="0"/>
                <a:cs typeface="Lucida Bright" panose="02040602050505020304" charset="0"/>
                <a:sym typeface="+mn-ea"/>
              </a:rPr>
              <a:t>saw milling, plywood, construction poles, railway sleepers thrive on wood </a:t>
            </a:r>
            <a:r>
              <a:rPr lang="en-US" sz="2000" dirty="0" smtClean="0">
                <a:latin typeface="Lucida Bright" panose="02040602050505020304" charset="0"/>
                <a:cs typeface="Lucida Bright" panose="02040602050505020304" charset="0"/>
                <a:sym typeface="+mn-ea"/>
              </a:rPr>
              <a:t>resources.</a:t>
            </a:r>
            <a:endParaRPr lang="en-US" sz="2000" dirty="0" smtClean="0">
              <a:latin typeface="Lucida Bright" panose="02040602050505020304" charset="0"/>
              <a:cs typeface="Lucida Bright" panose="02040602050505020304" charset="0"/>
            </a:endParaRPr>
          </a:p>
          <a:p>
            <a:pPr marL="0" indent="0">
              <a:lnSpc>
                <a:spcPct val="150000"/>
              </a:lnSpc>
              <a:buNone/>
            </a:pPr>
            <a:r>
              <a:rPr lang="en-US" sz="2000" dirty="0">
                <a:latin typeface="Lucida Bright" panose="02040602050505020304" charset="0"/>
                <a:cs typeface="Lucida Bright" panose="02040602050505020304" charset="0"/>
                <a:sym typeface="+mn-ea"/>
              </a:rPr>
              <a:t>Many non-wood products of economic value produced by wild species include medicinal herbs</a:t>
            </a:r>
            <a:r>
              <a:rPr lang="en-US" sz="2000" b="1" dirty="0">
                <a:latin typeface="Lucida Bright" panose="02040602050505020304" charset="0"/>
                <a:cs typeface="Lucida Bright" panose="02040602050505020304" charset="0"/>
                <a:sym typeface="+mn-ea"/>
              </a:rPr>
              <a:t>, gum and resin, honey beeswax, fibers, essential oils</a:t>
            </a:r>
            <a:r>
              <a:rPr lang="en-US" sz="2000" dirty="0">
                <a:latin typeface="Lucida Bright" panose="02040602050505020304" charset="0"/>
                <a:cs typeface="Lucida Bright" panose="02040602050505020304" charset="0"/>
                <a:sym typeface="+mn-ea"/>
              </a:rPr>
              <a:t> etc. form important sources of </a:t>
            </a:r>
            <a:r>
              <a:rPr lang="en-US" sz="2000" dirty="0" smtClean="0">
                <a:latin typeface="Lucida Bright" panose="02040602050505020304" charset="0"/>
                <a:cs typeface="Lucida Bright" panose="02040602050505020304" charset="0"/>
                <a:sym typeface="+mn-ea"/>
              </a:rPr>
              <a:t>income.</a:t>
            </a:r>
            <a:endParaRPr lang="en-US" sz="2000" dirty="0" smtClean="0">
              <a:latin typeface="Lucida Bright" panose="02040602050505020304" charset="0"/>
              <a:cs typeface="Lucida Bright" panose="02040602050505020304" charset="0"/>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1"/>
          <p:cNvSpPr>
            <a:spLocks noGrp="1"/>
          </p:cNvSpPr>
          <p:nvPr/>
        </p:nvSpPr>
        <p:spPr>
          <a:xfrm>
            <a:off x="1838008" y="38100"/>
            <a:ext cx="5467985" cy="601980"/>
          </a:xfrm>
          <a:prstGeom prst="rect">
            <a:avLst/>
          </a:prstGeom>
        </p:spPr>
        <p:style>
          <a:lnRef idx="1">
            <a:schemeClr val="accent3"/>
          </a:lnRef>
          <a:fillRef idx="2">
            <a:schemeClr val="accent3"/>
          </a:fillRef>
          <a:effectRef idx="1">
            <a:schemeClr val="accent3"/>
          </a:effectRef>
          <a:fontRef idx="minor">
            <a:schemeClr val="dk1"/>
          </a:fontRef>
        </p:style>
        <p:txBody>
          <a:bodyPr vert="horz" lIns="91440" tIns="45720" rIns="91440" bIns="45720" rtlCol="0" anchor="ctr">
            <a:normAutofit fontScale="80000"/>
          </a:bodyPr>
          <a:lstStyle>
            <a:lvl1pPr algn="ctr" defTabSz="914400" rtl="0" eaLnBrk="1" latinLnBrk="0" hangingPunct="1">
              <a:spcBef>
                <a:spcPct val="0"/>
              </a:spcBef>
              <a:buNone/>
              <a:defRPr sz="4400" kern="1200">
                <a:solidFill>
                  <a:schemeClr val="dk1"/>
                </a:solidFill>
                <a:latin typeface="+mj-lt"/>
                <a:ea typeface="+mj-ea"/>
                <a:cs typeface="+mj-cs"/>
              </a:defRPr>
            </a:lvl1pPr>
          </a:lstStyle>
          <a:p>
            <a:r>
              <a:rPr lang="en-US" sz="3600" dirty="0"/>
              <a:t>Ecosystem and Biodiversity Service</a:t>
            </a:r>
            <a:endParaRPr lang="en-US" sz="3600" dirty="0"/>
          </a:p>
        </p:txBody>
      </p:sp>
      <p:pic>
        <p:nvPicPr>
          <p:cNvPr id="2" name="Picture 1"/>
          <p:cNvPicPr>
            <a:picLocks noChangeAspect="1"/>
          </p:cNvPicPr>
          <p:nvPr/>
        </p:nvPicPr>
        <p:blipFill rotWithShape="1">
          <a:blip r:embed="rId1">
            <a:extLst>
              <a:ext uri="{28A0092B-C50C-407E-A947-70E740481C1C}">
                <a14:useLocalDpi xmlns:a14="http://schemas.microsoft.com/office/drawing/2010/main" val="0"/>
              </a:ext>
            </a:extLst>
          </a:blip>
          <a:srcRect r="30988"/>
          <a:stretch>
            <a:fillRect/>
          </a:stretch>
        </p:blipFill>
        <p:spPr>
          <a:xfrm>
            <a:off x="5288280" y="3860165"/>
            <a:ext cx="3401695" cy="2656840"/>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1750" y="939800"/>
            <a:ext cx="3855085" cy="2489200"/>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
        <p:nvSpPr>
          <p:cNvPr id="3" name="Text Box 2"/>
          <p:cNvSpPr txBox="1"/>
          <p:nvPr/>
        </p:nvSpPr>
        <p:spPr>
          <a:xfrm>
            <a:off x="85090" y="780415"/>
            <a:ext cx="5283200" cy="5876925"/>
          </a:xfrm>
          <a:prstGeom prst="rect">
            <a:avLst/>
          </a:prstGeom>
          <a:noFill/>
        </p:spPr>
        <p:txBody>
          <a:bodyPr wrap="square" rtlCol="0" anchor="ctr" anchorCtr="0">
            <a:noAutofit/>
          </a:bodyPr>
          <a:p>
            <a:pPr>
              <a:lnSpc>
                <a:spcPct val="150000"/>
              </a:lnSpc>
            </a:pPr>
            <a:r>
              <a:rPr lang="en-US" b="1" u="sng" dirty="0">
                <a:latin typeface="Lucida Bright" panose="02040602050505020304" charset="0"/>
                <a:cs typeface="Lucida Bright" panose="02040602050505020304" charset="0"/>
                <a:sym typeface="+mn-ea"/>
              </a:rPr>
              <a:t>Social, Cultural and Religious Service Value</a:t>
            </a:r>
            <a:r>
              <a:rPr lang="en-US" dirty="0">
                <a:latin typeface="Lucida Bright" panose="02040602050505020304" charset="0"/>
                <a:cs typeface="Lucida Bright" panose="02040602050505020304" charset="0"/>
                <a:sym typeface="+mn-ea"/>
              </a:rPr>
              <a:t>: Social service value of biodiversity is associated with social life, customs, religious, and psycho-spiritual aspects of the people in different societies. Human history reveals that people have through cultural religious beliefs. In, India leaves, flowers and fruits or other parts of plants of </a:t>
            </a:r>
            <a:r>
              <a:rPr lang="en-US" b="1" i="1" dirty="0" err="1">
                <a:latin typeface="Lucida Bright" panose="02040602050505020304" charset="0"/>
                <a:cs typeface="Lucida Bright" panose="02040602050505020304" charset="0"/>
                <a:sym typeface="+mn-ea"/>
              </a:rPr>
              <a:t>Tulsi</a:t>
            </a:r>
            <a:r>
              <a:rPr lang="en-US" b="1" i="1" dirty="0">
                <a:latin typeface="Lucida Bright" panose="02040602050505020304" charset="0"/>
                <a:cs typeface="Lucida Bright" panose="02040602050505020304" charset="0"/>
                <a:sym typeface="+mn-ea"/>
              </a:rPr>
              <a:t>, </a:t>
            </a:r>
            <a:r>
              <a:rPr lang="en-US" b="1" i="1" dirty="0" err="1">
                <a:latin typeface="Lucida Bright" panose="02040602050505020304" charset="0"/>
                <a:cs typeface="Lucida Bright" panose="02040602050505020304" charset="0"/>
                <a:sym typeface="+mn-ea"/>
              </a:rPr>
              <a:t>Pipal</a:t>
            </a:r>
            <a:r>
              <a:rPr lang="en-US" b="1" i="1" dirty="0">
                <a:latin typeface="Lucida Bright" panose="02040602050505020304" charset="0"/>
                <a:cs typeface="Lucida Bright" panose="02040602050505020304" charset="0"/>
                <a:sym typeface="+mn-ea"/>
              </a:rPr>
              <a:t>, </a:t>
            </a:r>
            <a:r>
              <a:rPr lang="en-US" b="1" i="1" dirty="0" err="1">
                <a:latin typeface="Lucida Bright" panose="02040602050505020304" charset="0"/>
                <a:cs typeface="Lucida Bright" panose="02040602050505020304" charset="0"/>
                <a:sym typeface="+mn-ea"/>
              </a:rPr>
              <a:t>Bargad</a:t>
            </a:r>
            <a:r>
              <a:rPr lang="en-US" b="1" i="1" dirty="0">
                <a:latin typeface="Lucida Bright" panose="02040602050505020304" charset="0"/>
                <a:cs typeface="Lucida Bright" panose="02040602050505020304" charset="0"/>
                <a:sym typeface="+mn-ea"/>
              </a:rPr>
              <a:t>, </a:t>
            </a:r>
            <a:r>
              <a:rPr lang="en-US" b="1" i="1" dirty="0" err="1">
                <a:latin typeface="Lucida Bright" panose="02040602050505020304" charset="0"/>
                <a:cs typeface="Lucida Bright" panose="02040602050505020304" charset="0"/>
                <a:sym typeface="+mn-ea"/>
              </a:rPr>
              <a:t>Neem</a:t>
            </a:r>
            <a:r>
              <a:rPr lang="en-US" b="1" i="1" dirty="0">
                <a:latin typeface="Lucida Bright" panose="02040602050505020304" charset="0"/>
                <a:cs typeface="Lucida Bright" panose="02040602050505020304" charset="0"/>
                <a:sym typeface="+mn-ea"/>
              </a:rPr>
              <a:t>, Mango, </a:t>
            </a:r>
            <a:r>
              <a:rPr lang="en-US" b="1" i="1" dirty="0" err="1">
                <a:latin typeface="Lucida Bright" panose="02040602050505020304" charset="0"/>
                <a:cs typeface="Lucida Bright" panose="02040602050505020304" charset="0"/>
                <a:sym typeface="+mn-ea"/>
              </a:rPr>
              <a:t>Khejri</a:t>
            </a:r>
            <a:r>
              <a:rPr lang="en-US" b="1" i="1" dirty="0">
                <a:latin typeface="Lucida Bright" panose="02040602050505020304" charset="0"/>
                <a:cs typeface="Lucida Bright" panose="02040602050505020304" charset="0"/>
                <a:sym typeface="+mn-ea"/>
              </a:rPr>
              <a:t>, </a:t>
            </a:r>
            <a:r>
              <a:rPr lang="en-US" b="1" i="1" dirty="0" err="1">
                <a:latin typeface="Lucida Bright" panose="02040602050505020304" charset="0"/>
                <a:cs typeface="Lucida Bright" panose="02040602050505020304" charset="0"/>
                <a:sym typeface="+mn-ea"/>
              </a:rPr>
              <a:t>Bel</a:t>
            </a:r>
            <a:r>
              <a:rPr lang="en-US" b="1" dirty="0">
                <a:latin typeface="Lucida Bright" panose="02040602050505020304" charset="0"/>
                <a:cs typeface="Lucida Bright" panose="02040602050505020304" charset="0"/>
                <a:sym typeface="+mn-ea"/>
              </a:rPr>
              <a:t> </a:t>
            </a:r>
            <a:r>
              <a:rPr lang="en-US" dirty="0">
                <a:latin typeface="Lucida Bright" panose="02040602050505020304" charset="0"/>
                <a:cs typeface="Lucida Bright" panose="02040602050505020304" charset="0"/>
                <a:sym typeface="+mn-ea"/>
              </a:rPr>
              <a:t>are used variously and their trees are planted which are considered sacred and worshiped by the people. Many animals such as </a:t>
            </a:r>
            <a:r>
              <a:rPr lang="en-US" b="1" dirty="0">
                <a:latin typeface="Lucida Bright" panose="02040602050505020304" charset="0"/>
                <a:cs typeface="Lucida Bright" panose="02040602050505020304" charset="0"/>
                <a:sym typeface="+mn-ea"/>
              </a:rPr>
              <a:t>birds, cow, snake, bull, </a:t>
            </a:r>
            <a:r>
              <a:rPr lang="en-US" b="1" dirty="0" smtClean="0">
                <a:latin typeface="Lucida Bright" panose="02040602050505020304" charset="0"/>
                <a:cs typeface="Lucida Bright" panose="02040602050505020304" charset="0"/>
                <a:sym typeface="+mn-ea"/>
              </a:rPr>
              <a:t>peacock, </a:t>
            </a:r>
            <a:r>
              <a:rPr lang="en-US" b="1" dirty="0">
                <a:latin typeface="Lucida Bright" panose="02040602050505020304" charset="0"/>
                <a:cs typeface="Lucida Bright" panose="02040602050505020304" charset="0"/>
                <a:sym typeface="+mn-ea"/>
              </a:rPr>
              <a:t>owl</a:t>
            </a:r>
            <a:r>
              <a:rPr lang="en-US" dirty="0">
                <a:latin typeface="Lucida Bright" panose="02040602050505020304" charset="0"/>
                <a:cs typeface="Lucida Bright" panose="02040602050505020304" charset="0"/>
                <a:sym typeface="+mn-ea"/>
              </a:rPr>
              <a:t> etc. have been considered sacred and find a significant place in our psycho-spiritual </a:t>
            </a:r>
            <a:r>
              <a:rPr lang="en-US" dirty="0" smtClean="0">
                <a:latin typeface="Lucida Bright" panose="02040602050505020304" charset="0"/>
                <a:cs typeface="Lucida Bright" panose="02040602050505020304" charset="0"/>
                <a:sym typeface="+mn-ea"/>
              </a:rPr>
              <a:t>arena.</a:t>
            </a:r>
            <a:endParaRPr lang="en-US" dirty="0" smtClean="0">
              <a:latin typeface="Lucida Bright" panose="02040602050505020304" charset="0"/>
              <a:cs typeface="Lucida Bright" panose="02040602050505020304" charset="0"/>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Content Placeholder 3"/>
          <p:cNvPicPr>
            <a:picLocks noGrp="1" noChangeAspect="1"/>
          </p:cNvPicPr>
          <p:nvPr/>
        </p:nvPicPr>
        <p:blipFill>
          <a:blip r:embed="rId1"/>
          <a:stretch>
            <a:fillRect/>
          </a:stretch>
        </p:blipFill>
        <p:spPr>
          <a:xfrm>
            <a:off x="0" y="0"/>
            <a:ext cx="9144635" cy="6857365"/>
          </a:xfrm>
          <a:prstGeom prst="rect">
            <a:avLst/>
          </a:prstGeom>
          <a:solidFill>
            <a:schemeClr val="accent3"/>
          </a:solidFill>
          <a:ln>
            <a:noFill/>
          </a:ln>
        </p:spPr>
      </p:pic>
      <p:sp>
        <p:nvSpPr>
          <p:cNvPr id="2" name="Text Box 1"/>
          <p:cNvSpPr txBox="1"/>
          <p:nvPr/>
        </p:nvSpPr>
        <p:spPr>
          <a:xfrm>
            <a:off x="3070543" y="2976880"/>
            <a:ext cx="3002915" cy="706755"/>
          </a:xfrm>
          <a:prstGeom prst="rect">
            <a:avLst/>
          </a:prstGeom>
          <a:noFill/>
        </p:spPr>
        <p:txBody>
          <a:bodyPr wrap="square" rtlCol="0">
            <a:spAutoFit/>
          </a:bodyPr>
          <a:p>
            <a:pPr algn="ctr"/>
            <a:r>
              <a:rPr lang="en-US" altLang="en-US" sz="4000" dirty="0" smtClean="0">
                <a:solidFill>
                  <a:srgbClr val="002060"/>
                </a:solidFill>
                <a:latin typeface="Lucida Calligraphy" panose="03010101010101010101" pitchFamily="66" charset="0"/>
                <a:sym typeface="+mn-ea"/>
              </a:rPr>
              <a:t>Thankyou</a:t>
            </a:r>
            <a:endParaRPr lang="en-US" altLang="en-US" sz="4000" dirty="0" smtClean="0">
              <a:solidFill>
                <a:srgbClr val="002060"/>
              </a:solidFill>
              <a:latin typeface="Lucida Calligraphy" panose="03010101010101010101" pitchFamily="66" charset="0"/>
              <a:sym typeface="+mn-ea"/>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2439</Words>
  <Application>WPS Slides</Application>
  <PresentationFormat>Widescreen</PresentationFormat>
  <Paragraphs>25</Paragraphs>
  <Slides>7</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7</vt:i4>
      </vt:variant>
    </vt:vector>
  </HeadingPairs>
  <TitlesOfParts>
    <vt:vector size="18" baseType="lpstr">
      <vt:lpstr>Arial</vt:lpstr>
      <vt:lpstr>SimSun</vt:lpstr>
      <vt:lpstr>Wingdings</vt:lpstr>
      <vt:lpstr>Calibri Light</vt:lpstr>
      <vt:lpstr>Calibri</vt:lpstr>
      <vt:lpstr>Microsoft YaHei</vt:lpstr>
      <vt:lpstr>Arial Unicode MS</vt:lpstr>
      <vt:lpstr>Lucida Bright</vt:lpstr>
      <vt:lpstr>Lucida Bright</vt:lpstr>
      <vt:lpstr>Lucida Calligraphy</vt:lpstr>
      <vt:lpstr>Office Theme</vt:lpstr>
      <vt:lpstr>PowerPoint 演示文稿</vt:lpstr>
      <vt:lpstr>Ecosystem and Biodiversity Service</vt:lpstr>
      <vt:lpstr>Ecosystem and Biodiversity Service</vt:lpstr>
      <vt:lpstr>Ecosystem and Biodiversity Service</vt:lpstr>
      <vt:lpstr>Ecosystem and Biodiversity Service</vt:lpstr>
      <vt:lpstr>Ecosystem and Biodiversity Service</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WPS Presentation</dc:title>
  <dc:creator/>
  <cp:lastModifiedBy>Meeta Bala</cp:lastModifiedBy>
  <cp:revision>2</cp:revision>
  <dcterms:created xsi:type="dcterms:W3CDTF">2025-04-07T15:17:26Z</dcterms:created>
  <dcterms:modified xsi:type="dcterms:W3CDTF">2025-04-08T03:27:45Z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566FD31F5C214DE3A933646EB5D681C1_13</vt:lpwstr>
  </property>
  <property fmtid="{D5CDD505-2E9C-101B-9397-08002B2CF9AE}" pid="3" name="KSOProductBuildVer">
    <vt:lpwstr>1033-12.2.0.20782</vt:lpwstr>
  </property>
</Properties>
</file>