
<file path=[Content_Types].xml><?xml version="1.0" encoding="utf-8"?>
<Types xmlns="http://schemas.openxmlformats.org/package/2006/content-types">
  <Default Extension="jpeg" ContentType="image/jpeg"/>
  <Default Extension="JPG" ContentType="image/.jpg"/>
  <Default Extension="gif" ContentType="image/gi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7" r:id="rId3"/>
    <p:sldId id="257" r:id="rId4"/>
    <p:sldId id="259" r:id="rId5"/>
    <p:sldId id="260" r:id="rId6"/>
    <p:sldId id="261" r:id="rId7"/>
    <p:sldId id="262"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34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GIF"/><Relationship Id="rId2" Type="http://schemas.openxmlformats.org/officeDocument/2006/relationships/image" Target="../media/image14.jpe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jpeg"/><Relationship Id="rId1"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1"/>
          <p:cNvSpPr>
            <a:spLocks noGrp="1"/>
          </p:cNvSpPr>
          <p:nvPr/>
        </p:nvSpPr>
        <p:spPr>
          <a:xfrm>
            <a:off x="1981200" y="2827020"/>
            <a:ext cx="8229600" cy="1203325"/>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dk1"/>
                </a:solidFill>
                <a:latin typeface="+mj-lt"/>
                <a:ea typeface="+mj-ea"/>
                <a:cs typeface="+mj-cs"/>
              </a:defRPr>
            </a:lvl1pPr>
          </a:lstStyle>
          <a:p>
            <a:pPr algn="ctr"/>
            <a:r>
              <a:rPr lang="en-US" sz="4000" b="1" dirty="0">
                <a:latin typeface="Algerian" panose="04020705040A02060702" charset="0"/>
                <a:cs typeface="Algerian" panose="04020705040A02060702" charset="0"/>
              </a:rPr>
              <a:t>Biodiversity conservation</a:t>
            </a:r>
            <a:endParaRPr lang="en-US" sz="4000" b="1" dirty="0">
              <a:latin typeface="Algerian" panose="04020705040A02060702" charset="0"/>
              <a:cs typeface="Algerian" panose="04020705040A0206070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style>
          <a:lnRef idx="1">
            <a:schemeClr val="accent4"/>
          </a:lnRef>
          <a:fillRef idx="2">
            <a:schemeClr val="accent4"/>
          </a:fillRef>
          <a:effectRef idx="1">
            <a:schemeClr val="accent4"/>
          </a:effectRef>
          <a:fontRef idx="minor">
            <a:schemeClr val="dk1"/>
          </a:fontRef>
        </p:style>
        <p:txBody>
          <a:bodyPr>
            <a:noAutofit/>
          </a:bodyPr>
          <a:lstStyle/>
          <a:p>
            <a:r>
              <a:rPr lang="en-US" sz="3600" b="1" dirty="0"/>
              <a:t>Biodiversity </a:t>
            </a:r>
            <a:r>
              <a:rPr lang="en-US" sz="3600" b="1" dirty="0"/>
              <a:t>conservation</a:t>
            </a:r>
            <a:endParaRPr lang="en-US" sz="3600" dirty="0"/>
          </a:p>
        </p:txBody>
      </p:sp>
      <p:sp>
        <p:nvSpPr>
          <p:cNvPr id="3" name="TextBox 2"/>
          <p:cNvSpPr txBox="1"/>
          <p:nvPr/>
        </p:nvSpPr>
        <p:spPr>
          <a:xfrm>
            <a:off x="2057400" y="1600201"/>
            <a:ext cx="28194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a:solidFill>
                  <a:prstClr val="black"/>
                </a:solidFill>
                <a:latin typeface="Calibri" panose="020F0502020204030204"/>
              </a:rPr>
              <a:t>In-situ conservation</a:t>
            </a:r>
            <a:endParaRPr lang="en-US" sz="2400" b="1" dirty="0">
              <a:solidFill>
                <a:prstClr val="black"/>
              </a:solidFill>
              <a:latin typeface="Calibri" panose="020F0502020204030204"/>
            </a:endParaRPr>
          </a:p>
        </p:txBody>
      </p:sp>
      <p:sp>
        <p:nvSpPr>
          <p:cNvPr id="4" name="TextBox 3"/>
          <p:cNvSpPr txBox="1"/>
          <p:nvPr/>
        </p:nvSpPr>
        <p:spPr>
          <a:xfrm>
            <a:off x="7010401" y="1600201"/>
            <a:ext cx="2841171"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a:solidFill>
                  <a:prstClr val="black"/>
                </a:solidFill>
                <a:latin typeface="Calibri" panose="020F0502020204030204"/>
              </a:rPr>
              <a:t>Ex-situ conservation</a:t>
            </a:r>
            <a:endParaRPr lang="en-US" sz="2400" b="1" dirty="0">
              <a:solidFill>
                <a:prstClr val="black"/>
              </a:solidFill>
              <a:latin typeface="Calibri" panose="020F0502020204030204"/>
            </a:endParaRPr>
          </a:p>
        </p:txBody>
      </p:sp>
      <p:cxnSp>
        <p:nvCxnSpPr>
          <p:cNvPr id="6" name="Straight Connector 5"/>
          <p:cNvCxnSpPr>
            <a:stCxn id="2" idx="2"/>
          </p:cNvCxnSpPr>
          <p:nvPr/>
        </p:nvCxnSpPr>
        <p:spPr>
          <a:xfrm>
            <a:off x="6096000" y="838200"/>
            <a:ext cx="0" cy="381000"/>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3467100" y="1219200"/>
            <a:ext cx="5067300" cy="0"/>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Arrow Connector 11"/>
          <p:cNvCxnSpPr>
            <a:endCxn id="3" idx="0"/>
          </p:cNvCxnSpPr>
          <p:nvPr/>
        </p:nvCxnSpPr>
        <p:spPr>
          <a:xfrm>
            <a:off x="3467100" y="1219200"/>
            <a:ext cx="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8534400" y="1219200"/>
            <a:ext cx="0" cy="3810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5" name="TextBox 14"/>
          <p:cNvSpPr txBox="1"/>
          <p:nvPr/>
        </p:nvSpPr>
        <p:spPr>
          <a:xfrm>
            <a:off x="2895600" y="2455635"/>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National Parks</a:t>
            </a:r>
            <a:endParaRPr lang="en-US" dirty="0">
              <a:solidFill>
                <a:prstClr val="black"/>
              </a:solidFill>
              <a:latin typeface="Calibri" panose="020F0502020204030204"/>
            </a:endParaRPr>
          </a:p>
        </p:txBody>
      </p:sp>
      <p:sp>
        <p:nvSpPr>
          <p:cNvPr id="16" name="TextBox 15"/>
          <p:cNvSpPr txBox="1"/>
          <p:nvPr/>
        </p:nvSpPr>
        <p:spPr>
          <a:xfrm>
            <a:off x="2895600" y="3124200"/>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Wildlife Sanctuary</a:t>
            </a:r>
            <a:endParaRPr lang="en-US" dirty="0">
              <a:solidFill>
                <a:prstClr val="black"/>
              </a:solidFill>
              <a:latin typeface="Calibri" panose="020F0502020204030204"/>
            </a:endParaRPr>
          </a:p>
        </p:txBody>
      </p:sp>
      <p:sp>
        <p:nvSpPr>
          <p:cNvPr id="17" name="TextBox 16"/>
          <p:cNvSpPr txBox="1"/>
          <p:nvPr/>
        </p:nvSpPr>
        <p:spPr>
          <a:xfrm>
            <a:off x="2895600" y="3810000"/>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Biosphere Reserve</a:t>
            </a:r>
            <a:endParaRPr lang="en-US" dirty="0">
              <a:solidFill>
                <a:prstClr val="black"/>
              </a:solidFill>
              <a:latin typeface="Calibri" panose="020F0502020204030204"/>
            </a:endParaRPr>
          </a:p>
        </p:txBody>
      </p:sp>
      <p:sp>
        <p:nvSpPr>
          <p:cNvPr id="18" name="TextBox 17"/>
          <p:cNvSpPr txBox="1"/>
          <p:nvPr/>
        </p:nvSpPr>
        <p:spPr>
          <a:xfrm>
            <a:off x="2895600" y="4419600"/>
            <a:ext cx="19812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Project Tiger</a:t>
            </a:r>
            <a:endParaRPr lang="en-US" dirty="0">
              <a:solidFill>
                <a:prstClr val="black"/>
              </a:solidFill>
              <a:latin typeface="Calibri" panose="020F0502020204030204"/>
            </a:endParaRPr>
          </a:p>
        </p:txBody>
      </p:sp>
      <p:sp>
        <p:nvSpPr>
          <p:cNvPr id="19" name="TextBox 18"/>
          <p:cNvSpPr txBox="1"/>
          <p:nvPr/>
        </p:nvSpPr>
        <p:spPr>
          <a:xfrm>
            <a:off x="2895600" y="5029200"/>
            <a:ext cx="1981200" cy="3810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Sacred forest</a:t>
            </a:r>
            <a:endParaRPr lang="en-US" dirty="0">
              <a:solidFill>
                <a:prstClr val="black"/>
              </a:solidFill>
              <a:latin typeface="Calibri" panose="020F0502020204030204"/>
            </a:endParaRPr>
          </a:p>
        </p:txBody>
      </p:sp>
      <p:cxnSp>
        <p:nvCxnSpPr>
          <p:cNvPr id="21" name="Straight Connector 20"/>
          <p:cNvCxnSpPr/>
          <p:nvPr/>
        </p:nvCxnSpPr>
        <p:spPr>
          <a:xfrm>
            <a:off x="2286000" y="2061866"/>
            <a:ext cx="0" cy="3157835"/>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Arrow Connector 23"/>
          <p:cNvCxnSpPr>
            <a:endCxn id="19" idx="1"/>
          </p:cNvCxnSpPr>
          <p:nvPr/>
        </p:nvCxnSpPr>
        <p:spPr>
          <a:xfrm>
            <a:off x="2286000" y="5219700"/>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Straight Arrow Connector 25"/>
          <p:cNvCxnSpPr>
            <a:endCxn id="18" idx="1"/>
          </p:cNvCxnSpPr>
          <p:nvPr/>
        </p:nvCxnSpPr>
        <p:spPr>
          <a:xfrm>
            <a:off x="2286000" y="4604266"/>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a:endCxn id="17" idx="1"/>
          </p:cNvCxnSpPr>
          <p:nvPr/>
        </p:nvCxnSpPr>
        <p:spPr>
          <a:xfrm>
            <a:off x="2286000" y="3994666"/>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Straight Arrow Connector 29"/>
          <p:cNvCxnSpPr>
            <a:endCxn id="16" idx="1"/>
          </p:cNvCxnSpPr>
          <p:nvPr/>
        </p:nvCxnSpPr>
        <p:spPr>
          <a:xfrm>
            <a:off x="2286000" y="3308866"/>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2286000" y="2640301"/>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3" name="TextBox 32"/>
          <p:cNvSpPr txBox="1"/>
          <p:nvPr/>
        </p:nvSpPr>
        <p:spPr>
          <a:xfrm>
            <a:off x="7946571" y="2417452"/>
            <a:ext cx="1905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Botanical Gardens</a:t>
            </a:r>
            <a:endParaRPr lang="en-US" dirty="0">
              <a:solidFill>
                <a:prstClr val="black"/>
              </a:solidFill>
              <a:latin typeface="Calibri" panose="020F0502020204030204"/>
            </a:endParaRPr>
          </a:p>
        </p:txBody>
      </p:sp>
      <p:sp>
        <p:nvSpPr>
          <p:cNvPr id="34" name="TextBox 33"/>
          <p:cNvSpPr txBox="1"/>
          <p:nvPr/>
        </p:nvSpPr>
        <p:spPr>
          <a:xfrm>
            <a:off x="7946571" y="3048000"/>
            <a:ext cx="19050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solidFill>
                  <a:prstClr val="black"/>
                </a:solidFill>
                <a:latin typeface="Calibri" panose="020F0502020204030204"/>
              </a:rPr>
              <a:t>Zoological Parks</a:t>
            </a:r>
            <a:endParaRPr lang="en-US" dirty="0">
              <a:solidFill>
                <a:prstClr val="black"/>
              </a:solidFill>
              <a:latin typeface="Calibri" panose="020F0502020204030204"/>
            </a:endParaRPr>
          </a:p>
        </p:txBody>
      </p:sp>
      <p:sp>
        <p:nvSpPr>
          <p:cNvPr id="35" name="TextBox 34"/>
          <p:cNvSpPr txBox="1"/>
          <p:nvPr/>
        </p:nvSpPr>
        <p:spPr>
          <a:xfrm>
            <a:off x="7946571" y="3789218"/>
            <a:ext cx="1894114"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Aquaria</a:t>
            </a:r>
            <a:endParaRPr lang="en-US" dirty="0">
              <a:solidFill>
                <a:prstClr val="black"/>
              </a:solidFill>
              <a:latin typeface="Calibri" panose="020F0502020204030204"/>
            </a:endParaRPr>
          </a:p>
        </p:txBody>
      </p:sp>
      <p:sp>
        <p:nvSpPr>
          <p:cNvPr id="36" name="TextBox 35"/>
          <p:cNvSpPr txBox="1"/>
          <p:nvPr/>
        </p:nvSpPr>
        <p:spPr>
          <a:xfrm>
            <a:off x="7946572" y="4419600"/>
            <a:ext cx="1894113"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NBPGR</a:t>
            </a:r>
            <a:endParaRPr lang="en-US" dirty="0">
              <a:solidFill>
                <a:prstClr val="black"/>
              </a:solidFill>
              <a:latin typeface="Calibri" panose="020F0502020204030204"/>
            </a:endParaRPr>
          </a:p>
        </p:txBody>
      </p:sp>
      <p:sp>
        <p:nvSpPr>
          <p:cNvPr id="37" name="TextBox 36"/>
          <p:cNvSpPr txBox="1"/>
          <p:nvPr/>
        </p:nvSpPr>
        <p:spPr>
          <a:xfrm>
            <a:off x="7957459" y="5066598"/>
            <a:ext cx="1894113"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dirty="0">
                <a:solidFill>
                  <a:prstClr val="black"/>
                </a:solidFill>
                <a:latin typeface="Calibri" panose="020F0502020204030204"/>
              </a:rPr>
              <a:t>NBAGR</a:t>
            </a:r>
            <a:endParaRPr lang="en-US" dirty="0">
              <a:solidFill>
                <a:prstClr val="black"/>
              </a:solidFill>
              <a:latin typeface="Calibri" panose="020F0502020204030204"/>
            </a:endParaRPr>
          </a:p>
        </p:txBody>
      </p:sp>
      <p:cxnSp>
        <p:nvCxnSpPr>
          <p:cNvPr id="39" name="Straight Connector 38"/>
          <p:cNvCxnSpPr/>
          <p:nvPr/>
        </p:nvCxnSpPr>
        <p:spPr>
          <a:xfrm>
            <a:off x="7315200" y="2061866"/>
            <a:ext cx="0" cy="3189399"/>
          </a:xfrm>
          <a:prstGeom prst="line">
            <a:avLst/>
          </a:prstGeom>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7315201" y="5251264"/>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Straight Arrow Connector 42"/>
          <p:cNvCxnSpPr>
            <a:endCxn id="36" idx="1"/>
          </p:cNvCxnSpPr>
          <p:nvPr/>
        </p:nvCxnSpPr>
        <p:spPr>
          <a:xfrm>
            <a:off x="7315201" y="4604266"/>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a:off x="7315201" y="3994666"/>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7" name="Straight Arrow Connector 46"/>
          <p:cNvCxnSpPr/>
          <p:nvPr/>
        </p:nvCxnSpPr>
        <p:spPr>
          <a:xfrm>
            <a:off x="7315201" y="3232666"/>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9" name="Straight Arrow Connector 48"/>
          <p:cNvCxnSpPr>
            <a:endCxn id="33" idx="1"/>
          </p:cNvCxnSpPr>
          <p:nvPr/>
        </p:nvCxnSpPr>
        <p:spPr>
          <a:xfrm>
            <a:off x="7315201" y="2602118"/>
            <a:ext cx="63137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3600" dirty="0"/>
              <a:t>In situ v/s Ex situ conservation</a:t>
            </a:r>
            <a:endParaRPr lang="en-US" sz="3600" dirty="0"/>
          </a:p>
        </p:txBody>
      </p:sp>
      <p:sp>
        <p:nvSpPr>
          <p:cNvPr id="3" name="Text Placeholder 2"/>
          <p:cNvSpPr>
            <a:spLocks noGrp="1"/>
          </p:cNvSpPr>
          <p:nvPr>
            <p:ph type="body" idx="1"/>
          </p:nvPr>
        </p:nvSpPr>
        <p:spPr>
          <a:xfrm>
            <a:off x="470646" y="1627094"/>
            <a:ext cx="5136777" cy="5078505"/>
          </a:xfrm>
          <a:solidFill>
            <a:schemeClr val="accent6">
              <a:lumMod val="40000"/>
              <a:lumOff val="60000"/>
            </a:schemeClr>
          </a:solidFill>
        </p:spPr>
        <p:txBody>
          <a:bodyPr anchor="ctr">
            <a:noAutofit/>
          </a:bodyPr>
          <a:lstStyle/>
          <a:p>
            <a:r>
              <a:rPr lang="en-US" sz="2200" dirty="0"/>
              <a:t>Advantage</a:t>
            </a:r>
            <a:endParaRPr lang="en-US" sz="2200" dirty="0"/>
          </a:p>
          <a:p>
            <a:pPr marL="342900" indent="-342900">
              <a:buFont typeface="Arial" panose="020B0604020202020204" pitchFamily="34" charset="0"/>
              <a:buChar char="•"/>
            </a:pPr>
            <a:r>
              <a:rPr lang="en-US" sz="2200" b="0" dirty="0"/>
              <a:t>It is a cheap and convenient method.</a:t>
            </a:r>
            <a:endParaRPr lang="en-US" sz="2200" b="0" dirty="0"/>
          </a:p>
          <a:p>
            <a:pPr marL="342900" indent="-342900">
              <a:buFont typeface="Arial" panose="020B0604020202020204" pitchFamily="34" charset="0"/>
              <a:buChar char="•"/>
            </a:pPr>
            <a:r>
              <a:rPr lang="en-US" sz="2200" b="0" dirty="0"/>
              <a:t>In natural environment, organisms not only live and multiply but also evolve and continue to maintain their ability to resist environmental stress. </a:t>
            </a:r>
            <a:endParaRPr lang="en-US" sz="2200" b="0" dirty="0"/>
          </a:p>
          <a:p>
            <a:r>
              <a:rPr lang="en-US" sz="2200" dirty="0"/>
              <a:t>Disadvantages</a:t>
            </a:r>
            <a:endParaRPr lang="en-US" sz="2200" dirty="0"/>
          </a:p>
          <a:p>
            <a:pPr marL="342900" indent="-342900">
              <a:buFont typeface="Arial" panose="020B0604020202020204" pitchFamily="34" charset="0"/>
              <a:buChar char="•"/>
            </a:pPr>
            <a:r>
              <a:rPr lang="en-US" sz="2200" b="0" dirty="0"/>
              <a:t>It requires larger areas and minimizes the space for inhabiting human population which is increasing tremendously</a:t>
            </a:r>
            <a:r>
              <a:rPr lang="en-US" sz="2200" b="0" dirty="0"/>
              <a:t>.</a:t>
            </a:r>
            <a:endParaRPr lang="en-US" sz="2200" b="0" dirty="0"/>
          </a:p>
        </p:txBody>
      </p:sp>
      <p:sp>
        <p:nvSpPr>
          <p:cNvPr id="5" name="Text Placeholder 4"/>
          <p:cNvSpPr>
            <a:spLocks noGrp="1"/>
          </p:cNvSpPr>
          <p:nvPr>
            <p:ph type="body" sz="quarter" idx="3"/>
          </p:nvPr>
        </p:nvSpPr>
        <p:spPr>
          <a:xfrm>
            <a:off x="5943601" y="1559858"/>
            <a:ext cx="6145306" cy="5145741"/>
          </a:xfrm>
          <a:solidFill>
            <a:schemeClr val="accent6">
              <a:lumMod val="40000"/>
              <a:lumOff val="60000"/>
            </a:schemeClr>
          </a:solidFill>
        </p:spPr>
        <p:txBody>
          <a:bodyPr anchor="ctr">
            <a:normAutofit fontScale="92500" lnSpcReduction="10000"/>
          </a:bodyPr>
          <a:lstStyle/>
          <a:p>
            <a:pPr algn="just"/>
            <a:r>
              <a:rPr lang="en-US" dirty="0" smtClean="0"/>
              <a:t>Advantage</a:t>
            </a:r>
            <a:endParaRPr lang="en-US" dirty="0" smtClean="0"/>
          </a:p>
          <a:p>
            <a:pPr marL="342900" indent="-342900" algn="just">
              <a:buFont typeface="Arial" panose="020B0604020202020204" pitchFamily="34" charset="0"/>
              <a:buChar char="•"/>
            </a:pPr>
            <a:r>
              <a:rPr lang="en-US" b="0" dirty="0" smtClean="0"/>
              <a:t>The </a:t>
            </a:r>
            <a:r>
              <a:rPr lang="en-US" b="0" dirty="0"/>
              <a:t>organisms is assured of food, shelter and security and hence can have longer lifespan and breeding </a:t>
            </a:r>
            <a:r>
              <a:rPr lang="en-US" b="0" dirty="0" smtClean="0"/>
              <a:t>activity.</a:t>
            </a:r>
            <a:endParaRPr lang="en-US" b="0" dirty="0" smtClean="0"/>
          </a:p>
          <a:p>
            <a:pPr marL="342900" indent="-342900" algn="just">
              <a:buFont typeface="Arial" panose="020B0604020202020204" pitchFamily="34" charset="0"/>
              <a:buChar char="•"/>
            </a:pPr>
            <a:r>
              <a:rPr lang="en-US" b="0" dirty="0" smtClean="0"/>
              <a:t>Captive </a:t>
            </a:r>
            <a:r>
              <a:rPr lang="en-US" b="0" dirty="0"/>
              <a:t>breeding and use of genetic practices provide possible reintroduction of animals to the wild at later </a:t>
            </a:r>
            <a:r>
              <a:rPr lang="en-US" b="0" dirty="0" smtClean="0"/>
              <a:t>stage.</a:t>
            </a:r>
            <a:endParaRPr lang="en-US" b="0" dirty="0" smtClean="0"/>
          </a:p>
          <a:p>
            <a:pPr algn="just"/>
            <a:r>
              <a:rPr lang="en-US" b="0" dirty="0" smtClean="0"/>
              <a:t> </a:t>
            </a:r>
            <a:r>
              <a:rPr lang="en-US" dirty="0" smtClean="0"/>
              <a:t>Disadvantages</a:t>
            </a:r>
            <a:endParaRPr lang="en-US" dirty="0" smtClean="0"/>
          </a:p>
          <a:p>
            <a:pPr marL="342900" indent="-342900" algn="just">
              <a:buFont typeface="Arial" panose="020B0604020202020204" pitchFamily="34" charset="0"/>
              <a:buChar char="•"/>
            </a:pPr>
            <a:r>
              <a:rPr lang="en-US" b="0" dirty="0" smtClean="0"/>
              <a:t>It can </a:t>
            </a:r>
            <a:r>
              <a:rPr lang="en-US" b="0" dirty="0"/>
              <a:t>be adopted only for new selected species because of limited space, facilities and finances in the centers</a:t>
            </a:r>
            <a:r>
              <a:rPr lang="en-US" b="0" dirty="0" smtClean="0"/>
              <a:t>.</a:t>
            </a:r>
            <a:endParaRPr lang="en-US" b="0" dirty="0" smtClean="0"/>
          </a:p>
          <a:p>
            <a:pPr marL="342900" indent="-342900" algn="just">
              <a:buFont typeface="Arial" panose="020B0604020202020204" pitchFamily="34" charset="0"/>
              <a:buChar char="•"/>
            </a:pPr>
            <a:r>
              <a:rPr lang="en-US" b="0" dirty="0"/>
              <a:t>Since </a:t>
            </a:r>
            <a:r>
              <a:rPr lang="en-US" b="0" dirty="0" smtClean="0"/>
              <a:t>it is </a:t>
            </a:r>
            <a:r>
              <a:rPr lang="en-US" b="0" dirty="0"/>
              <a:t>done under a set of favorable environmental conditions, it deprives organisms the opportunity to adapt to the ever-changing natural environment.</a:t>
            </a:r>
            <a:endParaRPr lang="en-US" b="0" dirty="0"/>
          </a:p>
        </p:txBody>
      </p:sp>
      <p:sp>
        <p:nvSpPr>
          <p:cNvPr id="7" name="TextBox 6"/>
          <p:cNvSpPr txBox="1"/>
          <p:nvPr/>
        </p:nvSpPr>
        <p:spPr>
          <a:xfrm>
            <a:off x="6808694" y="1105883"/>
            <a:ext cx="3810000" cy="40011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solidFill>
                  <a:prstClr val="black"/>
                </a:solidFill>
                <a:latin typeface="Calibri" panose="020F0502020204030204"/>
              </a:rPr>
              <a:t>Ex situ conservation</a:t>
            </a:r>
            <a:endParaRPr lang="en-US" sz="2000" dirty="0">
              <a:solidFill>
                <a:prstClr val="black"/>
              </a:solidFill>
              <a:latin typeface="Calibri" panose="020F0502020204030204"/>
            </a:endParaRPr>
          </a:p>
        </p:txBody>
      </p:sp>
      <p:sp>
        <p:nvSpPr>
          <p:cNvPr id="8" name="TextBox 7"/>
          <p:cNvSpPr txBox="1"/>
          <p:nvPr/>
        </p:nvSpPr>
        <p:spPr>
          <a:xfrm>
            <a:off x="-2743200" y="936606"/>
            <a:ext cx="1905000" cy="369332"/>
          </a:xfrm>
          <a:prstGeom prst="rect">
            <a:avLst/>
          </a:prstGeom>
          <a:noFill/>
        </p:spPr>
        <p:txBody>
          <a:bodyPr wrap="square" rtlCol="0">
            <a:spAutoFit/>
          </a:bodyPr>
          <a:lstStyle/>
          <a:p>
            <a:endParaRPr lang="en-US" dirty="0">
              <a:solidFill>
                <a:prstClr val="black"/>
              </a:solidFill>
              <a:latin typeface="Calibri" panose="020F0502020204030204"/>
            </a:endParaRPr>
          </a:p>
        </p:txBody>
      </p:sp>
      <p:sp>
        <p:nvSpPr>
          <p:cNvPr id="9" name="TextBox 8"/>
          <p:cNvSpPr txBox="1"/>
          <p:nvPr/>
        </p:nvSpPr>
        <p:spPr>
          <a:xfrm>
            <a:off x="1080247" y="1105883"/>
            <a:ext cx="3810000" cy="40011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dirty="0">
                <a:solidFill>
                  <a:prstClr val="black"/>
                </a:solidFill>
                <a:latin typeface="Calibri" panose="020F0502020204030204"/>
              </a:rPr>
              <a:t>In situ conservation</a:t>
            </a:r>
            <a:endParaRPr lang="en-US" sz="2000" dirty="0">
              <a:solidFill>
                <a:prstClr val="black"/>
              </a:solidFill>
              <a:latin typeface="Calibri" panose="020F0502020204030204"/>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280" y="828040"/>
            <a:ext cx="7541895" cy="5675630"/>
          </a:xfrm>
          <a:solidFill>
            <a:schemeClr val="accent6">
              <a:lumMod val="20000"/>
              <a:lumOff val="80000"/>
            </a:schemeClr>
          </a:solidFill>
        </p:spPr>
        <p:txBody>
          <a:bodyPr>
            <a:noAutofit/>
          </a:bodyPr>
          <a:lstStyle/>
          <a:p>
            <a:pPr lvl="0" algn="just">
              <a:lnSpc>
                <a:spcPct val="150000"/>
              </a:lnSpc>
            </a:pPr>
            <a:r>
              <a:rPr lang="en-US" sz="1800" b="1" dirty="0">
                <a:solidFill>
                  <a:schemeClr val="tx1"/>
                </a:solidFill>
                <a:latin typeface="Lucida Bright" panose="02040602050505020304" charset="0"/>
                <a:cs typeface="Lucida Bright" panose="02040602050505020304" charset="0"/>
              </a:rPr>
              <a:t>National Parks</a:t>
            </a:r>
            <a:endParaRPr lang="en-US" sz="1800" b="1" dirty="0">
              <a:solidFill>
                <a:schemeClr val="tx1"/>
              </a:solidFill>
              <a:latin typeface="Lucida Bright" panose="02040602050505020304" charset="0"/>
              <a:cs typeface="Lucida Bright" panose="02040602050505020304" charset="0"/>
            </a:endParaRPr>
          </a:p>
          <a:p>
            <a:pPr marL="457200" indent="-457200" algn="just">
              <a:lnSpc>
                <a:spcPct val="150000"/>
              </a:lnSpc>
              <a:buFont typeface="Arial" panose="020B0604020202020204" pitchFamily="34" charset="0"/>
              <a:buChar char="•"/>
            </a:pPr>
            <a:r>
              <a:rPr lang="en-US" sz="1800" dirty="0">
                <a:solidFill>
                  <a:schemeClr val="tx1"/>
                </a:solidFill>
                <a:latin typeface="Lucida Bright" panose="02040602050505020304" charset="0"/>
                <a:cs typeface="Lucida Bright" panose="02040602050505020304" charset="0"/>
              </a:rPr>
              <a:t> These are strictly reserved for the betterment of the wildlife and declared as places where activities such as forestry, grazing, hunting, cultivation etc. are not permitted either. </a:t>
            </a:r>
            <a:endParaRPr lang="en-US" sz="1800" dirty="0">
              <a:solidFill>
                <a:schemeClr val="tx1"/>
              </a:solidFill>
              <a:latin typeface="Lucida Bright" panose="02040602050505020304" charset="0"/>
              <a:cs typeface="Lucida Bright" panose="02040602050505020304" charset="0"/>
            </a:endParaRPr>
          </a:p>
          <a:p>
            <a:pPr marL="457200" indent="-457200" algn="just">
              <a:lnSpc>
                <a:spcPct val="150000"/>
              </a:lnSpc>
              <a:buFont typeface="Arial" panose="020B0604020202020204" pitchFamily="34" charset="0"/>
              <a:buChar char="•"/>
            </a:pPr>
            <a:r>
              <a:rPr lang="en-US" sz="1800" dirty="0">
                <a:solidFill>
                  <a:schemeClr val="tx1"/>
                </a:solidFill>
                <a:latin typeface="Lucida Bright" panose="02040602050505020304" charset="0"/>
                <a:cs typeface="Lucida Bright" panose="02040602050505020304" charset="0"/>
              </a:rPr>
              <a:t>No private ownership is allowed. Usually they are hitched to the habitat for specific wild animal with their boundaries circumscribed by legislation. </a:t>
            </a:r>
            <a:endParaRPr lang="en-US" sz="1800" dirty="0">
              <a:solidFill>
                <a:schemeClr val="tx1"/>
              </a:solidFill>
              <a:latin typeface="Lucida Bright" panose="02040602050505020304" charset="0"/>
              <a:cs typeface="Lucida Bright" panose="02040602050505020304" charset="0"/>
            </a:endParaRPr>
          </a:p>
          <a:p>
            <a:pPr marL="457200" indent="-457200" algn="just">
              <a:lnSpc>
                <a:spcPct val="150000"/>
              </a:lnSpc>
              <a:buFont typeface="Arial" panose="020B0604020202020204" pitchFamily="34" charset="0"/>
              <a:buChar char="•"/>
            </a:pPr>
            <a:r>
              <a:rPr lang="en-US" sz="1800" dirty="0">
                <a:solidFill>
                  <a:schemeClr val="tx1"/>
                </a:solidFill>
                <a:latin typeface="Lucida Bright" panose="02040602050505020304" charset="0"/>
                <a:cs typeface="Lucida Bright" panose="02040602050505020304" charset="0"/>
              </a:rPr>
              <a:t>No biotic interference is allowed except for the buffer zone where limited human activity for enjoyment through eco-tourism is allowed. </a:t>
            </a:r>
            <a:endParaRPr lang="en-US" sz="1800" dirty="0">
              <a:solidFill>
                <a:schemeClr val="tx1"/>
              </a:solidFill>
              <a:latin typeface="Lucida Bright" panose="02040602050505020304" charset="0"/>
              <a:cs typeface="Lucida Bright" panose="02040602050505020304" charset="0"/>
            </a:endParaRPr>
          </a:p>
          <a:p>
            <a:pPr marL="457200" indent="-457200" algn="just">
              <a:lnSpc>
                <a:spcPct val="150000"/>
              </a:lnSpc>
              <a:buFont typeface="Arial" panose="020B0604020202020204" pitchFamily="34" charset="0"/>
              <a:buChar char="•"/>
            </a:pPr>
            <a:r>
              <a:rPr lang="en-US" sz="1800" dirty="0">
                <a:solidFill>
                  <a:schemeClr val="tx1"/>
                </a:solidFill>
                <a:latin typeface="Lucida Bright" panose="02040602050505020304" charset="0"/>
                <a:cs typeface="Lucida Bright" panose="02040602050505020304" charset="0"/>
              </a:rPr>
              <a:t>For example </a:t>
            </a:r>
            <a:r>
              <a:rPr lang="en-US" sz="1800" b="1" dirty="0" err="1">
                <a:solidFill>
                  <a:schemeClr val="tx1"/>
                </a:solidFill>
                <a:latin typeface="Lucida Bright" panose="02040602050505020304" charset="0"/>
                <a:cs typeface="Lucida Bright" panose="02040602050505020304" charset="0"/>
              </a:rPr>
              <a:t>Gorumara</a:t>
            </a:r>
            <a:r>
              <a:rPr lang="en-US" sz="1800" b="1" dirty="0">
                <a:solidFill>
                  <a:schemeClr val="tx1"/>
                </a:solidFill>
                <a:latin typeface="Lucida Bright" panose="02040602050505020304" charset="0"/>
                <a:cs typeface="Lucida Bright" panose="02040602050505020304" charset="0"/>
              </a:rPr>
              <a:t> National Park</a:t>
            </a:r>
            <a:r>
              <a:rPr lang="en-US" sz="1800" dirty="0">
                <a:solidFill>
                  <a:schemeClr val="tx1"/>
                </a:solidFill>
                <a:latin typeface="Lucida Bright" panose="02040602050505020304" charset="0"/>
                <a:cs typeface="Lucida Bright" panose="02040602050505020304" charset="0"/>
              </a:rPr>
              <a:t>. Common fauna found are tiger, leopard, elephant, clouded leopard, Sāmbhar etc.</a:t>
            </a:r>
            <a:endParaRPr lang="en-US" sz="1800" dirty="0">
              <a:solidFill>
                <a:schemeClr val="tx1"/>
              </a:solidFill>
              <a:latin typeface="Lucida Bright" panose="02040602050505020304" charset="0"/>
              <a:cs typeface="Lucida Bright" panose="02040602050505020304" charset="0"/>
            </a:endParaRPr>
          </a:p>
        </p:txBody>
      </p:sp>
      <p:sp>
        <p:nvSpPr>
          <p:cNvPr id="4" name="Title 3"/>
          <p:cNvSpPr txBox="1">
            <a:spLocks noGrp="1"/>
          </p:cNvSpPr>
          <p:nvPr>
            <p:ph type="ctrTitle"/>
          </p:nvPr>
        </p:nvSpPr>
        <p:spPr>
          <a:xfrm>
            <a:off x="1889760" y="113666"/>
            <a:ext cx="87630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3200" b="1" dirty="0"/>
              <a:t>In-situ conservation</a:t>
            </a:r>
            <a:endParaRPr lang="en-US" sz="3200" b="1" dirty="0"/>
          </a:p>
        </p:txBody>
      </p:sp>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81678" y="4889501"/>
            <a:ext cx="3247158" cy="1855519"/>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3175" y="828040"/>
            <a:ext cx="3320738" cy="22098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8576" y="2921066"/>
            <a:ext cx="3195973" cy="21336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8749253" y="692520"/>
            <a:ext cx="3319733" cy="235996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5" name="Title 3"/>
          <p:cNvSpPr txBox="1">
            <a:spLocks noGrp="1"/>
          </p:cNvSpPr>
          <p:nvPr>
            <p:ph type="title"/>
          </p:nvPr>
        </p:nvSpPr>
        <p:spPr>
          <a:xfrm>
            <a:off x="1671918" y="69783"/>
            <a:ext cx="88392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a:t>In-situ conservation</a:t>
            </a:r>
            <a:endParaRPr lang="en-US" sz="2800" b="1" dirty="0"/>
          </a:p>
        </p:txBody>
      </p:sp>
      <p:sp>
        <p:nvSpPr>
          <p:cNvPr id="6" name="TextBox 5"/>
          <p:cNvSpPr txBox="1"/>
          <p:nvPr/>
        </p:nvSpPr>
        <p:spPr>
          <a:xfrm>
            <a:off x="107315" y="593090"/>
            <a:ext cx="6551930" cy="6264910"/>
          </a:xfrm>
          <a:prstGeom prst="rect">
            <a:avLst/>
          </a:prstGeom>
          <a:solidFill>
            <a:schemeClr val="accent6">
              <a:lumMod val="20000"/>
              <a:lumOff val="80000"/>
            </a:schemeClr>
          </a:solidFill>
        </p:spPr>
        <p:txBody>
          <a:bodyPr wrap="square" rtlCol="0">
            <a:noAutofit/>
          </a:bodyPr>
          <a:lstStyle/>
          <a:p>
            <a:pPr algn="just">
              <a:lnSpc>
                <a:spcPct val="150000"/>
              </a:lnSpc>
            </a:pPr>
            <a:r>
              <a:rPr lang="en-US" sz="1600" b="1" dirty="0">
                <a:solidFill>
                  <a:prstClr val="black"/>
                </a:solidFill>
                <a:latin typeface="Lucida Bright" panose="02040602050505020304" charset="0"/>
                <a:cs typeface="Lucida Bright" panose="02040602050505020304" charset="0"/>
              </a:rPr>
              <a:t>Wildlife sanctuaries</a:t>
            </a:r>
            <a:endParaRPr lang="en-US" sz="1600" dirty="0">
              <a:solidFill>
                <a:prstClr val="black"/>
              </a:solidFill>
              <a:latin typeface="Lucida Bright" panose="02040602050505020304" charset="0"/>
              <a:cs typeface="Lucida Bright" panose="02040602050505020304" charset="0"/>
            </a:endParaRPr>
          </a:p>
          <a:p>
            <a:pPr marL="285750" indent="-285750" algn="just">
              <a:lnSpc>
                <a:spcPct val="150000"/>
              </a:lnSpc>
              <a:buFont typeface="Arial" panose="020B0604020202020204" pitchFamily="34" charset="0"/>
              <a:buChar char="•"/>
            </a:pPr>
            <a:r>
              <a:rPr lang="en-US" sz="1600" dirty="0">
                <a:solidFill>
                  <a:prstClr val="black"/>
                </a:solidFill>
                <a:latin typeface="Lucida Bright" panose="02040602050505020304" charset="0"/>
                <a:cs typeface="Lucida Bright" panose="02040602050505020304" charset="0"/>
              </a:rPr>
              <a:t>Wildlife sanctuaries are also protected areas dedicated to protect wildlife, but they aimed at conversing animal species only. </a:t>
            </a:r>
            <a:endParaRPr lang="en-US" sz="1600" dirty="0">
              <a:solidFill>
                <a:prstClr val="black"/>
              </a:solidFill>
              <a:latin typeface="Lucida Bright" panose="02040602050505020304" charset="0"/>
              <a:cs typeface="Lucida Bright" panose="02040602050505020304" charset="0"/>
            </a:endParaRPr>
          </a:p>
          <a:p>
            <a:pPr marL="285750" indent="-285750" algn="just">
              <a:lnSpc>
                <a:spcPct val="150000"/>
              </a:lnSpc>
              <a:buFont typeface="Arial" panose="020B0604020202020204" pitchFamily="34" charset="0"/>
              <a:buChar char="•"/>
            </a:pPr>
            <a:r>
              <a:rPr lang="en-US" sz="1600" dirty="0">
                <a:solidFill>
                  <a:prstClr val="black"/>
                </a:solidFill>
                <a:latin typeface="Lucida Bright" panose="02040602050505020304" charset="0"/>
                <a:cs typeface="Lucida Bright" panose="02040602050505020304" charset="0"/>
              </a:rPr>
              <a:t>Also the boundary of a sanctuary is not limited by state legislation. </a:t>
            </a:r>
            <a:endParaRPr lang="en-US" sz="1600" dirty="0">
              <a:solidFill>
                <a:prstClr val="black"/>
              </a:solidFill>
              <a:latin typeface="Lucida Bright" panose="02040602050505020304" charset="0"/>
              <a:cs typeface="Lucida Bright" panose="02040602050505020304" charset="0"/>
            </a:endParaRPr>
          </a:p>
          <a:p>
            <a:pPr marL="285750" indent="-285750" algn="just">
              <a:lnSpc>
                <a:spcPct val="150000"/>
              </a:lnSpc>
              <a:buFont typeface="Arial" panose="020B0604020202020204" pitchFamily="34" charset="0"/>
              <a:buChar char="•"/>
            </a:pPr>
            <a:r>
              <a:rPr lang="en-US" sz="1600" dirty="0">
                <a:solidFill>
                  <a:prstClr val="black"/>
                </a:solidFill>
                <a:latin typeface="Lucida Bright" panose="02040602050505020304" charset="0"/>
                <a:cs typeface="Lucida Bright" panose="02040602050505020304" charset="0"/>
              </a:rPr>
              <a:t>Limited biotic interference is allowed in them. </a:t>
            </a:r>
            <a:endParaRPr lang="en-US" sz="1600" dirty="0">
              <a:solidFill>
                <a:prstClr val="black"/>
              </a:solidFill>
              <a:latin typeface="Lucida Bright" panose="02040602050505020304" charset="0"/>
              <a:cs typeface="Lucida Bright" panose="02040602050505020304" charset="0"/>
            </a:endParaRPr>
          </a:p>
          <a:p>
            <a:pPr marL="285750" indent="-285750" algn="just">
              <a:lnSpc>
                <a:spcPct val="150000"/>
              </a:lnSpc>
              <a:buFont typeface="Arial" panose="020B0604020202020204" pitchFamily="34" charset="0"/>
              <a:buChar char="•"/>
            </a:pPr>
            <a:r>
              <a:rPr lang="en-US" sz="1600" dirty="0">
                <a:solidFill>
                  <a:prstClr val="black"/>
                </a:solidFill>
                <a:latin typeface="Lucida Bright" panose="02040602050505020304" charset="0"/>
                <a:cs typeface="Lucida Bright" panose="02040602050505020304" charset="0"/>
              </a:rPr>
              <a:t>Private ownership rights and forestry operations are permissible to an extent that they do not affect the wildlife adversely. </a:t>
            </a:r>
            <a:endParaRPr lang="en-US" sz="1600" dirty="0">
              <a:solidFill>
                <a:prstClr val="black"/>
              </a:solidFill>
              <a:latin typeface="Lucida Bright" panose="02040602050505020304" charset="0"/>
              <a:cs typeface="Lucida Bright" panose="02040602050505020304" charset="0"/>
            </a:endParaRPr>
          </a:p>
          <a:p>
            <a:pPr marL="285750" indent="-285750" algn="just">
              <a:lnSpc>
                <a:spcPct val="150000"/>
              </a:lnSpc>
              <a:buFont typeface="Arial" panose="020B0604020202020204" pitchFamily="34" charset="0"/>
              <a:buChar char="•"/>
            </a:pPr>
            <a:r>
              <a:rPr lang="en-US" sz="1600" dirty="0">
                <a:solidFill>
                  <a:prstClr val="black"/>
                </a:solidFill>
                <a:latin typeface="Lucida Bright" panose="02040602050505020304" charset="0"/>
                <a:cs typeface="Lucida Bright" panose="02040602050505020304" charset="0"/>
              </a:rPr>
              <a:t>Visitors are not allowed to carry weapons without permission, set fire, leave any fire burning or its remnant, feed animals and use the chemicals or explosives injurious to any wildlife</a:t>
            </a:r>
            <a:endParaRPr lang="en-US" sz="1600" dirty="0">
              <a:solidFill>
                <a:prstClr val="black"/>
              </a:solidFill>
              <a:latin typeface="Lucida Bright" panose="02040602050505020304" charset="0"/>
              <a:cs typeface="Lucida Bright" panose="02040602050505020304" charset="0"/>
            </a:endParaRPr>
          </a:p>
          <a:p>
            <a:pPr marL="285750" indent="-285750" algn="just">
              <a:lnSpc>
                <a:spcPct val="150000"/>
              </a:lnSpc>
              <a:buFont typeface="Arial" panose="020B0604020202020204" pitchFamily="34" charset="0"/>
              <a:buChar char="•"/>
            </a:pPr>
            <a:r>
              <a:rPr lang="en-US" sz="1600" dirty="0">
                <a:solidFill>
                  <a:prstClr val="black"/>
                </a:solidFill>
                <a:latin typeface="Lucida Bright" panose="02040602050505020304" charset="0"/>
                <a:cs typeface="Lucida Bright" panose="02040602050505020304" charset="0"/>
              </a:rPr>
              <a:t>e.g. </a:t>
            </a:r>
            <a:r>
              <a:rPr lang="en-US" sz="1600" b="1" dirty="0" err="1">
                <a:solidFill>
                  <a:prstClr val="black"/>
                </a:solidFill>
                <a:latin typeface="Lucida Bright" panose="02040602050505020304" charset="0"/>
                <a:cs typeface="Lucida Bright" panose="02040602050505020304" charset="0"/>
              </a:rPr>
              <a:t>Jaldapara</a:t>
            </a:r>
            <a:r>
              <a:rPr lang="en-US" sz="1600" b="1" dirty="0">
                <a:solidFill>
                  <a:prstClr val="black"/>
                </a:solidFill>
                <a:latin typeface="Lucida Bright" panose="02040602050505020304" charset="0"/>
                <a:cs typeface="Lucida Bright" panose="02040602050505020304" charset="0"/>
              </a:rPr>
              <a:t> Sanctuary</a:t>
            </a:r>
            <a:r>
              <a:rPr lang="en-US" sz="1600" dirty="0">
                <a:solidFill>
                  <a:prstClr val="black"/>
                </a:solidFill>
                <a:latin typeface="Lucida Bright" panose="02040602050505020304" charset="0"/>
                <a:cs typeface="Lucida Bright" panose="02040602050505020304" charset="0"/>
              </a:rPr>
              <a:t>. Important fauna found are </a:t>
            </a:r>
            <a:r>
              <a:rPr lang="en-US" sz="1600" b="1" dirty="0">
                <a:solidFill>
                  <a:prstClr val="black"/>
                </a:solidFill>
                <a:latin typeface="Lucida Bright" panose="02040602050505020304" charset="0"/>
                <a:cs typeface="Lucida Bright" panose="02040602050505020304" charset="0"/>
              </a:rPr>
              <a:t>Rhino</a:t>
            </a:r>
            <a:r>
              <a:rPr lang="en-US" sz="1600" dirty="0">
                <a:solidFill>
                  <a:prstClr val="black"/>
                </a:solidFill>
                <a:latin typeface="Lucida Bright" panose="02040602050505020304" charset="0"/>
                <a:cs typeface="Lucida Bright" panose="02040602050505020304" charset="0"/>
              </a:rPr>
              <a:t>, Elephant, Bison, Deer, Sāmbhar, Tiger, Leopard, Different kinds of birds. </a:t>
            </a:r>
            <a:endParaRPr lang="en-US" sz="1600" dirty="0">
              <a:solidFill>
                <a:prstClr val="black"/>
              </a:solidFill>
              <a:latin typeface="Lucida Bright" panose="02040602050505020304" charset="0"/>
              <a:cs typeface="Lucida Bright" panose="0204060205050502030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073" y="4104259"/>
            <a:ext cx="3162553" cy="253004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9648" y="1973604"/>
            <a:ext cx="2931498" cy="196654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2341" y="3686158"/>
            <a:ext cx="3157554" cy="209235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49872" y="612399"/>
            <a:ext cx="3523957" cy="3838576"/>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5708" y="4499011"/>
            <a:ext cx="5650011" cy="223778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5708" y="2374378"/>
            <a:ext cx="2547843" cy="207659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4" name="Title 3"/>
          <p:cNvSpPr txBox="1">
            <a:spLocks noGrp="1"/>
          </p:cNvSpPr>
          <p:nvPr>
            <p:ph type="ctrTitle"/>
          </p:nvPr>
        </p:nvSpPr>
        <p:spPr>
          <a:xfrm>
            <a:off x="1648691" y="23475"/>
            <a:ext cx="87630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a:t>In-situ conservation</a:t>
            </a:r>
            <a:endParaRPr lang="en-US" sz="2800" b="1" dirty="0"/>
          </a:p>
        </p:txBody>
      </p:sp>
      <p:sp>
        <p:nvSpPr>
          <p:cNvPr id="3" name="Subtitle 2"/>
          <p:cNvSpPr>
            <a:spLocks noGrp="1"/>
          </p:cNvSpPr>
          <p:nvPr>
            <p:ph type="subTitle" idx="1"/>
          </p:nvPr>
        </p:nvSpPr>
        <p:spPr>
          <a:xfrm>
            <a:off x="0" y="546696"/>
            <a:ext cx="6207177" cy="6311305"/>
          </a:xfrm>
          <a:solidFill>
            <a:schemeClr val="accent6">
              <a:lumMod val="20000"/>
              <a:lumOff val="80000"/>
            </a:schemeClr>
          </a:solidFill>
        </p:spPr>
        <p:txBody>
          <a:bodyPr anchor="ctr">
            <a:noAutofit/>
          </a:bodyPr>
          <a:lstStyle/>
          <a:p>
            <a:pPr algn="l">
              <a:lnSpc>
                <a:spcPct val="150000"/>
              </a:lnSpc>
            </a:pPr>
            <a:r>
              <a:rPr lang="en-US" sz="1600" b="1" dirty="0">
                <a:solidFill>
                  <a:schemeClr val="tx1"/>
                </a:solidFill>
                <a:latin typeface="Lucida Bright" panose="02040602050505020304" charset="0"/>
                <a:cs typeface="Lucida Bright" panose="02040602050505020304" charset="0"/>
              </a:rPr>
              <a:t>Biosphere reserves</a:t>
            </a:r>
            <a:r>
              <a:rPr lang="en-US" sz="1600" dirty="0">
                <a:solidFill>
                  <a:schemeClr val="tx1"/>
                </a:solidFill>
                <a:latin typeface="Lucida Bright" panose="02040602050505020304" charset="0"/>
                <a:cs typeface="Lucida Bright" panose="02040602050505020304" charset="0"/>
              </a:rPr>
              <a:t>: are special categories of protected areas of land representing natural ecosystems with unique biological communities selected for long term in-situ conservation of species of plants and animals. </a:t>
            </a:r>
            <a:endParaRPr lang="en-US" sz="1600" dirty="0">
              <a:solidFill>
                <a:schemeClr val="tx1"/>
              </a:solidFill>
              <a:latin typeface="Lucida Bright" panose="02040602050505020304" charset="0"/>
              <a:cs typeface="Lucida Bright" panose="02040602050505020304" charset="0"/>
            </a:endParaRPr>
          </a:p>
          <a:p>
            <a:pPr marL="457200" indent="-457200" algn="l">
              <a:lnSpc>
                <a:spcPct val="150000"/>
              </a:lnSpc>
              <a:buFont typeface="Arial" panose="020B0604020202020204" pitchFamily="34" charset="0"/>
              <a:buChar char="•"/>
            </a:pPr>
            <a:r>
              <a:rPr lang="en-US" sz="1600" dirty="0">
                <a:solidFill>
                  <a:schemeClr val="tx1"/>
                </a:solidFill>
                <a:latin typeface="Lucida Bright" panose="02040602050505020304" charset="0"/>
                <a:cs typeface="Lucida Bright" panose="02040602050505020304" charset="0"/>
              </a:rPr>
              <a:t>In Biosphere reserve, multiple land use is permitted. </a:t>
            </a:r>
            <a:endParaRPr lang="en-US" sz="1600" dirty="0">
              <a:solidFill>
                <a:schemeClr val="tx1"/>
              </a:solidFill>
              <a:latin typeface="Lucida Bright" panose="02040602050505020304" charset="0"/>
              <a:cs typeface="Lucida Bright" panose="02040602050505020304" charset="0"/>
            </a:endParaRPr>
          </a:p>
          <a:p>
            <a:pPr marL="457200" indent="-457200" algn="l">
              <a:lnSpc>
                <a:spcPct val="150000"/>
              </a:lnSpc>
              <a:buFont typeface="Arial" panose="020B0604020202020204" pitchFamily="34" charset="0"/>
              <a:buChar char="•"/>
            </a:pPr>
            <a:r>
              <a:rPr lang="en-US" sz="1600" dirty="0">
                <a:solidFill>
                  <a:schemeClr val="tx1"/>
                </a:solidFill>
                <a:latin typeface="Lucida Bright" panose="02040602050505020304" charset="0"/>
                <a:cs typeface="Lucida Bright" panose="02040602050505020304" charset="0"/>
              </a:rPr>
              <a:t>A biosphere is not hitched to any one, two or three species but to the ecosystem as a whole i.e. totally of all life forms that live in it. </a:t>
            </a:r>
            <a:endParaRPr lang="en-US" sz="1600" dirty="0">
              <a:solidFill>
                <a:schemeClr val="tx1"/>
              </a:solidFill>
              <a:latin typeface="Lucida Bright" panose="02040602050505020304" charset="0"/>
              <a:cs typeface="Lucida Bright" panose="02040602050505020304" charset="0"/>
            </a:endParaRPr>
          </a:p>
          <a:p>
            <a:pPr marL="457200" indent="-457200" algn="l">
              <a:lnSpc>
                <a:spcPct val="150000"/>
              </a:lnSpc>
              <a:buFont typeface="Arial" panose="020B0604020202020204" pitchFamily="34" charset="0"/>
              <a:buChar char="•"/>
            </a:pPr>
            <a:r>
              <a:rPr lang="en-US" sz="1600" dirty="0">
                <a:solidFill>
                  <a:schemeClr val="tx1"/>
                </a:solidFill>
                <a:latin typeface="Lucida Bright" panose="02040602050505020304" charset="0"/>
                <a:cs typeface="Lucida Bright" panose="02040602050505020304" charset="0"/>
              </a:rPr>
              <a:t>In a biosphere reserves wild population as well as traditional life styles of tribals and various domesticated plants and animals are also protected. </a:t>
            </a:r>
            <a:endParaRPr lang="en-US" sz="1600" dirty="0">
              <a:solidFill>
                <a:schemeClr val="tx1"/>
              </a:solidFill>
              <a:latin typeface="Lucida Bright" panose="02040602050505020304" charset="0"/>
              <a:cs typeface="Lucida Bright" panose="02040602050505020304" charset="0"/>
            </a:endParaRPr>
          </a:p>
          <a:p>
            <a:pPr marL="457200" indent="-457200" algn="l">
              <a:lnSpc>
                <a:spcPct val="150000"/>
              </a:lnSpc>
              <a:buFont typeface="Arial" panose="020B0604020202020204" pitchFamily="34" charset="0"/>
              <a:buChar char="•"/>
            </a:pPr>
            <a:r>
              <a:rPr lang="en-US" sz="1600" dirty="0">
                <a:solidFill>
                  <a:schemeClr val="tx1"/>
                </a:solidFill>
                <a:latin typeface="Lucida Bright" panose="02040602050505020304" charset="0"/>
                <a:cs typeface="Lucida Bright" panose="02040602050505020304" charset="0"/>
              </a:rPr>
              <a:t>There are three distinct zones viz. core, buffer and transition in a biosphere reserve e.g. </a:t>
            </a:r>
            <a:r>
              <a:rPr lang="en-US" sz="1600" b="1" dirty="0">
                <a:solidFill>
                  <a:schemeClr val="tx1"/>
                </a:solidFill>
                <a:latin typeface="Lucida Bright" panose="02040602050505020304" charset="0"/>
                <a:cs typeface="Lucida Bright" panose="02040602050505020304" charset="0"/>
              </a:rPr>
              <a:t>Sunderbans Biosphere Reserve.</a:t>
            </a:r>
            <a:endParaRPr lang="en-US" sz="1600" dirty="0">
              <a:solidFill>
                <a:schemeClr val="tx1"/>
              </a:solidFill>
              <a:latin typeface="Lucida Bright" panose="02040602050505020304" charset="0"/>
              <a:cs typeface="Lucida Bright" panose="02040602050505020304" charset="0"/>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8214"/>
          <a:stretch>
            <a:fillRect/>
          </a:stretch>
        </p:blipFill>
        <p:spPr>
          <a:xfrm>
            <a:off x="6155708" y="575966"/>
            <a:ext cx="2547843" cy="175037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4129" y="609600"/>
            <a:ext cx="6687671" cy="6091238"/>
          </a:xfrm>
          <a:solidFill>
            <a:schemeClr val="accent6">
              <a:lumMod val="20000"/>
              <a:lumOff val="80000"/>
            </a:schemeClr>
          </a:solidFill>
        </p:spPr>
        <p:txBody>
          <a:bodyPr anchor="ctr">
            <a:noAutofit/>
          </a:bodyPr>
          <a:lstStyle/>
          <a:p>
            <a:pPr algn="just">
              <a:lnSpc>
                <a:spcPct val="150000"/>
              </a:lnSpc>
            </a:pPr>
            <a:r>
              <a:rPr lang="en-US" sz="2000" b="1" u="sng" dirty="0">
                <a:solidFill>
                  <a:schemeClr val="tx1"/>
                </a:solidFill>
                <a:latin typeface="Lucida Bright" panose="02040602050505020304" charset="0"/>
                <a:cs typeface="Lucida Bright" panose="02040602050505020304" charset="0"/>
              </a:rPr>
              <a:t>Botanical gardens</a:t>
            </a:r>
            <a:r>
              <a:rPr lang="en-US" sz="2000" b="1" dirty="0">
                <a:solidFill>
                  <a:schemeClr val="tx1"/>
                </a:solidFill>
                <a:latin typeface="Lucida Bright" panose="02040602050505020304" charset="0"/>
                <a:cs typeface="Lucida Bright" panose="02040602050505020304" charset="0"/>
              </a:rPr>
              <a:t> </a:t>
            </a:r>
            <a:r>
              <a:rPr lang="en-US" sz="2000" dirty="0">
                <a:solidFill>
                  <a:schemeClr val="tx1"/>
                </a:solidFill>
                <a:latin typeface="Lucida Bright" panose="02040602050505020304" charset="0"/>
                <a:cs typeface="Lucida Bright" panose="02040602050505020304" charset="0"/>
              </a:rPr>
              <a:t>plays a significant role in conservation of plant species beyond preservation in the wild and in supply for research and education, thereby taking pressure off of wild population of species. These botanical gardens are the living repository of thousands of trees and shrubs. These are aimed at conservation of rare and the multiplication of selected endangered plant species. Many of the botanical gardens now have seed banks, tissue culture facilities and other ex-situ technologies e.g. </a:t>
            </a:r>
            <a:r>
              <a:rPr lang="en-US" sz="2000" b="1" dirty="0">
                <a:solidFill>
                  <a:schemeClr val="tx1"/>
                </a:solidFill>
                <a:latin typeface="Lucida Bright" panose="02040602050505020304" charset="0"/>
                <a:cs typeface="Lucida Bright" panose="02040602050505020304" charset="0"/>
              </a:rPr>
              <a:t>Lloyd Botanical Garden, Darjeeling</a:t>
            </a:r>
            <a:endParaRPr lang="en-US" sz="2000" dirty="0">
              <a:solidFill>
                <a:schemeClr val="tx1"/>
              </a:solidFill>
              <a:latin typeface="Lucida Bright" panose="02040602050505020304" charset="0"/>
              <a:cs typeface="Lucida Bright" panose="02040602050505020304" charset="0"/>
            </a:endParaRPr>
          </a:p>
        </p:txBody>
      </p:sp>
      <p:sp>
        <p:nvSpPr>
          <p:cNvPr id="4" name="Title 3"/>
          <p:cNvSpPr txBox="1">
            <a:spLocks noGrp="1"/>
          </p:cNvSpPr>
          <p:nvPr>
            <p:ph type="ctrTitle"/>
          </p:nvPr>
        </p:nvSpPr>
        <p:spPr>
          <a:xfrm>
            <a:off x="1711036" y="31404"/>
            <a:ext cx="86868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400" b="1" dirty="0"/>
              <a:t>In-situ conservation</a:t>
            </a:r>
            <a:endParaRPr lang="en-US" sz="2400" b="1" dirty="0"/>
          </a:p>
        </p:txBody>
      </p:sp>
      <p:pic>
        <p:nvPicPr>
          <p:cNvPr id="5" name="Picture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934200" y="651583"/>
            <a:ext cx="3713747" cy="2721646"/>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4199" y="3531743"/>
            <a:ext cx="4225459" cy="316909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3468" y="2585506"/>
            <a:ext cx="2528957" cy="189247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4503" y="609600"/>
            <a:ext cx="11939451" cy="3082129"/>
          </a:xfrm>
          <a:solidFill>
            <a:schemeClr val="accent6">
              <a:lumMod val="20000"/>
              <a:lumOff val="80000"/>
            </a:schemeClr>
          </a:solidFill>
        </p:spPr>
        <p:txBody>
          <a:bodyPr>
            <a:noAutofit/>
          </a:bodyPr>
          <a:lstStyle/>
          <a:p>
            <a:pPr algn="just">
              <a:lnSpc>
                <a:spcPct val="150000"/>
              </a:lnSpc>
            </a:pPr>
            <a:r>
              <a:rPr lang="en-US" sz="1600" u="sng" dirty="0">
                <a:solidFill>
                  <a:schemeClr val="tx1"/>
                </a:solidFill>
                <a:latin typeface="Lucida Bright" panose="02040602050505020304" charset="0"/>
                <a:cs typeface="Lucida Bright" panose="02040602050505020304" charset="0"/>
              </a:rPr>
              <a:t>Zoos or Zoological parks</a:t>
            </a:r>
            <a:r>
              <a:rPr lang="en-US" sz="1600" dirty="0">
                <a:solidFill>
                  <a:schemeClr val="tx1"/>
                </a:solidFill>
                <a:latin typeface="Lucida Bright" panose="02040602050505020304" charset="0"/>
                <a:cs typeface="Lucida Bright" panose="02040602050505020304" charset="0"/>
              </a:rPr>
              <a:t>: Contribute to the conservation of animal diversity by propagating and reintroducing endangered species, they also act as centers for research to improve management of captive and wild population. Many of them have well developed captive breeding programs for restoring those species of animals whose number of surviving species is so small that there is no realistic chance of in-situ survival. As the number of individual increases in the captive breeding, they are selectively released in the wild. Apart from conservation, zoos are also aimed to inspire among visitors sympathy for wild animals and understanding and awareness about the orphaned wild animals. E.g. </a:t>
            </a:r>
            <a:r>
              <a:rPr lang="en-US" sz="1600" b="1" dirty="0" err="1">
                <a:solidFill>
                  <a:schemeClr val="tx1"/>
                </a:solidFill>
                <a:latin typeface="Lucida Bright" panose="02040602050505020304" charset="0"/>
                <a:cs typeface="Lucida Bright" panose="02040602050505020304" charset="0"/>
              </a:rPr>
              <a:t>Padmaja</a:t>
            </a:r>
            <a:r>
              <a:rPr lang="en-US" sz="1600" b="1" dirty="0">
                <a:solidFill>
                  <a:schemeClr val="tx1"/>
                </a:solidFill>
                <a:latin typeface="Lucida Bright" panose="02040602050505020304" charset="0"/>
                <a:cs typeface="Lucida Bright" panose="02040602050505020304" charset="0"/>
              </a:rPr>
              <a:t> Naidu Himalayan Zoological Park, Darjeeling</a:t>
            </a:r>
            <a:r>
              <a:rPr lang="en-US" sz="1600" dirty="0">
                <a:solidFill>
                  <a:schemeClr val="tx1"/>
                </a:solidFill>
                <a:latin typeface="Lucida Bright" panose="02040602050505020304" charset="0"/>
                <a:cs typeface="Lucida Bright" panose="02040602050505020304" charset="0"/>
              </a:rPr>
              <a:t> is a center for captive breeding of </a:t>
            </a:r>
            <a:r>
              <a:rPr lang="en-US" sz="1600" i="1" dirty="0">
                <a:solidFill>
                  <a:schemeClr val="tx1"/>
                </a:solidFill>
                <a:latin typeface="Lucida Bright" panose="02040602050505020304" charset="0"/>
                <a:cs typeface="Lucida Bright" panose="02040602050505020304" charset="0"/>
              </a:rPr>
              <a:t>snow leopards</a:t>
            </a:r>
            <a:r>
              <a:rPr lang="en-US" sz="1600" dirty="0">
                <a:solidFill>
                  <a:schemeClr val="tx1"/>
                </a:solidFill>
                <a:latin typeface="Lucida Bright" panose="02040602050505020304" charset="0"/>
                <a:cs typeface="Lucida Bright" panose="02040602050505020304" charset="0"/>
              </a:rPr>
              <a:t> and </a:t>
            </a:r>
            <a:r>
              <a:rPr lang="en-US" sz="1600" i="1" dirty="0">
                <a:solidFill>
                  <a:schemeClr val="tx1"/>
                </a:solidFill>
                <a:latin typeface="Lucida Bright" panose="02040602050505020304" charset="0"/>
                <a:cs typeface="Lucida Bright" panose="02040602050505020304" charset="0"/>
              </a:rPr>
              <a:t>red pandas</a:t>
            </a:r>
            <a:r>
              <a:rPr lang="en-US" sz="1600" dirty="0">
                <a:solidFill>
                  <a:schemeClr val="tx1"/>
                </a:solidFill>
                <a:latin typeface="Lucida Bright" panose="02040602050505020304" charset="0"/>
                <a:cs typeface="Lucida Bright" panose="02040602050505020304" charset="0"/>
              </a:rPr>
              <a:t>.</a:t>
            </a:r>
            <a:endParaRPr lang="en-US" sz="1600" dirty="0">
              <a:solidFill>
                <a:schemeClr val="tx1"/>
              </a:solidFill>
              <a:latin typeface="Lucida Bright" panose="02040602050505020304" charset="0"/>
              <a:cs typeface="Lucida Bright" panose="02040602050505020304" charset="0"/>
            </a:endParaRPr>
          </a:p>
        </p:txBody>
      </p:sp>
      <p:sp>
        <p:nvSpPr>
          <p:cNvPr id="4" name="Title 3"/>
          <p:cNvSpPr txBox="1">
            <a:spLocks noGrp="1"/>
          </p:cNvSpPr>
          <p:nvPr>
            <p:ph type="ctrTitle"/>
          </p:nvPr>
        </p:nvSpPr>
        <p:spPr>
          <a:xfrm>
            <a:off x="1752600" y="45065"/>
            <a:ext cx="8686800" cy="47815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a:latin typeface="Lucida Bright" panose="02040602050505020304" charset="0"/>
                <a:cs typeface="Lucida Bright" panose="02040602050505020304" charset="0"/>
              </a:rPr>
              <a:t>In-situ conservation</a:t>
            </a:r>
            <a:endParaRPr lang="en-US" sz="2800" b="1" dirty="0">
              <a:latin typeface="Lucida Bright" panose="02040602050505020304" charset="0"/>
              <a:cs typeface="Lucida Bright" panose="02040602050505020304" charset="0"/>
            </a:endParaRPr>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02007" y="3691729"/>
            <a:ext cx="4041947" cy="276932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504" y="3788229"/>
            <a:ext cx="7720148" cy="258644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a:stretch>
            <a:fillRect/>
          </a:stretch>
        </p:blipFill>
        <p:spPr>
          <a:xfrm>
            <a:off x="0" y="-64770"/>
            <a:ext cx="12192000" cy="6936105"/>
          </a:xfrm>
          <a:solidFill>
            <a:schemeClr val="accent3"/>
          </a:solidFill>
        </p:spPr>
      </p:pic>
      <p:sp>
        <p:nvSpPr>
          <p:cNvPr id="20483" name="Title 1"/>
          <p:cNvSpPr>
            <a:spLocks noGrp="1"/>
          </p:cNvSpPr>
          <p:nvPr>
            <p:ph type="title"/>
          </p:nvPr>
        </p:nvSpPr>
        <p:spPr>
          <a:xfrm>
            <a:off x="4449763" y="2514600"/>
            <a:ext cx="3292475" cy="1905000"/>
          </a:xfrm>
        </p:spPr>
        <p:txBody>
          <a:bodyPr/>
          <a:lstStyle/>
          <a:p>
            <a:pPr eaLnBrk="1" hangingPunct="1"/>
            <a:r>
              <a:rPr lang="en-US" altLang="en-US" dirty="0" smtClean="0">
                <a:solidFill>
                  <a:srgbClr val="002060"/>
                </a:solidFill>
                <a:latin typeface="Lucida Calligraphy" panose="03010101010101010101" pitchFamily="66" charset="0"/>
              </a:rPr>
              <a:t>Thankyou </a:t>
            </a:r>
            <a:endParaRPr lang="en-IN" altLang="en-US" dirty="0" smtClean="0">
              <a:solidFill>
                <a:srgbClr val="002060"/>
              </a:solidFill>
              <a:latin typeface="Lucida Calligraphy" panose="030101010101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4574</Words>
  <Application>WPS Slides</Application>
  <PresentationFormat>Widescreen</PresentationFormat>
  <Paragraphs>83</Paragraphs>
  <Slides>9</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vt:i4>
      </vt:variant>
    </vt:vector>
  </HeadingPairs>
  <TitlesOfParts>
    <vt:vector size="21" baseType="lpstr">
      <vt:lpstr>Arial</vt:lpstr>
      <vt:lpstr>SimSun</vt:lpstr>
      <vt:lpstr>Wingdings</vt:lpstr>
      <vt:lpstr>Calibri Light</vt:lpstr>
      <vt:lpstr>Calibri</vt:lpstr>
      <vt:lpstr>Microsoft YaHei</vt:lpstr>
      <vt:lpstr>Arial Unicode MS</vt:lpstr>
      <vt:lpstr>Calibri</vt:lpstr>
      <vt:lpstr>Lucida Bright</vt:lpstr>
      <vt:lpstr>Algerian</vt:lpstr>
      <vt:lpstr>Lucida Calligraphy</vt:lpstr>
      <vt:lpstr>Office Theme</vt:lpstr>
      <vt:lpstr>Biodiversity conservation</vt:lpstr>
      <vt:lpstr>Biodiversity conservation</vt:lpstr>
      <vt:lpstr>In situ v/s Ex situ conservation</vt:lpstr>
      <vt:lpstr>In-situ conservation</vt:lpstr>
      <vt:lpstr>In-situ conservation</vt:lpstr>
      <vt:lpstr>In-situ conservation</vt:lpstr>
      <vt:lpstr>In-situ conservation</vt:lpstr>
      <vt:lpstr>In-situ conservation</vt:lpstr>
      <vt:lpstr>END OF UNIT –4 Thankyou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Biodiversity conservation</dc:title>
  <dc:creator/>
  <cp:lastModifiedBy>Meeta Bala</cp:lastModifiedBy>
  <cp:revision>5</cp:revision>
  <dcterms:created xsi:type="dcterms:W3CDTF">2025-04-10T06:48:17Z</dcterms:created>
  <dcterms:modified xsi:type="dcterms:W3CDTF">2025-04-10T06:59:48Z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DBEBE9C8F73F46769DCFD1DA2C97D2E3_11</vt:lpwstr>
  </property>
  <property fmtid="{D5CDD505-2E9C-101B-9397-08002B2CF9AE}" pid="3" name="KSOProductBuildVer">
    <vt:lpwstr>1033-12.2.0.20782</vt:lpwstr>
  </property>
</Properties>
</file>