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34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635" y="635"/>
            <a:ext cx="12190730" cy="6857365"/>
          </a:xfrm>
          <a:prstGeom prst="rect">
            <a:avLst/>
          </a:prstGeom>
          <a:solidFill>
            <a:srgbClr val="FEFB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Kalipada Ghosh Tarai Mahavidyalaya</a:t>
            </a:r>
            <a:br>
              <a:rPr lang="en-US" sz="5400" b="1" dirty="0" smtClean="0">
                <a:latin typeface="Script MT Bold" panose="03040602040607080904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Bagdogra</a:t>
            </a:r>
            <a:br>
              <a:rPr lang="en-US" dirty="0" smtClean="0">
                <a:latin typeface="Freestyle Script" panose="030804020302050B0404" pitchFamily="66" charset="0"/>
              </a:rPr>
            </a:br>
            <a:br>
              <a:rPr lang="en-US" dirty="0" smtClean="0">
                <a:latin typeface="Freestyle Script" panose="030804020302050B0404" pitchFamily="66" charset="0"/>
              </a:rPr>
            </a:b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Department of Environmental Science</a:t>
            </a:r>
            <a:endParaRPr lang="en-IN" sz="3600" b="1" dirty="0">
              <a:latin typeface="Lucida Calligraphy" panose="03010101010101010101" pitchFamily="66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556000" y="214630"/>
            <a:ext cx="5080000" cy="68199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Water Conservation</a:t>
            </a:r>
            <a:endParaRPr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95300" y="1027430"/>
            <a:ext cx="11033760" cy="520636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Water conservation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means the careful management and efficient use of water resources to reduce wastage and ensure availability for present and future generations.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  <a:buFont typeface="Arial" panose="020B0604020202020204"/>
              <a:buChar char="•"/>
            </a:pP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Freshwater resources are limited.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Population and water demand are increasing.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Groundwater levels are declining in many areas.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Pollution reduces the availability of usable water.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Climate variability can cause both droughts and floods.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556000" y="311785"/>
            <a:ext cx="5080000" cy="5149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Water Conservation</a:t>
            </a:r>
            <a:endParaRPr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20015" y="1111250"/>
            <a:ext cx="3772535" cy="511048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At the household level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Repair leaking taps and pipes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Use water-efficient fixtures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Avoid unnecessary wastage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Reuse suitable household 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210050" y="1111250"/>
            <a:ext cx="3772535" cy="511048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In agriculture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Drip and sprinkler irrigation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Proper irrigation scheduling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Mulching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Drought-resistant crops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8300085" y="1111250"/>
            <a:ext cx="3772535" cy="511048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At the community level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Protection of ponds, lakes and wetlands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Groundwater recharge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Efficient water distribution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Prevention of water pollution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556000" y="144780"/>
            <a:ext cx="5080000" cy="5149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Rainwater Harvesting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18185" y="1992630"/>
            <a:ext cx="5150485" cy="316801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Main sources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Rooftops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Courtyards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Open spaces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Roads and other suitable surfaces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258560" y="1980565"/>
            <a:ext cx="5496560" cy="318008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Benefits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Reduces dependence on groundwater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Helps recharge aquifers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Reduces surface runoff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Helps manage urban flooding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Provides an additional source of 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300990" y="826770"/>
            <a:ext cx="11771630" cy="83185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 algn="ctr"/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Rainwater harvesting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is the collection and storage of rainwater for direct use or for groundwater recharge.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064895" y="5711190"/>
            <a:ext cx="10062210" cy="83185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Major components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/>
            <a:r>
              <a:rPr lang="en-US" altLang="en-US" sz="2400">
                <a:latin typeface="Lucida Bright" panose="02040602050505020304" charset="0"/>
                <a:cs typeface="Lucida Bright" panose="02040602050505020304" charset="0"/>
              </a:rPr>
              <a:t>Catchment → Conveyance → Filtration → Storage / Recharge</a:t>
            </a:r>
            <a:endParaRPr lang="en-US" altLang="en-US" sz="24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67978" y="144780"/>
            <a:ext cx="645604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Rooftop Rainwater Harvesting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5150" y="1044575"/>
            <a:ext cx="5150485" cy="447167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A simple rooftop system consists of: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Roof/Catchment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Gutters &amp; Pipes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Filter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Storage Tank / Recharge Structure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161405" y="1044575"/>
            <a:ext cx="5496560" cy="447167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Important considerations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Keep the roof and gutters clean.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Use a suitable first-flush arrangement.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Filter collected water appropriately.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Cover storage tanks to prevent contamination and mosquito breeding.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Regularly maintain the system.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064895" y="5711190"/>
            <a:ext cx="10062210" cy="83185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Rainwater harvesting converts seasonal rainfall into a useful water resource.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67978" y="144780"/>
            <a:ext cx="645604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Groundwater Recharge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5150" y="2021205"/>
            <a:ext cx="5150485" cy="40132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Recharge methods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Recharge pits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Recharge trenches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Recharge wells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Percolation tanks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Check dams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Restoration of ponds and wetlands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161405" y="2021205"/>
            <a:ext cx="5496560" cy="40132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Benefits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Raises groundwater levels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Maintains wells and groundwater sources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Reduces surface runoff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Helps prevent excessive groundwater depletion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911860" y="870585"/>
            <a:ext cx="10062210" cy="83185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Groundwater recharge 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is the process by which water moves from the surface into underground aquifers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67978" y="144780"/>
            <a:ext cx="645604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Watershed Management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26085" y="2868930"/>
            <a:ext cx="11103610" cy="35407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Main objectives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Conserve soil and water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Reduce soil erosion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Improve groundwater recharge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Increase water availability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Restore degraded land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Improve agricultural productivity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26085" y="805180"/>
            <a:ext cx="11102975" cy="1942465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l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watershed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is an area of land from which all water drains to a common outlet such as a river, lake or stream.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Watershed management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involves the planned management of soil, water, vegetation and other natural resources within a watershed.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638108" y="311785"/>
            <a:ext cx="6915785" cy="54165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Watershed Management Techniques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20015" y="1283970"/>
            <a:ext cx="3772535" cy="388683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Soil &amp; water conservation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Contour bunding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Terracing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Check dams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Gully plugging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Percolation ponds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112895" y="1283970"/>
            <a:ext cx="3772535" cy="388683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Vegetation management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Afforestation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Agroforestry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Grassland development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Controlled grazing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8300085" y="1283970"/>
            <a:ext cx="3772535" cy="388683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Water management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Rainwater harvesting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Groundwater recharge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Efficient irrigation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20650" y="5601335"/>
            <a:ext cx="1195260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Integrated approach:</a:t>
            </a:r>
            <a:r>
              <a:rPr lang="en-IN" altLang="en-US" sz="2000" b="1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Land + Water + Vegetation + Community Participation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32535" y="144780"/>
            <a:ext cx="9726930" cy="6096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Integrated Water Resource Management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519363" y="1685925"/>
            <a:ext cx="7153275" cy="503047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Rainfall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Rainwater Harvesting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Reduced Runoff + Groundwater Recharge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Healthy Watershed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Improved Water Availability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↓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Sustainable Development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233170" y="805180"/>
            <a:ext cx="9726295" cy="746125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l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Water conservation, rainwater harvesting and watershed management are interconnected.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680"/>
          </a:xfrm>
          <a:prstGeom prst="rect">
            <a:avLst/>
          </a:prstGeom>
          <a:solidFill>
            <a:schemeClr val="accent3"/>
          </a:solidFill>
          <a:effectLst>
            <a:glow rad="127000">
              <a:srgbClr val="FFFF00"/>
            </a:glow>
            <a:softEdge rad="63500"/>
          </a:effectLst>
        </p:spPr>
      </p:pic>
      <p:sp>
        <p:nvSpPr>
          <p:cNvPr id="3" name="Title 1"/>
          <p:cNvSpPr>
            <a:spLocks noGrp="1"/>
          </p:cNvSpPr>
          <p:nvPr/>
        </p:nvSpPr>
        <p:spPr>
          <a:xfrm>
            <a:off x="2106295" y="246634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Thankyou </a:t>
            </a:r>
            <a:endParaRPr lang="en-IN" sz="48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3177</Words>
  <Application>WPS Presentation</Application>
  <PresentationFormat>Widescreen</PresentationFormat>
  <Paragraphs>151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Script MT Bold</vt:lpstr>
      <vt:lpstr>Freestyle Script</vt:lpstr>
      <vt:lpstr>Lucida Calligraphy</vt:lpstr>
      <vt:lpstr>Arial</vt:lpstr>
      <vt:lpstr>Lucida Bright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ADMIN</dc:creator>
  <cp:lastModifiedBy>Meeta Bala</cp:lastModifiedBy>
  <cp:revision>6</cp:revision>
  <dcterms:created xsi:type="dcterms:W3CDTF">2026-08-26T07:20:11Z</dcterms:created>
  <dcterms:modified xsi:type="dcterms:W3CDTF">2026-08-26T09:30:17Z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D2C79FEC61324BCAB140CC1EF72E212F_11</vt:lpwstr>
  </property>
</Properties>
</file>