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7021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jp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31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44113" y="1097280"/>
            <a:ext cx="9564734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Trends and Patterns of </a:t>
            </a:r>
            <a:endParaRPr lang="en-IN" dirty="0"/>
          </a:p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World Urbanization: Ancient, Medieval and Modern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Meaning of Urbanization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Urbanization is the increasing share of population living in urban areas and the expansion of urban ways of life.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includes demographic, economic, social and spatial transformation.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Urbanization is uneven across world regions.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9611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469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753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611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Origins of Urbanization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Permanent agriculture created food surpluses and supported occupational specialization.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Trade, administration, religion and craft production encouraged early cities.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River valleys and strategic locations were important centers of urban development.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77824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8116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8408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28700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651760"/>
            <a:ext cx="274320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Ancient Mesopotamian 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Cities such as Ur and Uruk developed in the Tigris-Euphrates region.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Irrigation supported agricultural surplus and dense settlement.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Temples, palaces, markets and defensive structures organized urban space.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514600"/>
            <a:ext cx="411480" cy="64008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05672" y="2148840"/>
            <a:ext cx="411480" cy="10058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36024" y="1691640"/>
            <a:ext cx="411480" cy="14630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66376" y="2240280"/>
            <a:ext cx="411480" cy="91440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396728" y="2423160"/>
            <a:ext cx="411480" cy="73152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Indus Valley Urbanization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Harappa and Mohenjo-daro demonstrate sophisticated ancient urban planning.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Features included planned streets, drainage systems and standardized construction.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Trade and craft production connected cities with wider regions.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423160"/>
            <a:ext cx="2743200" cy="73152"/>
          </a:xfrm>
          <a:prstGeom prst="rect">
            <a:avLst/>
          </a:prstGeom>
          <a:solidFill>
            <a:srgbClr val="465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0216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9944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39672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Ancient Mediterranean 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Greek and Roman cities developed extensive urban networks.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Roman roads, aqueducts, forums and public buildings supported urban life.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Cities served administrative, military, commercial and cultural functions.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1508760"/>
            <a:ext cx="2286000" cy="2286000"/>
          </a:xfrm>
          <a:prstGeom prst="ellipse">
            <a:avLst/>
          </a:prstGeom>
          <a:solidFill>
            <a:srgbClr val="EBE1CD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03920" y="1737360"/>
            <a:ext cx="1828800" cy="1828800"/>
          </a:xfrm>
          <a:prstGeom prst="ellipse">
            <a:avLst/>
          </a:prstGeom>
          <a:solidFill>
            <a:srgbClr val="DCD7C8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32520" y="1965960"/>
            <a:ext cx="1371600" cy="1371600"/>
          </a:xfrm>
          <a:prstGeom prst="ellipse">
            <a:avLst/>
          </a:prstGeom>
          <a:solidFill>
            <a:srgbClr val="CDCDC3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961120" y="2194560"/>
            <a:ext cx="914400" cy="914400"/>
          </a:xfrm>
          <a:prstGeom prst="ellipse">
            <a:avLst/>
          </a:prstGeom>
          <a:solidFill>
            <a:srgbClr val="BEC3BE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89720" y="2423160"/>
            <a:ext cx="457200" cy="457200"/>
          </a:xfrm>
          <a:prstGeom prst="ellipse">
            <a:avLst/>
          </a:prstGeom>
          <a:solidFill>
            <a:srgbClr val="AFB9B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Medieval European Urbanization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Many towns grew around castles, monasteries, ports and market centers.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Trade revived and expanded urban networks during the later medieval period.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Defensive walls and compact street systems were common in many towns.</a:t>
            </a:r>
          </a:p>
        </p:txBody>
      </p:sp>
      <p:sp>
        <p:nvSpPr>
          <p:cNvPr id="5" name="Pie 4"/>
          <p:cNvSpPr/>
          <p:nvPr/>
        </p:nvSpPr>
        <p:spPr>
          <a:xfrm>
            <a:off x="8458200" y="1691639"/>
            <a:ext cx="2194560" cy="2194560"/>
          </a:xfrm>
          <a:prstGeom prst="pie">
            <a:avLst/>
          </a:prstGeom>
          <a:solidFill>
            <a:srgbClr val="D2C8B9"/>
          </a:solidFill>
          <a:ln>
            <a:solidFill>
              <a:srgbClr val="6E6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 rot="27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rot="54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81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Medieval Asian and Islamic 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Cities such as Baghdad, Cairo and Delhi became major political and commercial centers.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Markets, religious institutions and administrative complexes shaped urban landscapes.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Long-distance trade connected cities across Asia, Africa and Europe.</a:t>
            </a:r>
          </a:p>
        </p:txBody>
      </p:sp>
      <p:sp>
        <p:nvSpPr>
          <p:cNvPr id="5" name="Oval 4"/>
          <p:cNvSpPr/>
          <p:nvPr/>
        </p:nvSpPr>
        <p:spPr>
          <a:xfrm>
            <a:off x="9189720" y="2423160"/>
            <a:ext cx="502920" cy="50292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1508760"/>
            <a:ext cx="320040" cy="32004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104120" y="1508760"/>
            <a:ext cx="411480" cy="41148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104120" y="3337560"/>
            <a:ext cx="457200" cy="45720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366760" y="3337560"/>
            <a:ext cx="365760" cy="36576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Early Modern Urban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Maritime trade and expanding states encouraged growth of port and capital cities.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Commercial centers gained importance in global exchange.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Colonialism also produced new administrative and trading cities.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9611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469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753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611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Industrial Revolution and Urbanization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Industrialization transformed the scale and speed of urban growth.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Factories attracted workers and stimulated railway and road networks.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Industrial cities often faced overcrowding, pollution and inadequate sanitation.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77824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8116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8408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28700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651760"/>
            <a:ext cx="274320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Nineteenth-Century Urban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Rapid population growth expanded cities beyond historic cores.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New transport technologies supported suburbs and commuting.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planning and public-health reforms responded to industrial problems.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514600"/>
            <a:ext cx="411480" cy="64008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05672" y="2148840"/>
            <a:ext cx="411480" cy="10058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36024" y="1691640"/>
            <a:ext cx="411480" cy="14630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66376" y="2240280"/>
            <a:ext cx="411480" cy="91440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396728" y="2423160"/>
            <a:ext cx="411480" cy="73152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Twentieth-Century Urbanization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Mass migration, industrialization and service-sector growth expanded cities worldwide.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Automobiles encouraged suburbanization and metropolitan expansion.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Large metropolitan regions increasingly became interconnected urban systems.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423160"/>
            <a:ext cx="2743200" cy="73152"/>
          </a:xfrm>
          <a:prstGeom prst="rect">
            <a:avLst/>
          </a:prstGeom>
          <a:solidFill>
            <a:srgbClr val="465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0216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9944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39672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Post-1950 Global Urbanization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population increased rapidly in Asia, Africa and Latin America.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Rural-to-urban migration combined with natural population growth.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growth has been especially rapid in developing and emerging economies.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1508760"/>
            <a:ext cx="2286000" cy="2286000"/>
          </a:xfrm>
          <a:prstGeom prst="ellipse">
            <a:avLst/>
          </a:prstGeom>
          <a:solidFill>
            <a:srgbClr val="EBE1CD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03920" y="1737360"/>
            <a:ext cx="1828800" cy="1828800"/>
          </a:xfrm>
          <a:prstGeom prst="ellipse">
            <a:avLst/>
          </a:prstGeom>
          <a:solidFill>
            <a:srgbClr val="DCD7C8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32520" y="1965960"/>
            <a:ext cx="1371600" cy="1371600"/>
          </a:xfrm>
          <a:prstGeom prst="ellipse">
            <a:avLst/>
          </a:prstGeom>
          <a:solidFill>
            <a:srgbClr val="CDCDC3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961120" y="2194560"/>
            <a:ext cx="914400" cy="914400"/>
          </a:xfrm>
          <a:prstGeom prst="ellipse">
            <a:avLst/>
          </a:prstGeom>
          <a:solidFill>
            <a:srgbClr val="BEC3BE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89720" y="2423160"/>
            <a:ext cx="457200" cy="457200"/>
          </a:xfrm>
          <a:prstGeom prst="ellipse">
            <a:avLst/>
          </a:prstGeom>
          <a:solidFill>
            <a:srgbClr val="AFB9B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Contemporary Urban Patterns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Large cities, metropolitan corridors and megacities dominate many regions.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growth can be compact, vertical, suburban or sprawling.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Digital connectivity creates new relationships between urban places.</a:t>
            </a:r>
          </a:p>
        </p:txBody>
      </p:sp>
      <p:sp>
        <p:nvSpPr>
          <p:cNvPr id="5" name="Pie 4"/>
          <p:cNvSpPr/>
          <p:nvPr/>
        </p:nvSpPr>
        <p:spPr>
          <a:xfrm>
            <a:off x="8458200" y="1691639"/>
            <a:ext cx="2194560" cy="2194560"/>
          </a:xfrm>
          <a:prstGeom prst="pie">
            <a:avLst/>
          </a:prstGeom>
          <a:solidFill>
            <a:srgbClr val="D2C8B9"/>
          </a:solidFill>
          <a:ln>
            <a:solidFill>
              <a:srgbClr val="6E6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 rot="27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rot="54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81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Megacities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Megacities are commonly defined as urban agglomerations with 10 million or more people.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They concentrate economic activity, infrastructure and political influence.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They also face congestion, housing, pollution and inequality challenges.</a:t>
            </a:r>
          </a:p>
        </p:txBody>
      </p:sp>
      <p:sp>
        <p:nvSpPr>
          <p:cNvPr id="5" name="Oval 4"/>
          <p:cNvSpPr/>
          <p:nvPr/>
        </p:nvSpPr>
        <p:spPr>
          <a:xfrm>
            <a:off x="9189720" y="2423160"/>
            <a:ext cx="502920" cy="50292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1508760"/>
            <a:ext cx="320040" cy="32004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104120" y="1508760"/>
            <a:ext cx="411480" cy="41148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104120" y="3337560"/>
            <a:ext cx="457200" cy="45720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366760" y="3337560"/>
            <a:ext cx="365760" cy="36576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Urbanization in Asia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Asia contains many of the world's largest urban agglomerations.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Industrialization, migration and service-sector growth drive expansion.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corridors increasingly link multiple cities and metropolitan areas.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9611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469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753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611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Urbanization in Africa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Many African cities are experiencing rapid population growth.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Informal settlements can expand where housing and infrastructure supply lag behind demand.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Planning, transport, employment and basic services are major concerns.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77824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8116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8408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28700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651760"/>
            <a:ext cx="274320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Urbanization in Latin America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Latin America experienced substantial urban growth during the twentieth century.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Large metropolitan regions dominate national urban systems in several countries.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Challenges include inequality, peripheral expansion and transport congestion.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514600"/>
            <a:ext cx="411480" cy="64008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05672" y="2148840"/>
            <a:ext cx="411480" cy="10058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36024" y="1691640"/>
            <a:ext cx="411480" cy="14630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66376" y="2240280"/>
            <a:ext cx="411480" cy="91440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396728" y="2423160"/>
            <a:ext cx="411480" cy="73152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Urbanization and Environment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growth changes land cover, energy use, water demand and waste generation.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heat islands and air pollution can increase with dense development and traffic.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Green infrastructure and resilient planning are increasingly important.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423160"/>
            <a:ext cx="2743200" cy="73152"/>
          </a:xfrm>
          <a:prstGeom prst="rect">
            <a:avLst/>
          </a:prstGeom>
          <a:solidFill>
            <a:srgbClr val="465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0216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9944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39672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Future Urbanization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Urbanization is expected to continue, particularly in parts of Asia and Africa.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quality of urban growth will depend on housing, transport, employment and infrastructure.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Sustainable cities require inclusive and climate-resilient planning.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1508760"/>
            <a:ext cx="2286000" cy="2286000"/>
          </a:xfrm>
          <a:prstGeom prst="ellipse">
            <a:avLst/>
          </a:prstGeom>
          <a:solidFill>
            <a:srgbClr val="EBE1CD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03920" y="1737360"/>
            <a:ext cx="1828800" cy="1828800"/>
          </a:xfrm>
          <a:prstGeom prst="ellipse">
            <a:avLst/>
          </a:prstGeom>
          <a:solidFill>
            <a:srgbClr val="DCD7C8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32520" y="1965960"/>
            <a:ext cx="1371600" cy="1371600"/>
          </a:xfrm>
          <a:prstGeom prst="ellipse">
            <a:avLst/>
          </a:prstGeom>
          <a:solidFill>
            <a:srgbClr val="CDCDC3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961120" y="2194560"/>
            <a:ext cx="914400" cy="914400"/>
          </a:xfrm>
          <a:prstGeom prst="ellipse">
            <a:avLst/>
          </a:prstGeom>
          <a:solidFill>
            <a:srgbClr val="BEC3BE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89720" y="2423160"/>
            <a:ext cx="457200" cy="457200"/>
          </a:xfrm>
          <a:prstGeom prst="ellipse">
            <a:avLst/>
          </a:prstGeom>
          <a:solidFill>
            <a:srgbClr val="AFB9B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Urbanization evolved from early river-valley cities to globally connected metropolitan systems.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Industrialization accelerated urban growth dramatically.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Modern urbanization is a major geographic process with economic, social and environmental consequences.</a:t>
            </a:r>
          </a:p>
        </p:txBody>
      </p:sp>
      <p:sp>
        <p:nvSpPr>
          <p:cNvPr id="5" name="Pie 4"/>
          <p:cNvSpPr/>
          <p:nvPr/>
        </p:nvSpPr>
        <p:spPr>
          <a:xfrm>
            <a:off x="8458200" y="1691639"/>
            <a:ext cx="2194560" cy="2194560"/>
          </a:xfrm>
          <a:prstGeom prst="pie">
            <a:avLst/>
          </a:prstGeom>
          <a:solidFill>
            <a:srgbClr val="D2C8B9"/>
          </a:solidFill>
          <a:ln>
            <a:solidFill>
              <a:srgbClr val="6E6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 rot="27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rot="54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81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21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</TotalTime>
  <Words>766</Words>
  <Application>Microsoft Office PowerPoint</Application>
  <PresentationFormat>Widescreen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Impact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2026-09-04T14:21:28Z</dcterms:modified>
  <cp:category/>
</cp:coreProperties>
</file>