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theme+xml" PartName="/ppt/theme/theme2.xml"/>
  <Override ContentType="application/vnd.openxmlformats-officedocument.presentationml.notesSlide+xml" PartName="/ppt/notesSlides/notesSlide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2" r:id="rId2"/>
    <p:sldId id="270" r:id="rId3"/>
    <p:sldId id="256" r:id="rId4"/>
    <p:sldId id="259" r:id="rId5"/>
    <p:sldId id="260" r:id="rId6"/>
    <p:sldId id="261" r:id="rId7"/>
    <p:sldId id="262" r:id="rId8"/>
    <p:sldId id="263" r:id="rId9"/>
    <p:sldId id="258" r:id="rId10"/>
    <p:sldId id="264" r:id="rId11"/>
    <p:sldId id="265" r:id="rId12"/>
    <p:sldId id="266" r:id="rId13"/>
    <p:sldId id="267" r:id="rId14"/>
    <p:sldId id="268" r:id="rId15"/>
    <p:sldId id="269"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485" autoAdjust="0"/>
    <p:restoredTop sz="94660"/>
  </p:normalViewPr>
  <p:slideViewPr>
    <p:cSldViewPr>
      <p:cViewPr>
        <p:scale>
          <a:sx n="95" d="100"/>
          <a:sy n="95" d="100"/>
        </p:scale>
        <p:origin x="1182" y="-3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091BC-3DF1-49B9-BDD8-3A17D64ED039}" type="datetimeFigureOut">
              <a:rPr lang="en-IN" smtClean="0"/>
              <a:t>29-01-2021</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8251AF-8AB8-4EB9-BF14-4C8D010E64CB}" type="slidenum">
              <a:rPr lang="en-IN" smtClean="0"/>
              <a:t>‹#›</a:t>
            </a:fld>
            <a:endParaRPr lang="en-IN"/>
          </a:p>
        </p:txBody>
      </p:sp>
    </p:spTree>
    <p:extLst>
      <p:ext uri="{BB962C8B-B14F-4D97-AF65-F5344CB8AC3E}">
        <p14:creationId xmlns:p14="http://schemas.microsoft.com/office/powerpoint/2010/main" val="2334097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8E8251AF-8AB8-4EB9-BF14-4C8D010E64CB}" type="slidenum">
              <a:rPr lang="en-IN" smtClean="0"/>
              <a:t>1</a:t>
            </a:fld>
            <a:endParaRPr lang="en-IN"/>
          </a:p>
        </p:txBody>
      </p:sp>
    </p:spTree>
    <p:extLst>
      <p:ext uri="{BB962C8B-B14F-4D97-AF65-F5344CB8AC3E}">
        <p14:creationId xmlns:p14="http://schemas.microsoft.com/office/powerpoint/2010/main" val="2106473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74551A-7770-4786-9D75-DB1EC99681D1}"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1788920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74551A-7770-4786-9D75-DB1EC99681D1}"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1456922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74551A-7770-4786-9D75-DB1EC99681D1}"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3715833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74551A-7770-4786-9D75-DB1EC99681D1}"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4192620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74551A-7770-4786-9D75-DB1EC99681D1}" type="datetimeFigureOut">
              <a:rPr lang="en-US" smtClean="0"/>
              <a:t>1/29/2021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3634724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74551A-7770-4786-9D75-DB1EC99681D1}" type="datetimeFigureOut">
              <a:rPr lang="en-US" smtClean="0"/>
              <a:t>1/29/2021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2638068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74551A-7770-4786-9D75-DB1EC99681D1}" type="datetimeFigureOut">
              <a:rPr lang="en-US" smtClean="0"/>
              <a:t>1/29/2021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585765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74551A-7770-4786-9D75-DB1EC99681D1}"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3601148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74551A-7770-4786-9D75-DB1EC99681D1}"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1470243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74551A-7770-4786-9D75-DB1EC99681D1}"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1252221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74551A-7770-4786-9D75-DB1EC99681D1}"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358FE9-167E-4C72-B2F4-9E5391A44E33}" type="slidenum">
              <a:rPr lang="en-US" smtClean="0"/>
              <a:t>‹#›</a:t>
            </a:fld>
            <a:endParaRPr lang="en-US"/>
          </a:p>
        </p:txBody>
      </p:sp>
    </p:spTree>
    <p:extLst>
      <p:ext uri="{BB962C8B-B14F-4D97-AF65-F5344CB8AC3E}">
        <p14:creationId xmlns:p14="http://schemas.microsoft.com/office/powerpoint/2010/main" val="4028934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74551A-7770-4786-9D75-DB1EC99681D1}" type="datetimeFigureOut">
              <a:rPr lang="en-US" smtClean="0"/>
              <a:t>1/29/2021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358FE9-167E-4C72-B2F4-9E5391A44E33}" type="slidenum">
              <a:rPr lang="en-US" smtClean="0"/>
              <a:t>‹#›</a:t>
            </a:fld>
            <a:endParaRPr lang="en-US"/>
          </a:p>
        </p:txBody>
      </p:sp>
    </p:spTree>
    <p:extLst>
      <p:ext uri="{BB962C8B-B14F-4D97-AF65-F5344CB8AC3E}">
        <p14:creationId xmlns:p14="http://schemas.microsoft.com/office/powerpoint/2010/main" val="2857855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5.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2" y="971550"/>
            <a:ext cx="8843963" cy="4914900"/>
          </a:xfrm>
        </p:spPr>
        <p:style>
          <a:lnRef idx="1">
            <a:schemeClr val="accent6"/>
          </a:lnRef>
          <a:fillRef idx="2">
            <a:schemeClr val="accent6"/>
          </a:fillRef>
          <a:effectRef idx="1">
            <a:schemeClr val="accent6"/>
          </a:effectRef>
          <a:fontRef idx="minor">
            <a:schemeClr val="dk1"/>
          </a:fontRef>
        </p:style>
        <p:txBody>
          <a:bodyPr rtlCol="0">
            <a:normAutofit/>
          </a:bodyPr>
          <a:lstStyle/>
          <a:p>
            <a:pPr>
              <a:defRPr/>
            </a:pPr>
            <a:r>
              <a:rPr lang="en-US" sz="2700" b="1" dirty="0">
                <a:solidFill>
                  <a:srgbClr val="002060"/>
                </a:solidFill>
                <a:latin typeface="Script MT Bold" panose="03040602040607080904" pitchFamily="66" charset="0"/>
              </a:rPr>
              <a:t>Kalipada Ghosh Tarai Mahavidyalaya</a:t>
            </a:r>
            <a:r>
              <a:rPr lang="en-US" sz="4050" b="1" dirty="0">
                <a:latin typeface="Script MT Bold" panose="03040602040607080904" pitchFamily="66" charset="0"/>
              </a:rPr>
              <a:t/>
            </a:r>
            <a:br>
              <a:rPr lang="en-US" sz="4050" b="1" dirty="0">
                <a:latin typeface="Script MT Bold" panose="03040602040607080904" pitchFamily="66" charset="0"/>
              </a:rPr>
            </a:br>
            <a:r>
              <a:rPr lang="en-US" sz="3000" b="1" dirty="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2700" b="1" dirty="0">
                <a:solidFill>
                  <a:schemeClr val="accent3">
                    <a:lumMod val="50000"/>
                  </a:schemeClr>
                </a:solidFill>
                <a:latin typeface="Lucida Calligraphy" panose="03010101010101010101" pitchFamily="66" charset="0"/>
              </a:rPr>
              <a:t>Department of Environmental Science</a:t>
            </a:r>
            <a:endParaRPr lang="en-IN" sz="2700" b="1" dirty="0">
              <a:latin typeface="Lucida Calligraphy" panose="03010101010101010101" pitchFamily="66" charset="0"/>
            </a:endParaRPr>
          </a:p>
        </p:txBody>
      </p:sp>
    </p:spTree>
    <p:extLst>
      <p:ext uri="{BB962C8B-B14F-4D97-AF65-F5344CB8AC3E}">
        <p14:creationId xmlns:p14="http://schemas.microsoft.com/office/powerpoint/2010/main" val="812310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6858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a:t>Unit 5: Environmental Pollution</a:t>
            </a:r>
            <a:endParaRPr lang="en-IN" dirty="0"/>
          </a:p>
        </p:txBody>
      </p:sp>
      <p:sp>
        <p:nvSpPr>
          <p:cNvPr id="3" name="Subtitle 2"/>
          <p:cNvSpPr>
            <a:spLocks noGrp="1"/>
          </p:cNvSpPr>
          <p:nvPr>
            <p:ph type="subTitle" idx="1"/>
          </p:nvPr>
        </p:nvSpPr>
        <p:spPr>
          <a:xfrm>
            <a:off x="685800" y="1600200"/>
            <a:ext cx="7543800" cy="4419600"/>
          </a:xfrm>
        </p:spPr>
        <p:txBody>
          <a:bodyPr anchor="ctr">
            <a:normAutofit/>
          </a:bodyPr>
          <a:lstStyle/>
          <a:p>
            <a:pPr marL="457200" indent="-457200" algn="l">
              <a:buFont typeface="Arial" panose="020B0604020202020204" pitchFamily="34" charset="0"/>
              <a:buChar char="•"/>
            </a:pPr>
            <a:r>
              <a:rPr lang="en-US" dirty="0" smtClean="0">
                <a:solidFill>
                  <a:schemeClr val="tx1"/>
                </a:solidFill>
              </a:rPr>
              <a:t>Environmental </a:t>
            </a:r>
            <a:r>
              <a:rPr lang="en-US" dirty="0">
                <a:solidFill>
                  <a:schemeClr val="tx1"/>
                </a:solidFill>
              </a:rPr>
              <a:t>pollution: types, causes, effects and </a:t>
            </a:r>
            <a:r>
              <a:rPr lang="en-US" dirty="0" smtClean="0">
                <a:solidFill>
                  <a:schemeClr val="tx1"/>
                </a:solidFill>
              </a:rPr>
              <a:t>controls</a:t>
            </a:r>
          </a:p>
          <a:p>
            <a:pPr marL="457200" indent="-457200" algn="l">
              <a:buFont typeface="Arial" panose="020B0604020202020204" pitchFamily="34" charset="0"/>
              <a:buChar char="•"/>
            </a:pPr>
            <a:r>
              <a:rPr lang="en-US" dirty="0" smtClean="0">
                <a:solidFill>
                  <a:schemeClr val="tx1"/>
                </a:solidFill>
              </a:rPr>
              <a:t>Air</a:t>
            </a:r>
            <a:r>
              <a:rPr lang="en-US" dirty="0">
                <a:solidFill>
                  <a:schemeClr val="tx1"/>
                </a:solidFill>
              </a:rPr>
              <a:t>, water, soil and noise pollution </a:t>
            </a:r>
            <a:endParaRPr lang="en-US" dirty="0" smtClean="0">
              <a:solidFill>
                <a:schemeClr val="tx1"/>
              </a:solidFill>
            </a:endParaRPr>
          </a:p>
          <a:p>
            <a:pPr marL="457200" indent="-457200" algn="l">
              <a:buFont typeface="Arial" panose="020B0604020202020204" pitchFamily="34" charset="0"/>
              <a:buChar char="•"/>
            </a:pPr>
            <a:r>
              <a:rPr lang="en-US" dirty="0" smtClean="0">
                <a:solidFill>
                  <a:schemeClr val="tx1"/>
                </a:solidFill>
              </a:rPr>
              <a:t>Nuclear </a:t>
            </a:r>
            <a:r>
              <a:rPr lang="en-US" dirty="0">
                <a:solidFill>
                  <a:schemeClr val="tx1"/>
                </a:solidFill>
              </a:rPr>
              <a:t>hazards and human health risks </a:t>
            </a:r>
            <a:endParaRPr lang="en-US" dirty="0" smtClean="0">
              <a:solidFill>
                <a:schemeClr val="tx1"/>
              </a:solidFill>
            </a:endParaRPr>
          </a:p>
          <a:p>
            <a:pPr marL="457200" indent="-457200" algn="l">
              <a:buFont typeface="Arial" panose="020B0604020202020204" pitchFamily="34" charset="0"/>
              <a:buChar char="•"/>
            </a:pPr>
            <a:r>
              <a:rPr lang="en-US" dirty="0" smtClean="0">
                <a:solidFill>
                  <a:schemeClr val="tx1"/>
                </a:solidFill>
              </a:rPr>
              <a:t>Solid </a:t>
            </a:r>
            <a:r>
              <a:rPr lang="en-US" dirty="0">
                <a:solidFill>
                  <a:schemeClr val="tx1"/>
                </a:solidFill>
              </a:rPr>
              <a:t>waste management </a:t>
            </a:r>
            <a:endParaRPr lang="en-IN" dirty="0">
              <a:solidFill>
                <a:schemeClr val="tx1"/>
              </a:solidFill>
            </a:endParaRPr>
          </a:p>
        </p:txBody>
      </p:sp>
    </p:spTree>
    <p:extLst>
      <p:ext uri="{BB962C8B-B14F-4D97-AF65-F5344CB8AC3E}">
        <p14:creationId xmlns:p14="http://schemas.microsoft.com/office/powerpoint/2010/main" val="18363167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442" y="152401"/>
            <a:ext cx="8956158" cy="609600"/>
          </a:xfrm>
        </p:spPr>
        <p:style>
          <a:lnRef idx="1">
            <a:schemeClr val="accent3"/>
          </a:lnRef>
          <a:fillRef idx="2">
            <a:schemeClr val="accent3"/>
          </a:fillRef>
          <a:effectRef idx="1">
            <a:schemeClr val="accent3"/>
          </a:effectRef>
          <a:fontRef idx="minor">
            <a:schemeClr val="dk1"/>
          </a:fontRef>
        </p:style>
        <p:txBody>
          <a:bodyPr>
            <a:noAutofit/>
          </a:bodyPr>
          <a:lstStyle/>
          <a:p>
            <a:r>
              <a:rPr lang="en-US" sz="3200" dirty="0" smtClean="0"/>
              <a:t>Unit-5 Environmental Pollution</a:t>
            </a:r>
            <a:endParaRPr lang="en-US" sz="3200" dirty="0"/>
          </a:p>
        </p:txBody>
      </p:sp>
      <p:sp>
        <p:nvSpPr>
          <p:cNvPr id="3" name="Subtitle 2"/>
          <p:cNvSpPr>
            <a:spLocks noGrp="1"/>
          </p:cNvSpPr>
          <p:nvPr>
            <p:ph type="subTitle" idx="1"/>
          </p:nvPr>
        </p:nvSpPr>
        <p:spPr>
          <a:xfrm>
            <a:off x="533400" y="914400"/>
            <a:ext cx="8001000" cy="5410200"/>
          </a:xfrm>
        </p:spPr>
        <p:style>
          <a:lnRef idx="1">
            <a:schemeClr val="accent1"/>
          </a:lnRef>
          <a:fillRef idx="2">
            <a:schemeClr val="accent1"/>
          </a:fillRef>
          <a:effectRef idx="1">
            <a:schemeClr val="accent1"/>
          </a:effectRef>
          <a:fontRef idx="minor">
            <a:schemeClr val="dk1"/>
          </a:fontRef>
        </p:style>
        <p:txBody>
          <a:bodyPr>
            <a:normAutofit/>
          </a:bodyPr>
          <a:lstStyle/>
          <a:p>
            <a:pPr algn="l"/>
            <a:r>
              <a:rPr lang="en-US" sz="2800" b="1" dirty="0">
                <a:solidFill>
                  <a:schemeClr val="tx1"/>
                </a:solidFill>
              </a:rPr>
              <a:t>Pollution</a:t>
            </a:r>
            <a:r>
              <a:rPr lang="en-US" sz="2800" dirty="0">
                <a:solidFill>
                  <a:schemeClr val="tx1"/>
                </a:solidFill>
              </a:rPr>
              <a:t> is an undesirable change in the physical, chemical and biological characteristics of air, water and soil which affects human life</a:t>
            </a:r>
            <a:r>
              <a:rPr lang="en-US" sz="2800" dirty="0" smtClean="0">
                <a:solidFill>
                  <a:schemeClr val="tx1"/>
                </a:solidFill>
              </a:rPr>
              <a:t>.</a:t>
            </a:r>
          </a:p>
          <a:p>
            <a:pPr marL="457200" indent="-457200" algn="l">
              <a:buFont typeface="Arial" pitchFamily="34" charset="0"/>
              <a:buChar char="•"/>
            </a:pPr>
            <a:r>
              <a:rPr lang="en-US" sz="2800" b="1" dirty="0" smtClean="0">
                <a:solidFill>
                  <a:schemeClr val="tx1"/>
                </a:solidFill>
              </a:rPr>
              <a:t>Types of Pollution</a:t>
            </a:r>
          </a:p>
          <a:p>
            <a:pPr marL="514350" indent="-514350" algn="l">
              <a:buFont typeface="+mj-lt"/>
              <a:buAutoNum type="arabicPeriod"/>
            </a:pPr>
            <a:r>
              <a:rPr lang="en-US" sz="2800" dirty="0" smtClean="0">
                <a:solidFill>
                  <a:schemeClr val="tx1"/>
                </a:solidFill>
              </a:rPr>
              <a:t>Air pollution</a:t>
            </a:r>
          </a:p>
          <a:p>
            <a:pPr marL="514350" indent="-514350" algn="l">
              <a:buFont typeface="+mj-lt"/>
              <a:buAutoNum type="arabicPeriod"/>
            </a:pPr>
            <a:r>
              <a:rPr lang="en-US" sz="2800" dirty="0" smtClean="0">
                <a:solidFill>
                  <a:schemeClr val="tx1"/>
                </a:solidFill>
              </a:rPr>
              <a:t>Water pollution</a:t>
            </a:r>
          </a:p>
          <a:p>
            <a:pPr marL="514350" indent="-514350" algn="l">
              <a:buFont typeface="+mj-lt"/>
              <a:buAutoNum type="arabicPeriod"/>
            </a:pPr>
            <a:r>
              <a:rPr lang="en-US" sz="2800" dirty="0" smtClean="0">
                <a:solidFill>
                  <a:schemeClr val="tx1"/>
                </a:solidFill>
              </a:rPr>
              <a:t>Soil pollution</a:t>
            </a:r>
          </a:p>
          <a:p>
            <a:pPr marL="514350" indent="-514350" algn="l">
              <a:buFont typeface="+mj-lt"/>
              <a:buAutoNum type="arabicPeriod"/>
            </a:pPr>
            <a:r>
              <a:rPr lang="en-US" sz="2800" dirty="0" smtClean="0">
                <a:solidFill>
                  <a:schemeClr val="tx1"/>
                </a:solidFill>
              </a:rPr>
              <a:t>Noise pollution</a:t>
            </a:r>
          </a:p>
          <a:p>
            <a:pPr marL="514350" indent="-514350" algn="l">
              <a:buFont typeface="+mj-lt"/>
              <a:buAutoNum type="arabicPeriod"/>
            </a:pPr>
            <a:r>
              <a:rPr lang="en-US" sz="2800" dirty="0" smtClean="0">
                <a:solidFill>
                  <a:schemeClr val="tx1"/>
                </a:solidFill>
              </a:rPr>
              <a:t>Thermal pollution</a:t>
            </a:r>
          </a:p>
          <a:p>
            <a:pPr marL="514350" indent="-514350" algn="l">
              <a:buFont typeface="+mj-lt"/>
              <a:buAutoNum type="arabicPeriod"/>
            </a:pPr>
            <a:r>
              <a:rPr lang="en-US" sz="2800" dirty="0" smtClean="0">
                <a:solidFill>
                  <a:schemeClr val="tx1"/>
                </a:solidFill>
              </a:rPr>
              <a:t>Radiation pollution</a:t>
            </a:r>
            <a:endParaRPr lang="en-US" sz="2800" dirty="0">
              <a:solidFill>
                <a:schemeClr val="tx1"/>
              </a:solidFill>
            </a:endParaRPr>
          </a:p>
        </p:txBody>
      </p:sp>
    </p:spTree>
    <p:extLst>
      <p:ext uri="{BB962C8B-B14F-4D97-AF65-F5344CB8AC3E}">
        <p14:creationId xmlns:p14="http://schemas.microsoft.com/office/powerpoint/2010/main" val="3073488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31027" y="2971800"/>
            <a:ext cx="4267200" cy="609600"/>
          </a:xfrm>
        </p:spPr>
        <p:style>
          <a:lnRef idx="1">
            <a:schemeClr val="accent4"/>
          </a:lnRef>
          <a:fillRef idx="2">
            <a:schemeClr val="accent4"/>
          </a:fillRef>
          <a:effectRef idx="1">
            <a:schemeClr val="accent4"/>
          </a:effectRef>
          <a:fontRef idx="minor">
            <a:schemeClr val="dk1"/>
          </a:fontRef>
        </p:style>
        <p:txBody>
          <a:bodyPr anchor="ctr">
            <a:normAutofit/>
          </a:bodyPr>
          <a:lstStyle/>
          <a:p>
            <a:pPr marL="0" indent="0" algn="ctr">
              <a:buNone/>
            </a:pPr>
            <a:r>
              <a:rPr lang="en-US" sz="2800" b="1" dirty="0" smtClean="0"/>
              <a:t>Sources of Air Pollution</a:t>
            </a:r>
          </a:p>
        </p:txBody>
      </p:sp>
      <p:sp>
        <p:nvSpPr>
          <p:cNvPr id="4" name="Title 1"/>
          <p:cNvSpPr>
            <a:spLocks noGrp="1"/>
          </p:cNvSpPr>
          <p:nvPr>
            <p:ph type="title"/>
          </p:nvPr>
        </p:nvSpPr>
        <p:spPr>
          <a:xfrm>
            <a:off x="304800" y="20782"/>
            <a:ext cx="8458200" cy="715962"/>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en-US" sz="3200" b="0" dirty="0" smtClean="0"/>
              <a:t>Air Pollution</a:t>
            </a:r>
            <a:endParaRPr lang="en-US" sz="3200" b="0" dirty="0"/>
          </a:p>
        </p:txBody>
      </p:sp>
      <p:sp>
        <p:nvSpPr>
          <p:cNvPr id="5" name="TextBox 4"/>
          <p:cNvSpPr txBox="1"/>
          <p:nvPr/>
        </p:nvSpPr>
        <p:spPr>
          <a:xfrm>
            <a:off x="457199" y="1143000"/>
            <a:ext cx="8001001"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800" b="1" dirty="0" smtClean="0"/>
              <a:t>Air pollution</a:t>
            </a:r>
            <a:r>
              <a:rPr lang="en-US" sz="2800" dirty="0" smtClean="0"/>
              <a:t>  may be defined as that quantity of pollutants which is sufficient to cause injury to human beings and their living creatures .</a:t>
            </a:r>
            <a:endParaRPr lang="en-US" sz="2800" dirty="0"/>
          </a:p>
        </p:txBody>
      </p:sp>
      <p:sp>
        <p:nvSpPr>
          <p:cNvPr id="6" name="TextBox 5"/>
          <p:cNvSpPr txBox="1"/>
          <p:nvPr/>
        </p:nvSpPr>
        <p:spPr>
          <a:xfrm>
            <a:off x="304800" y="4800600"/>
            <a:ext cx="220980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ctr"/>
            <a:r>
              <a:rPr lang="en-US" sz="2400" dirty="0" smtClean="0"/>
              <a:t>Natural sources</a:t>
            </a:r>
            <a:endParaRPr lang="en-US" sz="2400" dirty="0"/>
          </a:p>
        </p:txBody>
      </p:sp>
      <p:sp>
        <p:nvSpPr>
          <p:cNvPr id="7" name="TextBox 6"/>
          <p:cNvSpPr txBox="1"/>
          <p:nvPr/>
        </p:nvSpPr>
        <p:spPr>
          <a:xfrm>
            <a:off x="5562600" y="4800600"/>
            <a:ext cx="320040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ctr"/>
            <a:r>
              <a:rPr lang="en-US" sz="2400" dirty="0" smtClean="0"/>
              <a:t>Anthropogenic sources</a:t>
            </a:r>
            <a:endParaRPr lang="en-US" sz="2400" dirty="0"/>
          </a:p>
        </p:txBody>
      </p:sp>
      <p:cxnSp>
        <p:nvCxnSpPr>
          <p:cNvPr id="9" name="Straight Connector 8"/>
          <p:cNvCxnSpPr>
            <a:stCxn id="3" idx="2"/>
          </p:cNvCxnSpPr>
          <p:nvPr/>
        </p:nvCxnSpPr>
        <p:spPr>
          <a:xfrm>
            <a:off x="4464627" y="3581400"/>
            <a:ext cx="0" cy="60960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p:cNvCxnSpPr/>
          <p:nvPr/>
        </p:nvCxnSpPr>
        <p:spPr>
          <a:xfrm>
            <a:off x="1409700" y="4191000"/>
            <a:ext cx="5753100" cy="0"/>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Arrow Connector 13"/>
          <p:cNvCxnSpPr>
            <a:endCxn id="6" idx="0"/>
          </p:cNvCxnSpPr>
          <p:nvPr/>
        </p:nvCxnSpPr>
        <p:spPr>
          <a:xfrm>
            <a:off x="1409700" y="4191000"/>
            <a:ext cx="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a:endCxn id="7" idx="0"/>
          </p:cNvCxnSpPr>
          <p:nvPr/>
        </p:nvCxnSpPr>
        <p:spPr>
          <a:xfrm>
            <a:off x="7162800" y="4191000"/>
            <a:ext cx="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3283527" y="5943600"/>
            <a:ext cx="236220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000" dirty="0" smtClean="0"/>
              <a:t>Combustion Sources</a:t>
            </a:r>
            <a:endParaRPr lang="en-US" sz="2000" dirty="0"/>
          </a:p>
        </p:txBody>
      </p:sp>
      <p:sp>
        <p:nvSpPr>
          <p:cNvPr id="18" name="TextBox 17"/>
          <p:cNvSpPr txBox="1"/>
          <p:nvPr/>
        </p:nvSpPr>
        <p:spPr>
          <a:xfrm>
            <a:off x="7162800" y="5943600"/>
            <a:ext cx="167640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000" dirty="0" smtClean="0"/>
              <a:t>Other Sources</a:t>
            </a:r>
            <a:endParaRPr lang="en-US" sz="2000" dirty="0"/>
          </a:p>
        </p:txBody>
      </p:sp>
      <p:cxnSp>
        <p:nvCxnSpPr>
          <p:cNvPr id="20" name="Straight Connector 19"/>
          <p:cNvCxnSpPr>
            <a:stCxn id="7" idx="2"/>
          </p:cNvCxnSpPr>
          <p:nvPr/>
        </p:nvCxnSpPr>
        <p:spPr>
          <a:xfrm>
            <a:off x="7162800" y="5262265"/>
            <a:ext cx="0" cy="376535"/>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4457699" y="5638800"/>
            <a:ext cx="3619501"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a:off x="4464627" y="56388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a:off x="8077200" y="56388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18438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86"/>
            <a:ext cx="8229600" cy="563562"/>
          </a:xfrm>
        </p:spPr>
        <p:style>
          <a:lnRef idx="1">
            <a:schemeClr val="accent3"/>
          </a:lnRef>
          <a:fillRef idx="2">
            <a:schemeClr val="accent3"/>
          </a:fillRef>
          <a:effectRef idx="1">
            <a:schemeClr val="accent3"/>
          </a:effectRef>
          <a:fontRef idx="minor">
            <a:schemeClr val="dk1"/>
          </a:fontRef>
        </p:style>
        <p:txBody>
          <a:bodyPr>
            <a:noAutofit/>
          </a:bodyPr>
          <a:lstStyle/>
          <a:p>
            <a:r>
              <a:rPr lang="en-US" sz="3200" b="1" dirty="0" smtClean="0"/>
              <a:t>Sources of Air Pollution</a:t>
            </a:r>
            <a:endParaRPr lang="en-US" sz="3200" b="1" dirty="0"/>
          </a:p>
        </p:txBody>
      </p:sp>
      <p:sp>
        <p:nvSpPr>
          <p:cNvPr id="3" name="Text Placeholder 2"/>
          <p:cNvSpPr>
            <a:spLocks noGrp="1"/>
          </p:cNvSpPr>
          <p:nvPr>
            <p:ph type="body" idx="1"/>
          </p:nvPr>
        </p:nvSpPr>
        <p:spPr>
          <a:xfrm>
            <a:off x="381000" y="1600200"/>
            <a:ext cx="4040188" cy="2209800"/>
          </a:xfrm>
        </p:spPr>
        <p:style>
          <a:lnRef idx="1">
            <a:schemeClr val="accent1"/>
          </a:lnRef>
          <a:fillRef idx="2">
            <a:schemeClr val="accent1"/>
          </a:fillRef>
          <a:effectRef idx="1">
            <a:schemeClr val="accent1"/>
          </a:effectRef>
          <a:fontRef idx="minor">
            <a:schemeClr val="dk1"/>
          </a:fontRef>
        </p:style>
        <p:txBody>
          <a:bodyPr anchor="ctr">
            <a:normAutofit/>
          </a:bodyPr>
          <a:lstStyle/>
          <a:p>
            <a:r>
              <a:rPr lang="en-US" sz="2200" dirty="0" smtClean="0"/>
              <a:t>Natural sources </a:t>
            </a:r>
            <a:r>
              <a:rPr lang="en-US" sz="2200" b="0" dirty="0" smtClean="0"/>
              <a:t>are those which are originated from natural processes like  volcanic eruptions, windblown dust, sea-salt spray and emissions of volatile organic compounds from plants.</a:t>
            </a:r>
            <a:endParaRPr lang="en-US" sz="2200" b="0" dirty="0"/>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1000" y="3962400"/>
            <a:ext cx="4040188" cy="25761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495800" y="1600200"/>
            <a:ext cx="4498975" cy="2133599"/>
          </a:xfrm>
        </p:spPr>
        <p:style>
          <a:lnRef idx="1">
            <a:schemeClr val="accent1"/>
          </a:lnRef>
          <a:fillRef idx="2">
            <a:schemeClr val="accent1"/>
          </a:fillRef>
          <a:effectRef idx="1">
            <a:schemeClr val="accent1"/>
          </a:effectRef>
          <a:fontRef idx="minor">
            <a:schemeClr val="dk1"/>
          </a:fontRef>
        </p:style>
        <p:txBody>
          <a:bodyPr>
            <a:noAutofit/>
          </a:bodyPr>
          <a:lstStyle/>
          <a:p>
            <a:r>
              <a:rPr lang="en-US" sz="2200" dirty="0" smtClean="0"/>
              <a:t>Anthropogenic sources </a:t>
            </a:r>
            <a:r>
              <a:rPr lang="en-US" sz="2200" b="0" dirty="0" smtClean="0"/>
              <a:t>are those which are originated from burning </a:t>
            </a:r>
            <a:r>
              <a:rPr lang="en-US" sz="2200" b="0" dirty="0"/>
              <a:t>of fossil fuels in electricity generation, transport, industry and </a:t>
            </a:r>
            <a:r>
              <a:rPr lang="en-US" sz="2200" b="0" dirty="0" smtClean="0"/>
              <a:t>households; Industrial </a:t>
            </a:r>
            <a:r>
              <a:rPr lang="en-US" sz="2200" b="0" dirty="0"/>
              <a:t>processes and solvent </a:t>
            </a:r>
            <a:r>
              <a:rPr lang="en-US" sz="2200" b="0" dirty="0" smtClean="0"/>
              <a:t>use, agriculture,  waste treatment.</a:t>
            </a:r>
            <a:endParaRPr lang="en-US" sz="2200" b="0" dirty="0"/>
          </a:p>
        </p:txBody>
      </p:sp>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724400" y="3886200"/>
            <a:ext cx="4041775" cy="2636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a:off x="4724400" y="3886200"/>
            <a:ext cx="2514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ANTHROPOGENIC SOURCES</a:t>
            </a:r>
            <a:endParaRPr lang="en-US" sz="1600" dirty="0"/>
          </a:p>
        </p:txBody>
      </p:sp>
      <p:cxnSp>
        <p:nvCxnSpPr>
          <p:cNvPr id="13" name="Straight Connector 12"/>
          <p:cNvCxnSpPr>
            <a:stCxn id="2" idx="2"/>
          </p:cNvCxnSpPr>
          <p:nvPr/>
        </p:nvCxnSpPr>
        <p:spPr>
          <a:xfrm>
            <a:off x="4572000" y="574448"/>
            <a:ext cx="0" cy="339952"/>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a:off x="2362200" y="914400"/>
            <a:ext cx="4191000" cy="0"/>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a:off x="2362200" y="914400"/>
            <a:ext cx="0" cy="685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p:nvPr/>
        </p:nvCxnSpPr>
        <p:spPr>
          <a:xfrm>
            <a:off x="6553200" y="914400"/>
            <a:ext cx="0" cy="685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03716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3200" dirty="0" smtClean="0"/>
              <a:t>Anthropogenic Sources of air pollution</a:t>
            </a:r>
            <a:endParaRPr lang="en-US" sz="3200" dirty="0"/>
          </a:p>
        </p:txBody>
      </p:sp>
      <p:sp>
        <p:nvSpPr>
          <p:cNvPr id="3" name="Text Placeholder 2"/>
          <p:cNvSpPr>
            <a:spLocks noGrp="1"/>
          </p:cNvSpPr>
          <p:nvPr>
            <p:ph type="body" idx="1"/>
          </p:nvPr>
        </p:nvSpPr>
        <p:spPr>
          <a:xfrm>
            <a:off x="228600" y="1676400"/>
            <a:ext cx="2209800" cy="1587282"/>
          </a:xfrm>
        </p:spPr>
        <p:style>
          <a:lnRef idx="1">
            <a:schemeClr val="accent4"/>
          </a:lnRef>
          <a:fillRef idx="2">
            <a:schemeClr val="accent4"/>
          </a:fillRef>
          <a:effectRef idx="1">
            <a:schemeClr val="accent4"/>
          </a:effectRef>
          <a:fontRef idx="minor">
            <a:schemeClr val="dk1"/>
          </a:fontRef>
        </p:style>
        <p:txBody>
          <a:bodyPr anchor="ctr">
            <a:normAutofit fontScale="70000" lnSpcReduction="20000"/>
          </a:bodyPr>
          <a:lstStyle/>
          <a:p>
            <a:r>
              <a:rPr lang="en-US" sz="2800" b="0" dirty="0" smtClean="0"/>
              <a:t>Stationary </a:t>
            </a:r>
            <a:r>
              <a:rPr lang="en-US" sz="2800" dirty="0" smtClean="0"/>
              <a:t>Combustion </a:t>
            </a:r>
            <a:r>
              <a:rPr lang="en-US" sz="2800" b="0" dirty="0" smtClean="0"/>
              <a:t>Sources </a:t>
            </a:r>
            <a:r>
              <a:rPr lang="en-US" b="0" dirty="0"/>
              <a:t>e.g. Burning of coal and petroleum in industries and </a:t>
            </a:r>
            <a:r>
              <a:rPr lang="en-US" b="0" dirty="0" smtClean="0"/>
              <a:t>factories.</a:t>
            </a:r>
            <a:endParaRPr lang="en-US" b="0"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52400" y="3505200"/>
            <a:ext cx="2362200" cy="25950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2743200" y="1674594"/>
            <a:ext cx="2286000" cy="1589088"/>
          </a:xfrm>
        </p:spPr>
        <p:style>
          <a:lnRef idx="1">
            <a:schemeClr val="accent4"/>
          </a:lnRef>
          <a:fillRef idx="2">
            <a:schemeClr val="accent4"/>
          </a:fillRef>
          <a:effectRef idx="1">
            <a:schemeClr val="accent4"/>
          </a:effectRef>
          <a:fontRef idx="minor">
            <a:schemeClr val="dk1"/>
          </a:fontRef>
        </p:style>
        <p:txBody>
          <a:bodyPr anchor="ctr">
            <a:normAutofit fontScale="70000" lnSpcReduction="20000"/>
          </a:bodyPr>
          <a:lstStyle/>
          <a:p>
            <a:r>
              <a:rPr lang="en-US" sz="2800" b="0" dirty="0" smtClean="0"/>
              <a:t>Mobile </a:t>
            </a:r>
            <a:r>
              <a:rPr lang="en-US" sz="2800" dirty="0" smtClean="0"/>
              <a:t>Combustion</a:t>
            </a:r>
            <a:r>
              <a:rPr lang="en-US" sz="2800" b="0" dirty="0" smtClean="0"/>
              <a:t> Sources </a:t>
            </a:r>
            <a:r>
              <a:rPr lang="en-US" b="0" dirty="0"/>
              <a:t>e.g. automobiles, locomotives, aircrafts etc</a:t>
            </a:r>
            <a:r>
              <a:rPr lang="en-US" b="0" dirty="0" smtClean="0"/>
              <a:t>.</a:t>
            </a:r>
            <a:endParaRPr lang="en-US" b="0"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2743200" y="3505200"/>
            <a:ext cx="2438400" cy="24656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3581400"/>
            <a:ext cx="1219200" cy="1219200"/>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1149" y="4953000"/>
            <a:ext cx="2776538" cy="17243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7087" y="4024615"/>
            <a:ext cx="1981200" cy="1228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06783" y="3428921"/>
            <a:ext cx="1816608" cy="12100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p:cNvSpPr txBox="1"/>
          <p:nvPr/>
        </p:nvSpPr>
        <p:spPr>
          <a:xfrm>
            <a:off x="5391149" y="6538876"/>
            <a:ext cx="1676400"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smtClean="0"/>
              <a:t>Sewage treatment plant</a:t>
            </a:r>
            <a:endParaRPr lang="en-US" sz="1200" dirty="0"/>
          </a:p>
        </p:txBody>
      </p:sp>
      <p:sp>
        <p:nvSpPr>
          <p:cNvPr id="18" name="TextBox 17"/>
          <p:cNvSpPr txBox="1"/>
          <p:nvPr/>
        </p:nvSpPr>
        <p:spPr>
          <a:xfrm>
            <a:off x="7101077" y="5253340"/>
            <a:ext cx="2133600" cy="2765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smtClean="0"/>
              <a:t>Chemical processes in factories</a:t>
            </a:r>
            <a:endParaRPr lang="en-US" sz="1200" dirty="0"/>
          </a:p>
        </p:txBody>
      </p:sp>
      <p:sp>
        <p:nvSpPr>
          <p:cNvPr id="19" name="TextBox 18"/>
          <p:cNvSpPr txBox="1"/>
          <p:nvPr/>
        </p:nvSpPr>
        <p:spPr>
          <a:xfrm>
            <a:off x="5607557" y="3443112"/>
            <a:ext cx="1524000" cy="2765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dirty="0" smtClean="0"/>
              <a:t>Agricultural practices</a:t>
            </a:r>
            <a:endParaRPr lang="en-US" sz="1200" dirty="0"/>
          </a:p>
        </p:txBody>
      </p:sp>
      <p:sp>
        <p:nvSpPr>
          <p:cNvPr id="20" name="TextBox 19"/>
          <p:cNvSpPr txBox="1"/>
          <p:nvPr/>
        </p:nvSpPr>
        <p:spPr>
          <a:xfrm>
            <a:off x="3009900" y="3529584"/>
            <a:ext cx="1600200"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dirty="0" smtClean="0"/>
              <a:t>Automobile emission</a:t>
            </a:r>
            <a:endParaRPr lang="en-US" sz="1200" dirty="0"/>
          </a:p>
        </p:txBody>
      </p:sp>
      <p:sp>
        <p:nvSpPr>
          <p:cNvPr id="21" name="TextBox 20"/>
          <p:cNvSpPr txBox="1"/>
          <p:nvPr/>
        </p:nvSpPr>
        <p:spPr>
          <a:xfrm>
            <a:off x="234696" y="3544824"/>
            <a:ext cx="1371600" cy="2765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dirty="0" smtClean="0"/>
              <a:t>Industrial Emission</a:t>
            </a:r>
            <a:endParaRPr lang="en-US" sz="1200" dirty="0"/>
          </a:p>
        </p:txBody>
      </p:sp>
      <p:sp>
        <p:nvSpPr>
          <p:cNvPr id="22" name="TextBox 21"/>
          <p:cNvSpPr txBox="1"/>
          <p:nvPr/>
        </p:nvSpPr>
        <p:spPr>
          <a:xfrm>
            <a:off x="5759957" y="1676400"/>
            <a:ext cx="2743200" cy="153888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smtClean="0"/>
              <a:t>Industrial Processing and other Sources </a:t>
            </a:r>
            <a:r>
              <a:rPr lang="en-US" dirty="0" smtClean="0"/>
              <a:t>e.g. chemical industries, sewage treatment plant, agricultural activities etc.</a:t>
            </a:r>
            <a:endParaRPr lang="en-US" sz="2000" dirty="0" smtClean="0"/>
          </a:p>
        </p:txBody>
      </p:sp>
      <p:cxnSp>
        <p:nvCxnSpPr>
          <p:cNvPr id="24" name="Straight Connector 23"/>
          <p:cNvCxnSpPr>
            <a:stCxn id="2" idx="2"/>
          </p:cNvCxnSpPr>
          <p:nvPr/>
        </p:nvCxnSpPr>
        <p:spPr>
          <a:xfrm>
            <a:off x="4572000" y="838200"/>
            <a:ext cx="0" cy="30480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p:cNvCxnSpPr/>
          <p:nvPr/>
        </p:nvCxnSpPr>
        <p:spPr>
          <a:xfrm>
            <a:off x="1371600" y="1143000"/>
            <a:ext cx="5562600" cy="0"/>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Arrow Connector 28"/>
          <p:cNvCxnSpPr/>
          <p:nvPr/>
        </p:nvCxnSpPr>
        <p:spPr>
          <a:xfrm>
            <a:off x="1371600" y="1143000"/>
            <a:ext cx="0" cy="533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1" name="Straight Arrow Connector 30"/>
          <p:cNvCxnSpPr/>
          <p:nvPr/>
        </p:nvCxnSpPr>
        <p:spPr>
          <a:xfrm>
            <a:off x="3810000" y="1143000"/>
            <a:ext cx="0" cy="533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a:off x="6934200" y="1143000"/>
            <a:ext cx="0" cy="533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198701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1"/>
            <a:ext cx="8534400" cy="685799"/>
          </a:xfrm>
        </p:spPr>
        <p:style>
          <a:lnRef idx="1">
            <a:schemeClr val="accent4"/>
          </a:lnRef>
          <a:fillRef idx="2">
            <a:schemeClr val="accent4"/>
          </a:fillRef>
          <a:effectRef idx="1">
            <a:schemeClr val="accent4"/>
          </a:effectRef>
          <a:fontRef idx="minor">
            <a:schemeClr val="dk1"/>
          </a:fontRef>
        </p:style>
        <p:txBody>
          <a:bodyPr>
            <a:normAutofit/>
          </a:bodyPr>
          <a:lstStyle/>
          <a:p>
            <a:r>
              <a:rPr lang="en-US" sz="3200" dirty="0" smtClean="0"/>
              <a:t>Air Pollutants</a:t>
            </a:r>
            <a:endParaRPr lang="en-US" sz="3200" dirty="0"/>
          </a:p>
        </p:txBody>
      </p:sp>
      <p:sp>
        <p:nvSpPr>
          <p:cNvPr id="3" name="Subtitle 2"/>
          <p:cNvSpPr>
            <a:spLocks noGrp="1"/>
          </p:cNvSpPr>
          <p:nvPr>
            <p:ph type="subTitle" idx="1"/>
          </p:nvPr>
        </p:nvSpPr>
        <p:spPr>
          <a:xfrm>
            <a:off x="381000" y="1868507"/>
            <a:ext cx="3505200" cy="838200"/>
          </a:xfrm>
        </p:spPr>
        <p:style>
          <a:lnRef idx="1">
            <a:schemeClr val="accent4"/>
          </a:lnRef>
          <a:fillRef idx="2">
            <a:schemeClr val="accent4"/>
          </a:fillRef>
          <a:effectRef idx="1">
            <a:schemeClr val="accent4"/>
          </a:effectRef>
          <a:fontRef idx="minor">
            <a:schemeClr val="dk1"/>
          </a:fontRef>
        </p:style>
        <p:txBody>
          <a:bodyPr anchor="ctr">
            <a:normAutofit/>
          </a:bodyPr>
          <a:lstStyle/>
          <a:p>
            <a:r>
              <a:rPr lang="en-US" sz="2800" dirty="0" smtClean="0">
                <a:solidFill>
                  <a:schemeClr val="tx1"/>
                </a:solidFill>
              </a:rPr>
              <a:t>Based on their nature</a:t>
            </a:r>
          </a:p>
        </p:txBody>
      </p:sp>
      <p:sp>
        <p:nvSpPr>
          <p:cNvPr id="4" name="TextBox 3"/>
          <p:cNvSpPr txBox="1"/>
          <p:nvPr/>
        </p:nvSpPr>
        <p:spPr>
          <a:xfrm>
            <a:off x="-4724400" y="228600"/>
            <a:ext cx="3276600" cy="369332"/>
          </a:xfrm>
          <a:prstGeom prst="rect">
            <a:avLst/>
          </a:prstGeom>
          <a:noFill/>
        </p:spPr>
        <p:txBody>
          <a:bodyPr wrap="square" rtlCol="0">
            <a:spAutoFit/>
          </a:bodyPr>
          <a:lstStyle/>
          <a:p>
            <a:endParaRPr lang="en-US" dirty="0"/>
          </a:p>
        </p:txBody>
      </p:sp>
      <p:sp>
        <p:nvSpPr>
          <p:cNvPr id="5" name="TextBox 4"/>
          <p:cNvSpPr txBox="1"/>
          <p:nvPr/>
        </p:nvSpPr>
        <p:spPr>
          <a:xfrm>
            <a:off x="5070232" y="1809892"/>
            <a:ext cx="3352800" cy="95410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ctr"/>
            <a:r>
              <a:rPr lang="en-US" sz="2800" dirty="0" smtClean="0"/>
              <a:t>Based on their formation</a:t>
            </a:r>
            <a:endParaRPr lang="en-US" sz="2800" dirty="0"/>
          </a:p>
        </p:txBody>
      </p:sp>
      <p:sp>
        <p:nvSpPr>
          <p:cNvPr id="6" name="TextBox 5"/>
          <p:cNvSpPr txBox="1"/>
          <p:nvPr/>
        </p:nvSpPr>
        <p:spPr>
          <a:xfrm>
            <a:off x="228600" y="3276600"/>
            <a:ext cx="16764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400" dirty="0" smtClean="0"/>
              <a:t>Gaseous Pollutants</a:t>
            </a:r>
            <a:endParaRPr lang="en-US" sz="2400" dirty="0"/>
          </a:p>
        </p:txBody>
      </p:sp>
      <p:sp>
        <p:nvSpPr>
          <p:cNvPr id="7" name="TextBox 6"/>
          <p:cNvSpPr txBox="1"/>
          <p:nvPr/>
        </p:nvSpPr>
        <p:spPr>
          <a:xfrm>
            <a:off x="2057400" y="3276599"/>
            <a:ext cx="19050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400" dirty="0" smtClean="0"/>
              <a:t>Particulate Pollutants</a:t>
            </a:r>
            <a:endParaRPr lang="en-US" sz="2400" dirty="0"/>
          </a:p>
        </p:txBody>
      </p:sp>
      <p:sp>
        <p:nvSpPr>
          <p:cNvPr id="8" name="TextBox 7"/>
          <p:cNvSpPr txBox="1"/>
          <p:nvPr/>
        </p:nvSpPr>
        <p:spPr>
          <a:xfrm>
            <a:off x="4876800" y="3276596"/>
            <a:ext cx="16383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400" dirty="0" smtClean="0"/>
              <a:t>Primary Pollutants</a:t>
            </a:r>
            <a:endParaRPr lang="en-US" sz="2400" dirty="0"/>
          </a:p>
        </p:txBody>
      </p:sp>
      <p:sp>
        <p:nvSpPr>
          <p:cNvPr id="9" name="TextBox 8"/>
          <p:cNvSpPr txBox="1"/>
          <p:nvPr/>
        </p:nvSpPr>
        <p:spPr>
          <a:xfrm>
            <a:off x="6828694" y="3276597"/>
            <a:ext cx="17526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smtClean="0"/>
              <a:t>Secondary Pollutants</a:t>
            </a:r>
            <a:endParaRPr lang="en-US" sz="2400" dirty="0"/>
          </a:p>
        </p:txBody>
      </p:sp>
      <p:cxnSp>
        <p:nvCxnSpPr>
          <p:cNvPr id="11" name="Straight Connector 10"/>
          <p:cNvCxnSpPr>
            <a:stCxn id="2" idx="2"/>
          </p:cNvCxnSpPr>
          <p:nvPr/>
        </p:nvCxnSpPr>
        <p:spPr>
          <a:xfrm>
            <a:off x="4572000" y="914400"/>
            <a:ext cx="0" cy="30480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2057400" y="1219200"/>
            <a:ext cx="4457700" cy="0"/>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2057400" y="1219200"/>
            <a:ext cx="0" cy="5906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a:off x="6515100" y="1219200"/>
            <a:ext cx="0" cy="5906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Connector 18"/>
          <p:cNvCxnSpPr>
            <a:stCxn id="3" idx="2"/>
          </p:cNvCxnSpPr>
          <p:nvPr/>
        </p:nvCxnSpPr>
        <p:spPr>
          <a:xfrm>
            <a:off x="2133600" y="2706707"/>
            <a:ext cx="0" cy="208746"/>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1143000" y="2915453"/>
            <a:ext cx="1866900"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a:off x="1143000" y="2915453"/>
            <a:ext cx="0" cy="36114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a:endCxn id="7" idx="0"/>
          </p:cNvCxnSpPr>
          <p:nvPr/>
        </p:nvCxnSpPr>
        <p:spPr>
          <a:xfrm>
            <a:off x="3009900" y="2915453"/>
            <a:ext cx="0" cy="36114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Connector 27"/>
          <p:cNvCxnSpPr>
            <a:stCxn id="5" idx="2"/>
          </p:cNvCxnSpPr>
          <p:nvPr/>
        </p:nvCxnSpPr>
        <p:spPr>
          <a:xfrm>
            <a:off x="6746632" y="2763999"/>
            <a:ext cx="0" cy="207801"/>
          </a:xfrm>
          <a:prstGeom prst="line">
            <a:avLst/>
          </a:prstGeom>
        </p:spPr>
        <p:style>
          <a:lnRef idx="2">
            <a:schemeClr val="dk1"/>
          </a:lnRef>
          <a:fillRef idx="0">
            <a:schemeClr val="dk1"/>
          </a:fillRef>
          <a:effectRef idx="1">
            <a:schemeClr val="dk1"/>
          </a:effectRef>
          <a:fontRef idx="minor">
            <a:schemeClr val="tx1"/>
          </a:fontRef>
        </p:style>
      </p:cxnSp>
      <p:cxnSp>
        <p:nvCxnSpPr>
          <p:cNvPr id="35" name="Straight Connector 34"/>
          <p:cNvCxnSpPr/>
          <p:nvPr/>
        </p:nvCxnSpPr>
        <p:spPr>
          <a:xfrm>
            <a:off x="5695950" y="2971800"/>
            <a:ext cx="2009044" cy="0"/>
          </a:xfrm>
          <a:prstGeom prst="line">
            <a:avLst/>
          </a:prstGeom>
        </p:spPr>
        <p:style>
          <a:lnRef idx="2">
            <a:schemeClr val="dk1"/>
          </a:lnRef>
          <a:fillRef idx="0">
            <a:schemeClr val="dk1"/>
          </a:fillRef>
          <a:effectRef idx="1">
            <a:schemeClr val="dk1"/>
          </a:effectRef>
          <a:fontRef idx="minor">
            <a:schemeClr val="tx1"/>
          </a:fontRef>
        </p:style>
      </p:cxnSp>
      <p:cxnSp>
        <p:nvCxnSpPr>
          <p:cNvPr id="37" name="Straight Arrow Connector 36"/>
          <p:cNvCxnSpPr>
            <a:endCxn id="8" idx="0"/>
          </p:cNvCxnSpPr>
          <p:nvPr/>
        </p:nvCxnSpPr>
        <p:spPr>
          <a:xfrm>
            <a:off x="5695950" y="2971800"/>
            <a:ext cx="0" cy="30479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9" name="Straight Arrow Connector 38"/>
          <p:cNvCxnSpPr>
            <a:endCxn id="9" idx="0"/>
          </p:cNvCxnSpPr>
          <p:nvPr/>
        </p:nvCxnSpPr>
        <p:spPr>
          <a:xfrm>
            <a:off x="7704994" y="2971800"/>
            <a:ext cx="0" cy="30479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9271587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3"/>
          </a:lnRef>
          <a:fillRef idx="2">
            <a:schemeClr val="accent3"/>
          </a:fillRef>
          <a:effectRef idx="1">
            <a:schemeClr val="accent3"/>
          </a:effectRef>
          <a:fontRef idx="minor">
            <a:schemeClr val="dk1"/>
          </a:fontRef>
        </p:style>
        <p:txBody>
          <a:bodyPr/>
          <a:lstStyle/>
          <a:p>
            <a:r>
              <a:rPr lang="en-US" dirty="0" smtClean="0"/>
              <a:t>Types of Air Pollutants</a:t>
            </a:r>
            <a:endParaRPr lang="en-US" dirty="0"/>
          </a:p>
        </p:txBody>
      </p:sp>
      <p:sp>
        <p:nvSpPr>
          <p:cNvPr id="3" name="Text Placeholder 2"/>
          <p:cNvSpPr>
            <a:spLocks noGrp="1"/>
          </p:cNvSpPr>
          <p:nvPr>
            <p:ph type="body" idx="1"/>
          </p:nvPr>
        </p:nvSpPr>
        <p:spPr>
          <a:xfrm>
            <a:off x="457200" y="2362200"/>
            <a:ext cx="4040188" cy="3494087"/>
          </a:xfrm>
        </p:spPr>
        <p:style>
          <a:lnRef idx="1">
            <a:schemeClr val="dk1"/>
          </a:lnRef>
          <a:fillRef idx="2">
            <a:schemeClr val="dk1"/>
          </a:fillRef>
          <a:effectRef idx="1">
            <a:schemeClr val="dk1"/>
          </a:effectRef>
          <a:fontRef idx="minor">
            <a:schemeClr val="dk1"/>
          </a:fontRef>
        </p:style>
        <p:txBody>
          <a:bodyPr anchor="ctr">
            <a:normAutofit/>
          </a:bodyPr>
          <a:lstStyle/>
          <a:p>
            <a:r>
              <a:rPr lang="en-US" dirty="0" smtClean="0"/>
              <a:t>Gaseous Pollutants </a:t>
            </a:r>
            <a:r>
              <a:rPr lang="en-US" b="0" dirty="0" smtClean="0"/>
              <a:t>such as oxides of sulphur(SO</a:t>
            </a:r>
            <a:r>
              <a:rPr lang="en-US" b="0" baseline="-25000" dirty="0" smtClean="0"/>
              <a:t>2</a:t>
            </a:r>
            <a:r>
              <a:rPr lang="en-US" b="0" dirty="0" smtClean="0"/>
              <a:t>, SO</a:t>
            </a:r>
            <a:r>
              <a:rPr lang="en-US" b="0" baseline="-25000" dirty="0" smtClean="0"/>
              <a:t>3</a:t>
            </a:r>
            <a:r>
              <a:rPr lang="en-US" b="0" dirty="0" smtClean="0"/>
              <a:t>), oxides of nitrogen( NO</a:t>
            </a:r>
            <a:r>
              <a:rPr lang="en-US" b="0" baseline="-25000" dirty="0" smtClean="0"/>
              <a:t>3</a:t>
            </a:r>
            <a:r>
              <a:rPr lang="en-US" b="0" dirty="0" smtClean="0"/>
              <a:t>, NO</a:t>
            </a:r>
            <a:r>
              <a:rPr lang="en-US" b="0" baseline="-25000" dirty="0" smtClean="0"/>
              <a:t>2</a:t>
            </a:r>
            <a:r>
              <a:rPr lang="en-US" b="0" dirty="0" smtClean="0"/>
              <a:t>), oxides of Carbon( CO</a:t>
            </a:r>
            <a:r>
              <a:rPr lang="en-US" b="0" baseline="-25000" dirty="0" smtClean="0"/>
              <a:t>2,</a:t>
            </a:r>
            <a:r>
              <a:rPr lang="en-US" b="0" dirty="0" smtClean="0"/>
              <a:t> CO), H</a:t>
            </a:r>
            <a:r>
              <a:rPr lang="en-US" b="0" baseline="-25000" dirty="0" smtClean="0"/>
              <a:t>2</a:t>
            </a:r>
            <a:r>
              <a:rPr lang="en-US" b="0" dirty="0" smtClean="0"/>
              <a:t>S, NH</a:t>
            </a:r>
            <a:r>
              <a:rPr lang="en-US" b="0" baseline="-25000" dirty="0" smtClean="0"/>
              <a:t>3</a:t>
            </a:r>
            <a:r>
              <a:rPr lang="en-US" b="0" dirty="0" smtClean="0"/>
              <a:t>, O</a:t>
            </a:r>
            <a:r>
              <a:rPr lang="en-US" b="0" baseline="-25000" dirty="0" smtClean="0"/>
              <a:t>3, </a:t>
            </a:r>
            <a:r>
              <a:rPr lang="en-US" b="0" dirty="0" smtClean="0"/>
              <a:t>fluorine,  hydrocarbons, aldehydes, etc.</a:t>
            </a:r>
          </a:p>
        </p:txBody>
      </p:sp>
      <p:sp>
        <p:nvSpPr>
          <p:cNvPr id="5" name="Text Placeholder 4"/>
          <p:cNvSpPr>
            <a:spLocks noGrp="1"/>
          </p:cNvSpPr>
          <p:nvPr>
            <p:ph type="body" sz="quarter" idx="3"/>
          </p:nvPr>
        </p:nvSpPr>
        <p:spPr>
          <a:xfrm>
            <a:off x="4724400" y="2362200"/>
            <a:ext cx="4041775" cy="3494088"/>
          </a:xfrm>
        </p:spPr>
        <p:style>
          <a:lnRef idx="1">
            <a:schemeClr val="dk1"/>
          </a:lnRef>
          <a:fillRef idx="2">
            <a:schemeClr val="dk1"/>
          </a:fillRef>
          <a:effectRef idx="1">
            <a:schemeClr val="dk1"/>
          </a:effectRef>
          <a:fontRef idx="minor">
            <a:schemeClr val="dk1"/>
          </a:fontRef>
        </p:style>
        <p:txBody>
          <a:bodyPr anchor="ctr">
            <a:normAutofit/>
          </a:bodyPr>
          <a:lstStyle/>
          <a:p>
            <a:r>
              <a:rPr lang="en-US" dirty="0" smtClean="0"/>
              <a:t>Particulate Pollutants </a:t>
            </a:r>
            <a:r>
              <a:rPr lang="en-US" b="0" dirty="0" smtClean="0"/>
              <a:t>such as Dust, Fly ash, smoke, soot, aerosol droplets, mist, fog, pollen grains etc. </a:t>
            </a:r>
            <a:endParaRPr lang="en-US" b="0" baseline="-25000" dirty="0" smtClean="0"/>
          </a:p>
        </p:txBody>
      </p:sp>
      <p:cxnSp>
        <p:nvCxnSpPr>
          <p:cNvPr id="8" name="Straight Connector 7"/>
          <p:cNvCxnSpPr>
            <a:stCxn id="2" idx="2"/>
          </p:cNvCxnSpPr>
          <p:nvPr/>
        </p:nvCxnSpPr>
        <p:spPr>
          <a:xfrm>
            <a:off x="4572000" y="1143000"/>
            <a:ext cx="0" cy="38100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p:cNvCxnSpPr/>
          <p:nvPr/>
        </p:nvCxnSpPr>
        <p:spPr>
          <a:xfrm>
            <a:off x="2057400" y="1524000"/>
            <a:ext cx="4953000" cy="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Arrow Connector 12"/>
          <p:cNvCxnSpPr/>
          <p:nvPr/>
        </p:nvCxnSpPr>
        <p:spPr>
          <a:xfrm>
            <a:off x="2057400" y="1524000"/>
            <a:ext cx="0" cy="838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7010400" y="1524000"/>
            <a:ext cx="0" cy="838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585291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3050"/>
            <a:ext cx="8610600" cy="565150"/>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en-US" sz="3200" b="0" dirty="0" smtClean="0"/>
              <a:t>Air Pollution</a:t>
            </a:r>
            <a:endParaRPr lang="en-US" sz="3200" b="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6200" y="2057400"/>
            <a:ext cx="5111750" cy="2962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a:xfrm>
            <a:off x="152400" y="1219200"/>
            <a:ext cx="3581400" cy="4876800"/>
          </a:xfrm>
        </p:spPr>
        <p:style>
          <a:lnRef idx="1">
            <a:schemeClr val="accent1"/>
          </a:lnRef>
          <a:fillRef idx="2">
            <a:schemeClr val="accent1"/>
          </a:fillRef>
          <a:effectRef idx="1">
            <a:schemeClr val="accent1"/>
          </a:effectRef>
          <a:fontRef idx="minor">
            <a:schemeClr val="dk1"/>
          </a:fontRef>
        </p:style>
        <p:txBody>
          <a:bodyPr anchor="ctr">
            <a:noAutofit/>
          </a:bodyPr>
          <a:lstStyle/>
          <a:p>
            <a:r>
              <a:rPr lang="en-US" sz="2400" b="1" dirty="0" smtClean="0"/>
              <a:t>Types of air pollutants</a:t>
            </a:r>
          </a:p>
          <a:p>
            <a:r>
              <a:rPr lang="en-US" sz="2400" dirty="0" smtClean="0"/>
              <a:t>Based on their formation:</a:t>
            </a:r>
          </a:p>
          <a:p>
            <a:pPr marL="514350" indent="-514350">
              <a:buFont typeface="+mj-lt"/>
              <a:buAutoNum type="alphaLcParenR"/>
            </a:pPr>
            <a:r>
              <a:rPr lang="en-US" sz="2400" b="1" dirty="0" smtClean="0"/>
              <a:t>Primary Pollutants</a:t>
            </a:r>
            <a:r>
              <a:rPr lang="en-US" sz="2400" dirty="0" smtClean="0"/>
              <a:t>-these enter into the air directly e.g. SO</a:t>
            </a:r>
            <a:r>
              <a:rPr lang="en-US" sz="2400" baseline="-25000" dirty="0" smtClean="0"/>
              <a:t>2</a:t>
            </a:r>
            <a:r>
              <a:rPr lang="en-US" sz="2400" dirty="0" smtClean="0"/>
              <a:t>, SO</a:t>
            </a:r>
            <a:r>
              <a:rPr lang="en-US" sz="2400" baseline="-25000" dirty="0" smtClean="0"/>
              <a:t>3</a:t>
            </a:r>
            <a:r>
              <a:rPr lang="en-US" sz="2400" dirty="0" smtClean="0"/>
              <a:t>, NO</a:t>
            </a:r>
            <a:r>
              <a:rPr lang="en-US" sz="2400" baseline="-25000" dirty="0" smtClean="0"/>
              <a:t>3</a:t>
            </a:r>
            <a:r>
              <a:rPr lang="en-US" sz="2400" dirty="0" smtClean="0"/>
              <a:t>, NO</a:t>
            </a:r>
            <a:r>
              <a:rPr lang="en-US" sz="2400" baseline="-25000" dirty="0" smtClean="0"/>
              <a:t>2</a:t>
            </a:r>
            <a:r>
              <a:rPr lang="en-US" sz="2400" dirty="0" smtClean="0"/>
              <a:t>, CO</a:t>
            </a:r>
            <a:r>
              <a:rPr lang="en-US" sz="2400" baseline="-25000" dirty="0" smtClean="0"/>
              <a:t>2,</a:t>
            </a:r>
            <a:r>
              <a:rPr lang="en-US" sz="2400" dirty="0" smtClean="0"/>
              <a:t> CO etc.</a:t>
            </a:r>
          </a:p>
          <a:p>
            <a:pPr marL="514350" indent="-514350">
              <a:buFont typeface="+mj-lt"/>
              <a:buAutoNum type="alphaLcParenR"/>
            </a:pPr>
            <a:r>
              <a:rPr lang="en-US" sz="2400" b="1" dirty="0" smtClean="0"/>
              <a:t>Secondary Pollutant</a:t>
            </a:r>
            <a:r>
              <a:rPr lang="en-US" sz="2400" dirty="0" smtClean="0"/>
              <a:t>s-they are created in the air from the primary pollutants e.g. Peroxy acetyl nitrate(PAN), O</a:t>
            </a:r>
            <a:r>
              <a:rPr lang="en-US" sz="2400" baseline="-25000" dirty="0" smtClean="0"/>
              <a:t>3</a:t>
            </a:r>
            <a:r>
              <a:rPr lang="en-US" sz="2400" dirty="0" smtClean="0"/>
              <a:t> etc.</a:t>
            </a:r>
          </a:p>
        </p:txBody>
      </p:sp>
    </p:spTree>
    <p:extLst>
      <p:ext uri="{BB962C8B-B14F-4D97-AF65-F5344CB8AC3E}">
        <p14:creationId xmlns:p14="http://schemas.microsoft.com/office/powerpoint/2010/main" val="277675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8763000" cy="536575"/>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200" dirty="0" smtClean="0"/>
              <a:t>Effects of Air Pollution</a:t>
            </a:r>
            <a:endParaRPr lang="en-US" sz="3200" dirty="0"/>
          </a:p>
        </p:txBody>
      </p:sp>
      <p:sp>
        <p:nvSpPr>
          <p:cNvPr id="3" name="Subtitle 2"/>
          <p:cNvSpPr>
            <a:spLocks noGrp="1"/>
          </p:cNvSpPr>
          <p:nvPr>
            <p:ph type="subTitle" idx="1"/>
          </p:nvPr>
        </p:nvSpPr>
        <p:spPr>
          <a:xfrm>
            <a:off x="0" y="838200"/>
            <a:ext cx="6438900" cy="5958078"/>
          </a:xfrm>
        </p:spPr>
        <p:txBody>
          <a:bodyPr anchor="ctr">
            <a:normAutofit fontScale="77500" lnSpcReduction="20000"/>
          </a:bodyPr>
          <a:lstStyle/>
          <a:p>
            <a:pPr algn="l"/>
            <a:r>
              <a:rPr lang="en-US" u="sng" dirty="0">
                <a:solidFill>
                  <a:schemeClr val="tx1"/>
                </a:solidFill>
              </a:rPr>
              <a:t>The effects of air pollution on </a:t>
            </a:r>
            <a:r>
              <a:rPr lang="en-US" b="1" u="sng" dirty="0">
                <a:solidFill>
                  <a:schemeClr val="tx1"/>
                </a:solidFill>
              </a:rPr>
              <a:t>human health</a:t>
            </a:r>
            <a:r>
              <a:rPr lang="en-US" dirty="0">
                <a:solidFill>
                  <a:schemeClr val="tx1"/>
                </a:solidFill>
              </a:rPr>
              <a:t>:</a:t>
            </a:r>
          </a:p>
          <a:p>
            <a:pPr marL="457200" lvl="0" indent="-457200" algn="l">
              <a:buFont typeface="Arial" pitchFamily="34" charset="0"/>
              <a:buChar char="•"/>
            </a:pPr>
            <a:r>
              <a:rPr lang="en-US" dirty="0">
                <a:solidFill>
                  <a:schemeClr val="tx1"/>
                </a:solidFill>
              </a:rPr>
              <a:t>Pollutants like SO</a:t>
            </a:r>
            <a:r>
              <a:rPr lang="en-US" baseline="-25000" dirty="0">
                <a:solidFill>
                  <a:schemeClr val="tx1"/>
                </a:solidFill>
              </a:rPr>
              <a:t>2</a:t>
            </a:r>
            <a:r>
              <a:rPr lang="en-US" dirty="0">
                <a:solidFill>
                  <a:schemeClr val="tx1"/>
                </a:solidFill>
              </a:rPr>
              <a:t> and nitrogen oxide affects the respiratory system due to their inhalation.</a:t>
            </a:r>
          </a:p>
          <a:p>
            <a:pPr marL="457200" lvl="0" indent="-457200" algn="l">
              <a:buFont typeface="Arial" pitchFamily="34" charset="0"/>
              <a:buChar char="•"/>
            </a:pPr>
            <a:r>
              <a:rPr lang="en-US" dirty="0">
                <a:solidFill>
                  <a:schemeClr val="tx1"/>
                </a:solidFill>
              </a:rPr>
              <a:t>SO</a:t>
            </a:r>
            <a:r>
              <a:rPr lang="en-US" baseline="-25000" dirty="0">
                <a:solidFill>
                  <a:schemeClr val="tx1"/>
                </a:solidFill>
              </a:rPr>
              <a:t>3</a:t>
            </a:r>
            <a:r>
              <a:rPr lang="en-US" dirty="0">
                <a:solidFill>
                  <a:schemeClr val="tx1"/>
                </a:solidFill>
              </a:rPr>
              <a:t>, NO</a:t>
            </a:r>
            <a:r>
              <a:rPr lang="en-US" baseline="-25000" dirty="0">
                <a:solidFill>
                  <a:schemeClr val="tx1"/>
                </a:solidFill>
              </a:rPr>
              <a:t>X</a:t>
            </a:r>
            <a:r>
              <a:rPr lang="en-US" dirty="0">
                <a:solidFill>
                  <a:schemeClr val="tx1"/>
                </a:solidFill>
              </a:rPr>
              <a:t>, and CO diffuses into the blood, combine with haemoglobin and impede oxygen transport.</a:t>
            </a:r>
          </a:p>
          <a:p>
            <a:pPr marL="457200" lvl="0" indent="-457200" algn="l">
              <a:buFont typeface="Arial" pitchFamily="34" charset="0"/>
              <a:buChar char="•"/>
            </a:pPr>
            <a:r>
              <a:rPr lang="en-US" dirty="0">
                <a:solidFill>
                  <a:schemeClr val="tx1"/>
                </a:solidFill>
              </a:rPr>
              <a:t>Radioactive elements emitted in the atmosphere cause severe skin diseases and deformities.</a:t>
            </a:r>
          </a:p>
          <a:p>
            <a:pPr marL="457200" lvl="0" indent="-457200" algn="l">
              <a:buFont typeface="Arial" pitchFamily="34" charset="0"/>
              <a:buChar char="•"/>
            </a:pPr>
            <a:r>
              <a:rPr lang="en-US" dirty="0">
                <a:solidFill>
                  <a:schemeClr val="tx1"/>
                </a:solidFill>
              </a:rPr>
              <a:t>Silicon particles, asbestos fiber and cotton fibers cause silicosis, fibrosis and byssinosis respectively.</a:t>
            </a:r>
          </a:p>
          <a:p>
            <a:pPr marL="457200" lvl="0" indent="-457200" algn="l">
              <a:buFont typeface="Arial" pitchFamily="34" charset="0"/>
              <a:buChar char="•"/>
            </a:pPr>
            <a:r>
              <a:rPr lang="en-US" dirty="0">
                <a:solidFill>
                  <a:schemeClr val="tx1"/>
                </a:solidFill>
              </a:rPr>
              <a:t>Air borne spores, pollen grains, bacteria, fungi, fur, hair, etc. cause various allergic reactions</a:t>
            </a:r>
            <a:r>
              <a:rPr lang="en-US" dirty="0" smtClean="0">
                <a:solidFill>
                  <a:schemeClr val="tx1"/>
                </a:solidFill>
              </a:rPr>
              <a:t>.</a:t>
            </a:r>
            <a:endParaRPr lang="en-US"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4150" y="914400"/>
            <a:ext cx="2209800" cy="2209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900" y="3324225"/>
            <a:ext cx="2466975" cy="184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2750" y="5395722"/>
            <a:ext cx="1981200" cy="14005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77899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38200"/>
            <a:ext cx="6400800" cy="5715000"/>
          </a:xfrm>
        </p:spPr>
        <p:txBody>
          <a:bodyPr>
            <a:normAutofit/>
          </a:bodyPr>
          <a:lstStyle/>
          <a:p>
            <a:pPr algn="just"/>
            <a:r>
              <a:rPr lang="en-US" sz="2400" u="sng" dirty="0">
                <a:solidFill>
                  <a:schemeClr val="tx1"/>
                </a:solidFill>
              </a:rPr>
              <a:t>Effect of air pollution on </a:t>
            </a:r>
            <a:r>
              <a:rPr lang="en-US" sz="2400" b="1" u="sng" dirty="0">
                <a:solidFill>
                  <a:schemeClr val="tx1"/>
                </a:solidFill>
              </a:rPr>
              <a:t>plants</a:t>
            </a:r>
            <a:r>
              <a:rPr lang="en-US" sz="2400" dirty="0">
                <a:solidFill>
                  <a:schemeClr val="tx1"/>
                </a:solidFill>
              </a:rPr>
              <a:t>:</a:t>
            </a:r>
          </a:p>
          <a:p>
            <a:pPr marL="457200" lvl="0" indent="-457200" algn="just">
              <a:buFont typeface="Arial" pitchFamily="34" charset="0"/>
              <a:buChar char="•"/>
            </a:pPr>
            <a:r>
              <a:rPr lang="en-US" sz="2400" dirty="0">
                <a:solidFill>
                  <a:schemeClr val="tx1"/>
                </a:solidFill>
              </a:rPr>
              <a:t>SO</a:t>
            </a:r>
            <a:r>
              <a:rPr lang="en-US" sz="2400" baseline="-25000" dirty="0">
                <a:solidFill>
                  <a:schemeClr val="tx1"/>
                </a:solidFill>
              </a:rPr>
              <a:t>2</a:t>
            </a:r>
            <a:r>
              <a:rPr lang="en-US" sz="2400" dirty="0">
                <a:solidFill>
                  <a:schemeClr val="tx1"/>
                </a:solidFill>
              </a:rPr>
              <a:t> pollution develops symptoms like bleached spots on leaves, chlorosis, early abscission, reduced yield etc.</a:t>
            </a:r>
          </a:p>
          <a:p>
            <a:pPr marL="457200" lvl="0" indent="-457200" algn="just">
              <a:buFont typeface="Arial" pitchFamily="34" charset="0"/>
              <a:buChar char="•"/>
            </a:pPr>
            <a:r>
              <a:rPr lang="en-US" sz="2400" dirty="0">
                <a:solidFill>
                  <a:schemeClr val="tx1"/>
                </a:solidFill>
              </a:rPr>
              <a:t>Oxides of nitrogen produce brown spots on leaves and suppression of growth.</a:t>
            </a:r>
          </a:p>
          <a:p>
            <a:pPr marL="457200" lvl="0" indent="-457200" algn="just">
              <a:buFont typeface="Arial" pitchFamily="34" charset="0"/>
              <a:buChar char="•"/>
            </a:pPr>
            <a:r>
              <a:rPr lang="en-US" sz="2400" dirty="0">
                <a:solidFill>
                  <a:schemeClr val="tx1"/>
                </a:solidFill>
              </a:rPr>
              <a:t>Fluoride reduces the crop yield and damage leaf tissues.</a:t>
            </a:r>
          </a:p>
          <a:p>
            <a:pPr marL="457200" lvl="0" indent="-457200" algn="just">
              <a:buFont typeface="Arial" pitchFamily="34" charset="0"/>
              <a:buChar char="•"/>
            </a:pPr>
            <a:r>
              <a:rPr lang="en-US" sz="2400" dirty="0">
                <a:solidFill>
                  <a:schemeClr val="tx1"/>
                </a:solidFill>
              </a:rPr>
              <a:t>Chlorine induces bleaching, leaf tip and margin browning, dropping of leaves etc.</a:t>
            </a:r>
          </a:p>
          <a:p>
            <a:pPr marL="457200" lvl="0" indent="-457200" algn="just">
              <a:buFont typeface="Arial" pitchFamily="34" charset="0"/>
              <a:buChar char="•"/>
            </a:pPr>
            <a:r>
              <a:rPr lang="en-US" sz="2400" dirty="0">
                <a:solidFill>
                  <a:schemeClr val="tx1"/>
                </a:solidFill>
              </a:rPr>
              <a:t>Photochemical smog bleaches and blazes leaves of important foliage crops.</a:t>
            </a:r>
          </a:p>
          <a:p>
            <a:pPr marL="457200" indent="-457200" algn="just">
              <a:buFont typeface="Arial" pitchFamily="34" charset="0"/>
              <a:buChar char="•"/>
            </a:pPr>
            <a:r>
              <a:rPr lang="en-US" sz="2400" dirty="0">
                <a:solidFill>
                  <a:schemeClr val="tx1"/>
                </a:solidFill>
              </a:rPr>
              <a:t>Ozone causes trees to lose their leaves prematurely</a:t>
            </a:r>
          </a:p>
        </p:txBody>
      </p:sp>
      <p:sp>
        <p:nvSpPr>
          <p:cNvPr id="4" name="Title 1"/>
          <p:cNvSpPr>
            <a:spLocks noGrp="1"/>
          </p:cNvSpPr>
          <p:nvPr>
            <p:ph type="ctrTitle"/>
          </p:nvPr>
        </p:nvSpPr>
        <p:spPr>
          <a:xfrm>
            <a:off x="228600" y="152400"/>
            <a:ext cx="8610600" cy="536575"/>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200" dirty="0" smtClean="0"/>
              <a:t>Effects of Air Pollution</a:t>
            </a:r>
            <a:endParaRPr lang="en-US"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6537" y="838200"/>
            <a:ext cx="2466975" cy="1847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4649" y="4943475"/>
            <a:ext cx="2381251" cy="1785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1349" y="2566987"/>
            <a:ext cx="1847850" cy="2466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136226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762000"/>
            <a:ext cx="5410200" cy="5791200"/>
          </a:xfrm>
        </p:spPr>
        <p:txBody>
          <a:bodyPr anchor="ctr">
            <a:normAutofit fontScale="85000" lnSpcReduction="10000"/>
          </a:bodyPr>
          <a:lstStyle/>
          <a:p>
            <a:pPr algn="l"/>
            <a:r>
              <a:rPr lang="en-US" u="sng" dirty="0">
                <a:solidFill>
                  <a:schemeClr val="tx1"/>
                </a:solidFill>
              </a:rPr>
              <a:t>Effects of air pollution on </a:t>
            </a:r>
            <a:r>
              <a:rPr lang="en-US" b="1" u="sng" dirty="0">
                <a:solidFill>
                  <a:schemeClr val="tx1"/>
                </a:solidFill>
              </a:rPr>
              <a:t>materials</a:t>
            </a:r>
            <a:r>
              <a:rPr lang="en-US" dirty="0">
                <a:solidFill>
                  <a:schemeClr val="tx1"/>
                </a:solidFill>
              </a:rPr>
              <a:t>:</a:t>
            </a:r>
          </a:p>
          <a:p>
            <a:pPr marL="457200" lvl="0" indent="-457200" algn="l">
              <a:buFont typeface="Arial" pitchFamily="34" charset="0"/>
              <a:buChar char="•"/>
            </a:pPr>
            <a:r>
              <a:rPr lang="en-US" dirty="0">
                <a:solidFill>
                  <a:schemeClr val="tx1"/>
                </a:solidFill>
              </a:rPr>
              <a:t>The acid rain and the products of photochemical smog cause disintegration of textiles, paper and marbles.</a:t>
            </a:r>
          </a:p>
          <a:p>
            <a:pPr marL="457200" lvl="0" indent="-457200" algn="l">
              <a:buFont typeface="Arial" pitchFamily="34" charset="0"/>
              <a:buChar char="•"/>
            </a:pPr>
            <a:r>
              <a:rPr lang="en-US" dirty="0">
                <a:solidFill>
                  <a:schemeClr val="tx1"/>
                </a:solidFill>
              </a:rPr>
              <a:t>Air pollutants (acid rain) damage historical monuments.</a:t>
            </a:r>
          </a:p>
          <a:p>
            <a:pPr marL="457200" lvl="0" indent="-457200" algn="l">
              <a:buFont typeface="Arial" pitchFamily="34" charset="0"/>
              <a:buChar char="•"/>
            </a:pPr>
            <a:r>
              <a:rPr lang="en-US" dirty="0">
                <a:solidFill>
                  <a:schemeClr val="tx1"/>
                </a:solidFill>
              </a:rPr>
              <a:t>Hydrogen sulfide (H</a:t>
            </a:r>
            <a:r>
              <a:rPr lang="en-US" baseline="-25000" dirty="0">
                <a:solidFill>
                  <a:schemeClr val="tx1"/>
                </a:solidFill>
              </a:rPr>
              <a:t>2</a:t>
            </a:r>
            <a:r>
              <a:rPr lang="en-US" dirty="0">
                <a:solidFill>
                  <a:schemeClr val="tx1"/>
                </a:solidFill>
              </a:rPr>
              <a:t>S) decolorizes silver and lead paints.</a:t>
            </a:r>
          </a:p>
          <a:p>
            <a:pPr marL="457200" lvl="0" indent="-457200" algn="l">
              <a:buFont typeface="Arial" pitchFamily="34" charset="0"/>
              <a:buChar char="•"/>
            </a:pPr>
            <a:r>
              <a:rPr lang="en-US" dirty="0">
                <a:solidFill>
                  <a:schemeClr val="tx1"/>
                </a:solidFill>
              </a:rPr>
              <a:t>O</a:t>
            </a:r>
            <a:r>
              <a:rPr lang="en-US" baseline="-25000" dirty="0">
                <a:solidFill>
                  <a:schemeClr val="tx1"/>
                </a:solidFill>
              </a:rPr>
              <a:t>3</a:t>
            </a:r>
            <a:r>
              <a:rPr lang="en-US" dirty="0">
                <a:solidFill>
                  <a:schemeClr val="tx1"/>
                </a:solidFill>
              </a:rPr>
              <a:t> oxidizes rubber goods and causes damaging effects on fabrics and dyes</a:t>
            </a:r>
            <a:r>
              <a:rPr lang="en-US" dirty="0" smtClean="0">
                <a:solidFill>
                  <a:schemeClr val="tx1"/>
                </a:solidFill>
              </a:rPr>
              <a:t>.</a:t>
            </a:r>
            <a:endParaRPr lang="en-US" dirty="0">
              <a:solidFill>
                <a:schemeClr val="tx1"/>
              </a:solidFill>
            </a:endParaRPr>
          </a:p>
        </p:txBody>
      </p:sp>
      <p:sp>
        <p:nvSpPr>
          <p:cNvPr id="4" name="Title 1"/>
          <p:cNvSpPr>
            <a:spLocks noGrp="1"/>
          </p:cNvSpPr>
          <p:nvPr>
            <p:ph type="ctrTitle"/>
          </p:nvPr>
        </p:nvSpPr>
        <p:spPr>
          <a:xfrm>
            <a:off x="152400" y="152400"/>
            <a:ext cx="8763000" cy="536575"/>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200" dirty="0" smtClean="0"/>
              <a:t>Effects of Air Pollution</a:t>
            </a:r>
            <a:endParaRPr lang="en-US" sz="3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809624"/>
            <a:ext cx="3221165" cy="1857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1" y="4815549"/>
            <a:ext cx="3505200" cy="19853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2428875"/>
            <a:ext cx="1743075" cy="2619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7508966" y="6417677"/>
            <a:ext cx="16002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Ozone Cracking</a:t>
            </a:r>
            <a:endParaRPr lang="en-US" sz="1600" dirty="0"/>
          </a:p>
        </p:txBody>
      </p:sp>
      <p:sp>
        <p:nvSpPr>
          <p:cNvPr id="9" name="TextBox 8"/>
          <p:cNvSpPr txBox="1"/>
          <p:nvPr/>
        </p:nvSpPr>
        <p:spPr>
          <a:xfrm>
            <a:off x="7037696" y="792207"/>
            <a:ext cx="19812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Photochemical Smog</a:t>
            </a:r>
            <a:endParaRPr lang="en-US" sz="1600" dirty="0"/>
          </a:p>
        </p:txBody>
      </p:sp>
    </p:spTree>
    <p:extLst>
      <p:ext uri="{BB962C8B-B14F-4D97-AF65-F5344CB8AC3E}">
        <p14:creationId xmlns:p14="http://schemas.microsoft.com/office/powerpoint/2010/main" val="5973173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914400"/>
            <a:ext cx="5486400" cy="5943600"/>
          </a:xfrm>
        </p:spPr>
        <p:txBody>
          <a:bodyPr>
            <a:normAutofit fontScale="77500" lnSpcReduction="20000"/>
          </a:bodyPr>
          <a:lstStyle/>
          <a:p>
            <a:pPr algn="just"/>
            <a:r>
              <a:rPr lang="en-US" u="sng" dirty="0">
                <a:solidFill>
                  <a:schemeClr val="tx1"/>
                </a:solidFill>
              </a:rPr>
              <a:t>Effects of air pollution on </a:t>
            </a:r>
            <a:r>
              <a:rPr lang="en-US" b="1" u="sng" dirty="0">
                <a:solidFill>
                  <a:schemeClr val="tx1"/>
                </a:solidFill>
              </a:rPr>
              <a:t>climate</a:t>
            </a:r>
            <a:r>
              <a:rPr lang="en-US" dirty="0">
                <a:solidFill>
                  <a:schemeClr val="tx1"/>
                </a:solidFill>
              </a:rPr>
              <a:t>:</a:t>
            </a:r>
          </a:p>
          <a:p>
            <a:pPr marL="457200" lvl="0" indent="-457200" algn="just">
              <a:buFont typeface="Arial" pitchFamily="34" charset="0"/>
              <a:buChar char="•"/>
            </a:pPr>
            <a:r>
              <a:rPr lang="en-US" dirty="0">
                <a:solidFill>
                  <a:schemeClr val="tx1"/>
                </a:solidFill>
              </a:rPr>
              <a:t>Air pollution causes changes in atmospheric conditions; the release of greenhouse gases from various sources are causing rise in global temperature.</a:t>
            </a:r>
          </a:p>
          <a:p>
            <a:pPr marL="457200" lvl="0" indent="-457200" algn="just">
              <a:buFont typeface="Arial" pitchFamily="34" charset="0"/>
              <a:buChar char="•"/>
            </a:pPr>
            <a:r>
              <a:rPr lang="en-US" dirty="0">
                <a:solidFill>
                  <a:schemeClr val="tx1"/>
                </a:solidFill>
              </a:rPr>
              <a:t>An increase of global temperature may lead to melting of glaciers and polar ice caps, flooding of low lying coastal, increase in the flow of rivers and change in the rainfall pattern and possible submersion of some islands.</a:t>
            </a:r>
          </a:p>
          <a:p>
            <a:pPr marL="457200" lvl="0" indent="-457200" algn="just">
              <a:buFont typeface="Arial" pitchFamily="34" charset="0"/>
              <a:buChar char="•"/>
            </a:pPr>
            <a:r>
              <a:rPr lang="en-US" dirty="0">
                <a:solidFill>
                  <a:schemeClr val="tx1"/>
                </a:solidFill>
              </a:rPr>
              <a:t>Freon gas and nitrogen oxide in the atmosphere deplete ozone layer.</a:t>
            </a:r>
          </a:p>
          <a:p>
            <a:pPr marL="457200" lvl="0" indent="-457200" algn="just">
              <a:buFont typeface="Arial" pitchFamily="34" charset="0"/>
              <a:buChar char="•"/>
            </a:pPr>
            <a:r>
              <a:rPr lang="en-US" dirty="0">
                <a:solidFill>
                  <a:schemeClr val="tx1"/>
                </a:solidFill>
              </a:rPr>
              <a:t>Warmth of earth surface, depletion of ozone layer, rising of sea level and acids rains are major effects of air pollution at global level.</a:t>
            </a:r>
          </a:p>
          <a:p>
            <a:pPr algn="just"/>
            <a:endParaRPr lang="en-US" dirty="0">
              <a:solidFill>
                <a:schemeClr val="tx1"/>
              </a:solidFill>
            </a:endParaRPr>
          </a:p>
        </p:txBody>
      </p:sp>
      <p:sp>
        <p:nvSpPr>
          <p:cNvPr id="4" name="Title 1"/>
          <p:cNvSpPr>
            <a:spLocks noGrp="1"/>
          </p:cNvSpPr>
          <p:nvPr>
            <p:ph type="ctrTitle"/>
          </p:nvPr>
        </p:nvSpPr>
        <p:spPr>
          <a:xfrm>
            <a:off x="228600" y="152400"/>
            <a:ext cx="8610600" cy="536575"/>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200" dirty="0" smtClean="0"/>
              <a:t>Effects of Air Pollution</a:t>
            </a:r>
            <a:endParaRPr lang="en-US" sz="3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838199"/>
            <a:ext cx="2821974" cy="18801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1500" y="2362200"/>
            <a:ext cx="2212500"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2907" y="5124450"/>
            <a:ext cx="2675467" cy="1504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5982987" y="838199"/>
            <a:ext cx="1828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Global Warming</a:t>
            </a:r>
            <a:endParaRPr lang="en-US" dirty="0"/>
          </a:p>
        </p:txBody>
      </p:sp>
      <p:sp>
        <p:nvSpPr>
          <p:cNvPr id="9" name="TextBox 8"/>
          <p:cNvSpPr txBox="1"/>
          <p:nvPr/>
        </p:nvSpPr>
        <p:spPr>
          <a:xfrm>
            <a:off x="-2819400" y="152400"/>
            <a:ext cx="18288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2960002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101"/>
            <a:ext cx="8763000" cy="571500"/>
          </a:xfrm>
        </p:spPr>
        <p:style>
          <a:lnRef idx="1">
            <a:schemeClr val="dk1"/>
          </a:lnRef>
          <a:fillRef idx="2">
            <a:schemeClr val="dk1"/>
          </a:fillRef>
          <a:effectRef idx="1">
            <a:schemeClr val="dk1"/>
          </a:effectRef>
          <a:fontRef idx="minor">
            <a:schemeClr val="dk1"/>
          </a:fontRef>
        </p:style>
        <p:txBody>
          <a:bodyPr>
            <a:normAutofit fontScale="90000"/>
          </a:bodyPr>
          <a:lstStyle/>
          <a:p>
            <a:r>
              <a:rPr lang="en-US" sz="3200" b="1" dirty="0" smtClean="0"/>
              <a:t>Control </a:t>
            </a:r>
            <a:r>
              <a:rPr lang="en-US" sz="3200" b="1" dirty="0"/>
              <a:t>air pollution</a:t>
            </a:r>
            <a:endParaRPr lang="en-US" sz="3200" dirty="0"/>
          </a:p>
        </p:txBody>
      </p:sp>
      <p:sp>
        <p:nvSpPr>
          <p:cNvPr id="3" name="Subtitle 2"/>
          <p:cNvSpPr>
            <a:spLocks noGrp="1"/>
          </p:cNvSpPr>
          <p:nvPr>
            <p:ph type="subTitle" idx="1"/>
          </p:nvPr>
        </p:nvSpPr>
        <p:spPr>
          <a:xfrm>
            <a:off x="152400" y="685800"/>
            <a:ext cx="5638800" cy="6038468"/>
          </a:xfrm>
        </p:spPr>
        <p:style>
          <a:lnRef idx="1">
            <a:schemeClr val="accent3"/>
          </a:lnRef>
          <a:fillRef idx="2">
            <a:schemeClr val="accent3"/>
          </a:fillRef>
          <a:effectRef idx="1">
            <a:schemeClr val="accent3"/>
          </a:effectRef>
          <a:fontRef idx="minor">
            <a:schemeClr val="dk1"/>
          </a:fontRef>
        </p:style>
        <p:txBody>
          <a:bodyPr anchor="ctr">
            <a:normAutofit fontScale="62500" lnSpcReduction="20000"/>
          </a:bodyPr>
          <a:lstStyle/>
          <a:p>
            <a:pPr algn="l"/>
            <a:r>
              <a:rPr lang="en-US" dirty="0">
                <a:solidFill>
                  <a:schemeClr val="tx1"/>
                </a:solidFill>
              </a:rPr>
              <a:t>Some important measures to reduce or minimize the air </a:t>
            </a:r>
            <a:r>
              <a:rPr lang="en-US" dirty="0" smtClean="0">
                <a:solidFill>
                  <a:schemeClr val="tx1"/>
                </a:solidFill>
              </a:rPr>
              <a:t>pollution:</a:t>
            </a:r>
          </a:p>
          <a:p>
            <a:pPr marL="457200" lvl="0" indent="-457200" algn="l">
              <a:buFont typeface="Arial" pitchFamily="34" charset="0"/>
              <a:buChar char="•"/>
            </a:pPr>
            <a:r>
              <a:rPr lang="en-US" u="sng" dirty="0">
                <a:solidFill>
                  <a:schemeClr val="tx1"/>
                </a:solidFill>
              </a:rPr>
              <a:t>Use of purified unleaded </a:t>
            </a:r>
            <a:r>
              <a:rPr lang="en-US" dirty="0">
                <a:solidFill>
                  <a:schemeClr val="tx1"/>
                </a:solidFill>
              </a:rPr>
              <a:t>and good quality of petrol reduces the level of sulphur and lead oxides in automobile exhaust.</a:t>
            </a:r>
          </a:p>
          <a:p>
            <a:pPr marL="457200" lvl="0" indent="-457200" algn="l">
              <a:buFont typeface="Arial" pitchFamily="34" charset="0"/>
              <a:buChar char="•"/>
            </a:pPr>
            <a:r>
              <a:rPr lang="en-US" u="sng" dirty="0">
                <a:solidFill>
                  <a:schemeClr val="tx1"/>
                </a:solidFill>
              </a:rPr>
              <a:t>Modernization of industries</a:t>
            </a:r>
            <a:r>
              <a:rPr lang="en-US" dirty="0">
                <a:solidFill>
                  <a:schemeClr val="tx1"/>
                </a:solidFill>
              </a:rPr>
              <a:t>: The industrial machines and vehicle engines should be made energy efficient to use fuels at maximum level to reduce the release of pollutants.</a:t>
            </a:r>
          </a:p>
          <a:p>
            <a:pPr marL="457200" lvl="0" indent="-457200" algn="l">
              <a:buFont typeface="Arial" pitchFamily="34" charset="0"/>
              <a:buChar char="•"/>
            </a:pPr>
            <a:r>
              <a:rPr lang="en-US" u="sng" dirty="0">
                <a:solidFill>
                  <a:schemeClr val="tx1"/>
                </a:solidFill>
              </a:rPr>
              <a:t>Installation of air treatment plants:</a:t>
            </a:r>
            <a:r>
              <a:rPr lang="en-US" dirty="0">
                <a:solidFill>
                  <a:schemeClr val="tx1"/>
                </a:solidFill>
              </a:rPr>
              <a:t> Large number of treatment plants for air purification must be installed and run throughout the clock.</a:t>
            </a:r>
          </a:p>
          <a:p>
            <a:pPr marL="457200" lvl="0" indent="-457200" algn="l">
              <a:buFont typeface="Arial" pitchFamily="34" charset="0"/>
              <a:buChar char="•"/>
            </a:pPr>
            <a:r>
              <a:rPr lang="en-US" u="sng" dirty="0">
                <a:solidFill>
                  <a:schemeClr val="tx1"/>
                </a:solidFill>
              </a:rPr>
              <a:t>Use of alternative energy sources:</a:t>
            </a:r>
            <a:r>
              <a:rPr lang="en-US" dirty="0">
                <a:solidFill>
                  <a:schemeClr val="tx1"/>
                </a:solidFill>
              </a:rPr>
              <a:t> The common alternative sources of energy are wind, water and sun. Automobile industry should manufacture battery operated and solar operated vehicles to reduce the use of fossil fuel run vehicles.</a:t>
            </a:r>
          </a:p>
          <a:p>
            <a:pPr marL="457200" lvl="0" indent="-457200" algn="l">
              <a:buFont typeface="Arial" pitchFamily="34" charset="0"/>
              <a:buChar char="•"/>
            </a:pPr>
            <a:r>
              <a:rPr lang="en-US" u="sng" dirty="0">
                <a:solidFill>
                  <a:schemeClr val="tx1"/>
                </a:solidFill>
              </a:rPr>
              <a:t>Treatment of emissions:</a:t>
            </a:r>
            <a:r>
              <a:rPr lang="en-US" dirty="0">
                <a:solidFill>
                  <a:schemeClr val="tx1"/>
                </a:solidFill>
              </a:rPr>
              <a:t> The emissions from factories and industries should be treated by various techniques like settling chambers, cyclone separator, wet and gas </a:t>
            </a:r>
            <a:r>
              <a:rPr lang="en-US" dirty="0" err="1">
                <a:solidFill>
                  <a:schemeClr val="tx1"/>
                </a:solidFill>
              </a:rPr>
              <a:t>scrubbers,etc</a:t>
            </a:r>
            <a:r>
              <a:rPr lang="en-US" dirty="0">
                <a:solidFill>
                  <a:schemeClr val="tx1"/>
                </a:solidFill>
              </a:rPr>
              <a:t>. before being released into the atmosphere</a:t>
            </a:r>
            <a:r>
              <a:rPr lang="en-US" dirty="0" smtClean="0">
                <a:solidFill>
                  <a:schemeClr val="tx1"/>
                </a:solidFill>
              </a:rPr>
              <a:t>.</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685800"/>
            <a:ext cx="2871788" cy="1914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9425" y="2876550"/>
            <a:ext cx="2105025" cy="2171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0" y="5181600"/>
            <a:ext cx="2745581" cy="15426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813819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52400" y="152400"/>
            <a:ext cx="8763000" cy="536575"/>
          </a:xfrm>
        </p:spPr>
        <p:style>
          <a:lnRef idx="1">
            <a:schemeClr val="dk1"/>
          </a:lnRef>
          <a:fillRef idx="2">
            <a:schemeClr val="dk1"/>
          </a:fillRef>
          <a:effectRef idx="1">
            <a:schemeClr val="dk1"/>
          </a:effectRef>
          <a:fontRef idx="minor">
            <a:schemeClr val="dk1"/>
          </a:fontRef>
        </p:style>
        <p:txBody>
          <a:bodyPr>
            <a:normAutofit fontScale="90000"/>
          </a:bodyPr>
          <a:lstStyle/>
          <a:p>
            <a:r>
              <a:rPr lang="en-US" sz="3200" b="1" dirty="0" smtClean="0"/>
              <a:t>Control </a:t>
            </a:r>
            <a:r>
              <a:rPr lang="en-US" sz="3200" b="1" dirty="0"/>
              <a:t>air pollution</a:t>
            </a:r>
            <a:endParaRPr lang="en-US" sz="3200" dirty="0"/>
          </a:p>
        </p:txBody>
      </p:sp>
      <p:sp>
        <p:nvSpPr>
          <p:cNvPr id="5" name="Subtitle 4"/>
          <p:cNvSpPr>
            <a:spLocks noGrp="1"/>
          </p:cNvSpPr>
          <p:nvPr>
            <p:ph type="subTitle" idx="1"/>
          </p:nvPr>
        </p:nvSpPr>
        <p:spPr>
          <a:xfrm>
            <a:off x="0" y="838200"/>
            <a:ext cx="5486400" cy="5791200"/>
          </a:xfrm>
        </p:spPr>
        <p:txBody>
          <a:bodyPr anchor="ctr">
            <a:normAutofit fontScale="55000" lnSpcReduction="20000"/>
          </a:bodyPr>
          <a:lstStyle/>
          <a:p>
            <a:pPr marL="457200" lvl="0" indent="-457200" algn="l">
              <a:buFont typeface="Arial" pitchFamily="34" charset="0"/>
              <a:buChar char="•"/>
            </a:pPr>
            <a:r>
              <a:rPr lang="en-US" u="sng" dirty="0">
                <a:solidFill>
                  <a:schemeClr val="tx1"/>
                </a:solidFill>
              </a:rPr>
              <a:t>Plantation of </a:t>
            </a:r>
            <a:r>
              <a:rPr lang="en-US" u="sng" dirty="0" smtClean="0">
                <a:solidFill>
                  <a:schemeClr val="tx1"/>
                </a:solidFill>
              </a:rPr>
              <a:t>trees </a:t>
            </a:r>
            <a:r>
              <a:rPr lang="en-US" dirty="0" smtClean="0">
                <a:solidFill>
                  <a:schemeClr val="tx1"/>
                </a:solidFill>
              </a:rPr>
              <a:t>green </a:t>
            </a:r>
            <a:r>
              <a:rPr lang="en-US" dirty="0">
                <a:solidFill>
                  <a:schemeClr val="tx1"/>
                </a:solidFill>
              </a:rPr>
              <a:t>plants absorb CO</a:t>
            </a:r>
            <a:r>
              <a:rPr lang="en-US" baseline="-25000" dirty="0">
                <a:solidFill>
                  <a:schemeClr val="tx1"/>
                </a:solidFill>
              </a:rPr>
              <a:t>2</a:t>
            </a:r>
            <a:r>
              <a:rPr lang="en-US" dirty="0">
                <a:solidFill>
                  <a:schemeClr val="tx1"/>
                </a:solidFill>
              </a:rPr>
              <a:t> for photosynthesis and reduce CO</a:t>
            </a:r>
            <a:r>
              <a:rPr lang="en-US" baseline="-25000" dirty="0">
                <a:solidFill>
                  <a:schemeClr val="tx1"/>
                </a:solidFill>
              </a:rPr>
              <a:t>2</a:t>
            </a:r>
            <a:r>
              <a:rPr lang="en-US" dirty="0">
                <a:solidFill>
                  <a:schemeClr val="tx1"/>
                </a:solidFill>
              </a:rPr>
              <a:t> pollution from the air. Forest trees trap large amount of gases and dust on their leaves and twigs.</a:t>
            </a:r>
          </a:p>
          <a:p>
            <a:pPr marL="457200" lvl="0" indent="-457200" algn="l">
              <a:buFont typeface="Arial" pitchFamily="34" charset="0"/>
              <a:buChar char="•"/>
            </a:pPr>
            <a:r>
              <a:rPr lang="en-US" u="sng" dirty="0">
                <a:solidFill>
                  <a:schemeClr val="tx1"/>
                </a:solidFill>
              </a:rPr>
              <a:t>Change in </a:t>
            </a:r>
            <a:r>
              <a:rPr lang="en-US" u="sng" dirty="0" smtClean="0">
                <a:solidFill>
                  <a:schemeClr val="tx1"/>
                </a:solidFill>
              </a:rPr>
              <a:t>lifestyle </a:t>
            </a:r>
            <a:r>
              <a:rPr lang="en-US" dirty="0" smtClean="0">
                <a:solidFill>
                  <a:schemeClr val="tx1"/>
                </a:solidFill>
              </a:rPr>
              <a:t>may </a:t>
            </a:r>
            <a:r>
              <a:rPr lang="en-US" dirty="0">
                <a:solidFill>
                  <a:schemeClr val="tx1"/>
                </a:solidFill>
              </a:rPr>
              <a:t>have considerable effect on the reduction of air pollution.</a:t>
            </a:r>
          </a:p>
          <a:p>
            <a:pPr marL="457200" lvl="0" indent="-457200" algn="l">
              <a:buFont typeface="Courier New" pitchFamily="49" charset="0"/>
              <a:buChar char="o"/>
            </a:pPr>
            <a:r>
              <a:rPr lang="en-US" dirty="0">
                <a:solidFill>
                  <a:schemeClr val="tx1"/>
                </a:solidFill>
              </a:rPr>
              <a:t>Use of energy more efficiently </a:t>
            </a:r>
          </a:p>
          <a:p>
            <a:pPr marL="457200" lvl="0" indent="-457200" algn="l">
              <a:buFont typeface="Courier New" pitchFamily="49" charset="0"/>
              <a:buChar char="o"/>
            </a:pPr>
            <a:r>
              <a:rPr lang="en-US" dirty="0">
                <a:solidFill>
                  <a:schemeClr val="tx1"/>
                </a:solidFill>
              </a:rPr>
              <a:t>Use of alternative source of energy such as solar and wind energy.</a:t>
            </a:r>
          </a:p>
          <a:p>
            <a:pPr marL="457200" lvl="0" indent="-457200" algn="l">
              <a:buFont typeface="Courier New" pitchFamily="49" charset="0"/>
              <a:buChar char="o"/>
            </a:pPr>
            <a:r>
              <a:rPr lang="en-US" dirty="0">
                <a:solidFill>
                  <a:schemeClr val="tx1"/>
                </a:solidFill>
              </a:rPr>
              <a:t>Industries to install away from cities</a:t>
            </a:r>
          </a:p>
          <a:p>
            <a:pPr marL="457200" lvl="0" indent="-457200" algn="l">
              <a:buFont typeface="Courier New" pitchFamily="49" charset="0"/>
              <a:buChar char="o"/>
            </a:pPr>
            <a:r>
              <a:rPr lang="en-US" dirty="0">
                <a:solidFill>
                  <a:schemeClr val="tx1"/>
                </a:solidFill>
              </a:rPr>
              <a:t>Plantation of trees as green belts</a:t>
            </a:r>
          </a:p>
          <a:p>
            <a:pPr marL="457200" lvl="0" indent="-457200" algn="l">
              <a:buFont typeface="Courier New" pitchFamily="49" charset="0"/>
              <a:buChar char="o"/>
            </a:pPr>
            <a:r>
              <a:rPr lang="en-US" dirty="0">
                <a:solidFill>
                  <a:schemeClr val="tx1"/>
                </a:solidFill>
              </a:rPr>
              <a:t>Ideal traffic planning removal of unnecessary speed breakers and check posts </a:t>
            </a:r>
          </a:p>
          <a:p>
            <a:pPr marL="457200" lvl="0" indent="-457200" algn="l">
              <a:buFont typeface="Courier New" pitchFamily="49" charset="0"/>
              <a:buChar char="o"/>
            </a:pPr>
            <a:r>
              <a:rPr lang="en-US" dirty="0">
                <a:solidFill>
                  <a:schemeClr val="tx1"/>
                </a:solidFill>
              </a:rPr>
              <a:t>Checking of undesirable burning of vegetation</a:t>
            </a:r>
          </a:p>
          <a:p>
            <a:pPr marL="457200" lvl="0" indent="-457200" algn="l">
              <a:buFont typeface="Courier New" pitchFamily="49" charset="0"/>
              <a:buChar char="o"/>
            </a:pPr>
            <a:r>
              <a:rPr lang="en-US" dirty="0">
                <a:solidFill>
                  <a:schemeClr val="tx1"/>
                </a:solidFill>
              </a:rPr>
              <a:t>carpooling</a:t>
            </a:r>
          </a:p>
          <a:p>
            <a:pPr marL="457200" lvl="0" indent="-457200" algn="l">
              <a:buFont typeface="Arial" pitchFamily="34" charset="0"/>
              <a:buChar char="•"/>
            </a:pPr>
            <a:r>
              <a:rPr lang="en-US" u="sng" dirty="0">
                <a:solidFill>
                  <a:schemeClr val="tx1"/>
                </a:solidFill>
              </a:rPr>
              <a:t>Enforcement of </a:t>
            </a:r>
            <a:r>
              <a:rPr lang="en-US" dirty="0">
                <a:solidFill>
                  <a:schemeClr val="tx1"/>
                </a:solidFill>
              </a:rPr>
              <a:t>Air (Prevention and Control) Pollution Act, 1981, as recommended by CPCB (Central Pollution Control Board).</a:t>
            </a:r>
          </a:p>
          <a:p>
            <a:pPr marL="457200" indent="-457200" algn="l">
              <a:buFont typeface="Arial" pitchFamily="34" charset="0"/>
              <a:buChar char="•"/>
            </a:pPr>
            <a:r>
              <a:rPr lang="en-US" u="sng" dirty="0">
                <a:solidFill>
                  <a:schemeClr val="tx1"/>
                </a:solidFill>
              </a:rPr>
              <a:t>Environmental education:</a:t>
            </a:r>
            <a:r>
              <a:rPr lang="en-US" dirty="0">
                <a:solidFill>
                  <a:schemeClr val="tx1"/>
                </a:solidFill>
              </a:rPr>
              <a:t> The most important and fundamental programme for dealing with environmental problems is to impart environmental </a:t>
            </a:r>
            <a:r>
              <a:rPr lang="en-US" dirty="0" smtClean="0">
                <a:solidFill>
                  <a:schemeClr val="tx1"/>
                </a:solidFill>
              </a:rPr>
              <a:t>education.</a:t>
            </a:r>
            <a:endParaRPr lang="en-US" dirty="0">
              <a:solidFill>
                <a:schemeClr val="tx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9615" y="2718529"/>
            <a:ext cx="3039585" cy="1781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9707" y="838200"/>
            <a:ext cx="2819400" cy="19136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3007" y="4343400"/>
            <a:ext cx="33147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646878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5737" y="914400"/>
            <a:ext cx="8815388" cy="5014913"/>
          </a:xfrm>
          <a:solidFill>
            <a:schemeClr val="accent3"/>
          </a:solidFill>
        </p:spPr>
      </p:pic>
      <p:sp>
        <p:nvSpPr>
          <p:cNvPr id="20483" name="Title 1"/>
          <p:cNvSpPr>
            <a:spLocks noGrp="1"/>
          </p:cNvSpPr>
          <p:nvPr>
            <p:ph type="title"/>
          </p:nvPr>
        </p:nvSpPr>
        <p:spPr>
          <a:xfrm>
            <a:off x="1200150" y="2743200"/>
            <a:ext cx="6572250" cy="1428750"/>
          </a:xfrm>
        </p:spPr>
        <p:txBody>
          <a:bodyPr>
            <a:normAutofit/>
          </a:bodyPr>
          <a:lstStyle/>
          <a:p>
            <a:pPr eaLnBrk="1" hangingPunct="1"/>
            <a:r>
              <a:rPr lang="en-US" altLang="en-US" dirty="0" err="1" smtClean="0">
                <a:solidFill>
                  <a:srgbClr val="002060"/>
                </a:solidFill>
                <a:latin typeface="Lucida Calligraphy" panose="03010101010101010101" pitchFamily="66" charset="0"/>
              </a:rPr>
              <a:t>Thankyou</a:t>
            </a:r>
            <a:r>
              <a:rPr lang="en-US" altLang="en-US" dirty="0" smtClean="0">
                <a:solidFill>
                  <a:srgbClr val="002060"/>
                </a:solidFill>
                <a:latin typeface="Lucida Calligraphy" panose="03010101010101010101" pitchFamily="66" charset="0"/>
              </a:rPr>
              <a:t> </a:t>
            </a:r>
            <a:endParaRPr lang="en-IN" altLang="en-US" dirty="0" smtClean="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1446822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TotalTime>
  <Words>1055</Words>
  <Application>Microsoft Office PowerPoint</Application>
  <PresentationFormat>On-screen Show (4:3)</PresentationFormat>
  <Paragraphs>101</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Courier New</vt:lpstr>
      <vt:lpstr>Freestyle Script</vt:lpstr>
      <vt:lpstr>Lucida Calligraphy</vt:lpstr>
      <vt:lpstr>Script MT Bold</vt:lpstr>
      <vt:lpstr>Office Theme</vt:lpstr>
      <vt:lpstr>Kalipada Ghosh Tarai Mahavidyalaya Bagdogra  Department of Environmental Science</vt:lpstr>
      <vt:lpstr>Unit 5: Environmental Pollution</vt:lpstr>
      <vt:lpstr>Unit-5 Environmental Pollution</vt:lpstr>
      <vt:lpstr>Air Pollution</vt:lpstr>
      <vt:lpstr>Sources of Air Pollution</vt:lpstr>
      <vt:lpstr>Anthropogenic Sources of air pollution</vt:lpstr>
      <vt:lpstr>Air Pollutants</vt:lpstr>
      <vt:lpstr>Types of Air Pollutants</vt:lpstr>
      <vt:lpstr>Air Pollution</vt:lpstr>
      <vt:lpstr>Effects of Air Pollution</vt:lpstr>
      <vt:lpstr>Effects of Air Pollution</vt:lpstr>
      <vt:lpstr>Effects of Air Pollution</vt:lpstr>
      <vt:lpstr>Effects of Air Pollution</vt:lpstr>
      <vt:lpstr>Control air pollution</vt:lpstr>
      <vt:lpstr>Control air pollution</vt:lpstr>
      <vt:lpstr>Thankyou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KGTM-2</dc:creator>
  <cp:lastModifiedBy>ADMIN</cp:lastModifiedBy>
  <cp:revision>37</cp:revision>
  <dcterms:created xsi:type="dcterms:W3CDTF">2020-09-18T01:38:40Z</dcterms:created>
  <dcterms:modified xsi:type="dcterms:W3CDTF">2021-01-29T15:29:32Z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529433</vt:lpwstr>
  </property>
  <property fmtid="{D5CDD505-2E9C-101B-9397-08002B2CF9AE}" name="NXPowerLiteSettings" pid="3">
    <vt:lpwstr>F7000400038000</vt:lpwstr>
  </property>
  <property fmtid="{D5CDD505-2E9C-101B-9397-08002B2CF9AE}" name="NXPowerLiteVersion" pid="4">
    <vt:lpwstr>S11.0.1</vt:lpwstr>
  </property>
</Properties>
</file>