
<file path=[Content_Types].xml><?xml version="1.0" encoding="utf-8"?>
<Types xmlns="http://schemas.openxmlformats.org/package/2006/content-types">
  <Default ContentType="image/png" Extension="png"/>
  <Default ContentType="image/jpeg" Extension="jpeg"/>
  <Default ContentType="application/vnd.openxmlformats-package.relationships+xml" Extension="rels"/>
  <Default ContentType="application/xml" Extension="xml"/>
  <Default ContentType="image/jpeg" Extension="jpg"/>
  <Override ContentType="application/vnd.openxmlformats-officedocument.presentationml.presentation.main+xml" PartName="/ppt/presentation.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presProps+xml" PartName="/ppt/presProps.xml"/>
  <Override ContentType="application/vnd.openxmlformats-officedocument.presentationml.viewProps+xml" PartName="/ppt/viewProps.xml"/>
  <Override ContentType="application/vnd.openxmlformats-officedocument.theme+xml" PartName="/ppt/theme/theme1.xml"/>
  <Override ContentType="application/vnd.openxmlformats-officedocument.presentationml.tableStyles+xml" PartName="/ppt/tableStyle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package.core-properties+xml" PartName="/docProps/core.xml"/>
  <Override ContentType="application/vnd.openxmlformats-officedocument.extended-properties+xml" PartName="/docProps/app.xml"/>
  <Override ContentType="application/vnd.openxmlformats-officedocument.custom-properties+xml" PartName="/docProps/custom.xml"/>
</Types>
</file>

<file path=_rels/.rels><?xml version="1.0" encoding="UTF-8" standalone="yes" ?><Relationships xmlns="http://schemas.openxmlformats.org/package/2006/relationships"><Relationship Id="rId3" Target="docProps/core.xml" Type="http://schemas.openxmlformats.org/package/2006/relationships/metadata/core-properties"/><Relationship Id="rId2" Target="docProps/thumbnail.jpeg" Type="http://schemas.openxmlformats.org/package/2006/relationships/metadata/thumbnail"/><Relationship Id="rId1" Target="ppt/presentation.xml" Type="http://schemas.openxmlformats.org/officeDocument/2006/relationships/officeDocument"/><Relationship Id="rId4" Target="docProps/app.xml" Type="http://schemas.openxmlformats.org/officeDocument/2006/relationships/extended-properties"/><Relationship Id="rId5" Target="docProps/custom.xml" Type="http://schemas.openxmlformats.org/officeDocument/2006/relationships/custom-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6" r:id="rId3"/>
    <p:sldId id="258" r:id="rId4"/>
    <p:sldId id="271" r:id="rId5"/>
    <p:sldId id="272" r:id="rId6"/>
    <p:sldId id="259" r:id="rId7"/>
    <p:sldId id="260" r:id="rId8"/>
    <p:sldId id="261" r:id="rId9"/>
    <p:sldId id="262" r:id="rId10"/>
    <p:sldId id="263" r:id="rId11"/>
    <p:sldId id="273" r:id="rId12"/>
    <p:sldId id="274" r:id="rId13"/>
    <p:sldId id="264" r:id="rId14"/>
    <p:sldId id="265" r:id="rId15"/>
    <p:sldId id="266" r:id="rId16"/>
    <p:sldId id="275" r:id="rId17"/>
    <p:sldId id="276" r:id="rId18"/>
    <p:sldId id="267" r:id="rId19"/>
    <p:sldId id="268" r:id="rId20"/>
    <p:sldId id="269" r:id="rId21"/>
    <p:sldId id="270"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86" d="100"/>
          <a:sy n="86" d="100"/>
        </p:scale>
        <p:origin x="96" y="60"/>
      </p:cViewPr>
      <p:guideLst/>
    </p:cSldViewPr>
  </p:slideViewPr>
  <p:notesTextViewPr>
    <p:cViewPr>
      <p:scale>
        <a:sx n="1" d="1"/>
        <a:sy n="1" d="1"/>
      </p:scale>
      <p:origin x="0" y="0"/>
    </p:cViewPr>
  </p:notesTextViewPr>
  <p:sorterViewPr>
    <p:cViewPr>
      <p:scale>
        <a:sx n="100" d="100"/>
        <a:sy n="100" d="100"/>
      </p:scale>
      <p:origin x="0" y="-3738"/>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F6C4A5FB-F89F-4ABA-840F-B0B6EB8AB378}" type="datetimeFigureOut">
              <a:rPr lang="en-IN" smtClean="0"/>
              <a:t>30-01-2021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FCDA1F7-3587-4874-B9A9-DCEE4D37E15A}" type="slidenum">
              <a:rPr lang="en-IN" smtClean="0"/>
              <a:t>‹#›</a:t>
            </a:fld>
            <a:endParaRPr lang="en-IN"/>
          </a:p>
        </p:txBody>
      </p:sp>
    </p:spTree>
    <p:extLst>
      <p:ext uri="{BB962C8B-B14F-4D97-AF65-F5344CB8AC3E}">
        <p14:creationId xmlns:p14="http://schemas.microsoft.com/office/powerpoint/2010/main" val="20643902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F6C4A5FB-F89F-4ABA-840F-B0B6EB8AB378}" type="datetimeFigureOut">
              <a:rPr lang="en-IN" smtClean="0"/>
              <a:t>30-01-2021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FCDA1F7-3587-4874-B9A9-DCEE4D37E15A}" type="slidenum">
              <a:rPr lang="en-IN" smtClean="0"/>
              <a:t>‹#›</a:t>
            </a:fld>
            <a:endParaRPr lang="en-IN"/>
          </a:p>
        </p:txBody>
      </p:sp>
    </p:spTree>
    <p:extLst>
      <p:ext uri="{BB962C8B-B14F-4D97-AF65-F5344CB8AC3E}">
        <p14:creationId xmlns:p14="http://schemas.microsoft.com/office/powerpoint/2010/main" val="9468892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6C4A5FB-F89F-4ABA-840F-B0B6EB8AB378}" type="datetimeFigureOut">
              <a:rPr lang="en-IN" smtClean="0"/>
              <a:t>30-01-2021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FCDA1F7-3587-4874-B9A9-DCEE4D37E15A}" type="slidenum">
              <a:rPr lang="en-IN" smtClean="0"/>
              <a:t>‹#›</a:t>
            </a:fld>
            <a:endParaRPr lang="en-IN"/>
          </a:p>
        </p:txBody>
      </p:sp>
    </p:spTree>
    <p:extLst>
      <p:ext uri="{BB962C8B-B14F-4D97-AF65-F5344CB8AC3E}">
        <p14:creationId xmlns:p14="http://schemas.microsoft.com/office/powerpoint/2010/main" val="16458900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F6C4A5FB-F89F-4ABA-840F-B0B6EB8AB378}" type="datetimeFigureOut">
              <a:rPr lang="en-IN" smtClean="0"/>
              <a:t>30-01-2021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9FCDA1F7-3587-4874-B9A9-DCEE4D37E15A}" type="slidenum">
              <a:rPr lang="en-IN" smtClean="0"/>
              <a:t>‹#›</a:t>
            </a:fld>
            <a:endParaRPr lang="en-IN"/>
          </a:p>
        </p:txBody>
      </p:sp>
    </p:spTree>
    <p:extLst>
      <p:ext uri="{BB962C8B-B14F-4D97-AF65-F5344CB8AC3E}">
        <p14:creationId xmlns:p14="http://schemas.microsoft.com/office/powerpoint/2010/main" val="2810590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F6C4A5FB-F89F-4ABA-840F-B0B6EB8AB378}" type="datetimeFigureOut">
              <a:rPr lang="en-IN" smtClean="0"/>
              <a:t>30-01-2021</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9FCDA1F7-3587-4874-B9A9-DCEE4D37E15A}" type="slidenum">
              <a:rPr lang="en-IN" smtClean="0"/>
              <a:t>‹#›</a:t>
            </a:fld>
            <a:endParaRPr lang="en-IN"/>
          </a:p>
        </p:txBody>
      </p:sp>
    </p:spTree>
    <p:extLst>
      <p:ext uri="{BB962C8B-B14F-4D97-AF65-F5344CB8AC3E}">
        <p14:creationId xmlns:p14="http://schemas.microsoft.com/office/powerpoint/2010/main" val="11438693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F6C4A5FB-F89F-4ABA-840F-B0B6EB8AB378}" type="datetimeFigureOut">
              <a:rPr lang="en-IN" smtClean="0"/>
              <a:t>30-01-2021</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9FCDA1F7-3587-4874-B9A9-DCEE4D37E15A}" type="slidenum">
              <a:rPr lang="en-IN" smtClean="0"/>
              <a:t>‹#›</a:t>
            </a:fld>
            <a:endParaRPr lang="en-IN"/>
          </a:p>
        </p:txBody>
      </p:sp>
    </p:spTree>
    <p:extLst>
      <p:ext uri="{BB962C8B-B14F-4D97-AF65-F5344CB8AC3E}">
        <p14:creationId xmlns:p14="http://schemas.microsoft.com/office/powerpoint/2010/main" val="29833960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6C4A5FB-F89F-4ABA-840F-B0B6EB8AB378}" type="datetimeFigureOut">
              <a:rPr lang="en-IN" smtClean="0"/>
              <a:t>30-01-2021</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9FCDA1F7-3587-4874-B9A9-DCEE4D37E15A}" type="slidenum">
              <a:rPr lang="en-IN" smtClean="0"/>
              <a:t>‹#›</a:t>
            </a:fld>
            <a:endParaRPr lang="en-IN"/>
          </a:p>
        </p:txBody>
      </p:sp>
    </p:spTree>
    <p:extLst>
      <p:ext uri="{BB962C8B-B14F-4D97-AF65-F5344CB8AC3E}">
        <p14:creationId xmlns:p14="http://schemas.microsoft.com/office/powerpoint/2010/main" val="2968595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6C4A5FB-F89F-4ABA-840F-B0B6EB8AB378}" type="datetimeFigureOut">
              <a:rPr lang="en-IN" smtClean="0"/>
              <a:t>30-01-2021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9FCDA1F7-3587-4874-B9A9-DCEE4D37E15A}" type="slidenum">
              <a:rPr lang="en-IN" smtClean="0"/>
              <a:t>‹#›</a:t>
            </a:fld>
            <a:endParaRPr lang="en-IN"/>
          </a:p>
        </p:txBody>
      </p:sp>
    </p:spTree>
    <p:extLst>
      <p:ext uri="{BB962C8B-B14F-4D97-AF65-F5344CB8AC3E}">
        <p14:creationId xmlns:p14="http://schemas.microsoft.com/office/powerpoint/2010/main" val="29854684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6C4A5FB-F89F-4ABA-840F-B0B6EB8AB378}" type="datetimeFigureOut">
              <a:rPr lang="en-IN" smtClean="0"/>
              <a:t>30-01-2021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9FCDA1F7-3587-4874-B9A9-DCEE4D37E15A}" type="slidenum">
              <a:rPr lang="en-IN" smtClean="0"/>
              <a:t>‹#›</a:t>
            </a:fld>
            <a:endParaRPr lang="en-IN"/>
          </a:p>
        </p:txBody>
      </p:sp>
    </p:spTree>
    <p:extLst>
      <p:ext uri="{BB962C8B-B14F-4D97-AF65-F5344CB8AC3E}">
        <p14:creationId xmlns:p14="http://schemas.microsoft.com/office/powerpoint/2010/main" val="13231870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F6C4A5FB-F89F-4ABA-840F-B0B6EB8AB378}" type="datetimeFigureOut">
              <a:rPr lang="en-IN" smtClean="0"/>
              <a:t>30-01-2021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FCDA1F7-3587-4874-B9A9-DCEE4D37E15A}" type="slidenum">
              <a:rPr lang="en-IN" smtClean="0"/>
              <a:t>‹#›</a:t>
            </a:fld>
            <a:endParaRPr lang="en-IN"/>
          </a:p>
        </p:txBody>
      </p:sp>
    </p:spTree>
    <p:extLst>
      <p:ext uri="{BB962C8B-B14F-4D97-AF65-F5344CB8AC3E}">
        <p14:creationId xmlns:p14="http://schemas.microsoft.com/office/powerpoint/2010/main" val="29435901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F6C4A5FB-F89F-4ABA-840F-B0B6EB8AB378}" type="datetimeFigureOut">
              <a:rPr lang="en-IN" smtClean="0"/>
              <a:t>30-01-2021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FCDA1F7-3587-4874-B9A9-DCEE4D37E15A}" type="slidenum">
              <a:rPr lang="en-IN" smtClean="0"/>
              <a:t>‹#›</a:t>
            </a:fld>
            <a:endParaRPr lang="en-IN"/>
          </a:p>
        </p:txBody>
      </p:sp>
    </p:spTree>
    <p:extLst>
      <p:ext uri="{BB962C8B-B14F-4D97-AF65-F5344CB8AC3E}">
        <p14:creationId xmlns:p14="http://schemas.microsoft.com/office/powerpoint/2010/main" val="10010751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6C4A5FB-F89F-4ABA-840F-B0B6EB8AB378}" type="datetimeFigureOut">
              <a:rPr lang="en-IN" smtClean="0"/>
              <a:t>30-01-2021</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FCDA1F7-3587-4874-B9A9-DCEE4D37E15A}" type="slidenum">
              <a:rPr lang="en-IN" smtClean="0"/>
              <a:t>‹#›</a:t>
            </a:fld>
            <a:endParaRPr lang="en-IN"/>
          </a:p>
        </p:txBody>
      </p:sp>
    </p:spTree>
    <p:extLst>
      <p:ext uri="{BB962C8B-B14F-4D97-AF65-F5344CB8AC3E}">
        <p14:creationId xmlns:p14="http://schemas.microsoft.com/office/powerpoint/2010/main" val="16281674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arget="../media/image8.jpeg" Type="http://schemas.openxmlformats.org/officeDocument/2006/relationships/image"/><Relationship Id="rId1" Target="../slideLayouts/slideLayout2.xml" Type="http://schemas.openxmlformats.org/officeDocument/2006/relationships/slideLayout"/></Relationships>
</file>

<file path=ppt/slides/_rels/slide16.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9550" y="152400"/>
            <a:ext cx="11791950" cy="6553200"/>
          </a:xfrm>
        </p:spPr>
        <p:style>
          <a:lnRef idx="1">
            <a:schemeClr val="accent3"/>
          </a:lnRef>
          <a:fillRef idx="2">
            <a:schemeClr val="accent3"/>
          </a:fillRef>
          <a:effectRef idx="1">
            <a:schemeClr val="accent3"/>
          </a:effectRef>
          <a:fontRef idx="minor">
            <a:schemeClr val="dk1"/>
          </a:fontRef>
        </p:style>
        <p:txBody>
          <a:bodyPr rtlCol="0">
            <a:normAutofit/>
          </a:bodyPr>
          <a:lstStyle/>
          <a:p>
            <a:pPr algn="ctr" eaLnBrk="1" fontAlgn="auto" hangingPunct="1">
              <a:spcAft>
                <a:spcPts val="0"/>
              </a:spcAft>
              <a:defRPr/>
            </a:pPr>
            <a:r>
              <a:rPr lang="en-US" sz="3600" b="1" dirty="0">
                <a:solidFill>
                  <a:srgbClr val="002060"/>
                </a:solidFill>
                <a:latin typeface="Script MT Bold" panose="03040602040607080904" pitchFamily="66" charset="0"/>
              </a:rPr>
              <a:t>Kalipada Ghosh Tarai Mahavidyalaya</a:t>
            </a:r>
            <a:r>
              <a:rPr lang="en-US" sz="5400" b="1" dirty="0">
                <a:latin typeface="Script MT Bold" panose="03040602040607080904" pitchFamily="66" charset="0"/>
              </a:rPr>
              <a:t/>
            </a:r>
            <a:br>
              <a:rPr lang="en-US" sz="5400" b="1" dirty="0">
                <a:latin typeface="Script MT Bold" panose="03040602040607080904" pitchFamily="66" charset="0"/>
              </a:rPr>
            </a:br>
            <a:r>
              <a:rPr lang="en-US" sz="4000" b="1" dirty="0">
                <a:solidFill>
                  <a:srgbClr val="002060"/>
                </a:solidFill>
                <a:latin typeface="Script MT Bold" panose="03040602040607080904" pitchFamily="66" charset="0"/>
              </a:rPr>
              <a:t>Bagdogra</a:t>
            </a:r>
            <a:r>
              <a:rPr lang="en-US" dirty="0" smtClean="0">
                <a:latin typeface="Freestyle Script" panose="030804020302050B0404" pitchFamily="66" charset="0"/>
              </a:rPr>
              <a:t/>
            </a:r>
            <a:br>
              <a:rPr lang="en-US" dirty="0" smtClean="0">
                <a:latin typeface="Freestyle Script" panose="030804020302050B0404" pitchFamily="66" charset="0"/>
              </a:rPr>
            </a:br>
            <a:r>
              <a:rPr lang="en-US" dirty="0" smtClean="0">
                <a:latin typeface="Freestyle Script" panose="030804020302050B0404" pitchFamily="66" charset="0"/>
              </a:rPr>
              <a:t/>
            </a:r>
            <a:br>
              <a:rPr lang="en-US" dirty="0" smtClean="0">
                <a:latin typeface="Freestyle Script" panose="030804020302050B0404" pitchFamily="66" charset="0"/>
              </a:rPr>
            </a:br>
            <a:r>
              <a:rPr lang="en-US" sz="3600" b="1" dirty="0">
                <a:solidFill>
                  <a:schemeClr val="accent3">
                    <a:lumMod val="50000"/>
                  </a:schemeClr>
                </a:solidFill>
                <a:latin typeface="Lucida Calligraphy" panose="03010101010101010101" pitchFamily="66" charset="0"/>
              </a:rPr>
              <a:t>Department of Environmental Science</a:t>
            </a:r>
            <a:endParaRPr lang="en-IN" sz="3600" b="1" dirty="0">
              <a:latin typeface="Lucida Calligraphy" panose="03010101010101010101" pitchFamily="66" charset="0"/>
            </a:endParaRPr>
          </a:p>
        </p:txBody>
      </p:sp>
    </p:spTree>
    <p:extLst>
      <p:ext uri="{BB962C8B-B14F-4D97-AF65-F5344CB8AC3E}">
        <p14:creationId xmlns:p14="http://schemas.microsoft.com/office/powerpoint/2010/main" val="267244054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65760"/>
            <a:ext cx="9144000" cy="622031"/>
          </a:xfrm>
        </p:spPr>
        <p:style>
          <a:lnRef idx="1">
            <a:schemeClr val="accent1"/>
          </a:lnRef>
          <a:fillRef idx="2">
            <a:schemeClr val="accent1"/>
          </a:fillRef>
          <a:effectRef idx="1">
            <a:schemeClr val="accent1"/>
          </a:effectRef>
          <a:fontRef idx="minor">
            <a:schemeClr val="dk1"/>
          </a:fontRef>
        </p:style>
        <p:txBody>
          <a:bodyPr>
            <a:noAutofit/>
          </a:bodyPr>
          <a:lstStyle/>
          <a:p>
            <a:r>
              <a:rPr lang="en-US" sz="3600" b="1" dirty="0"/>
              <a:t>Solid Waste Management</a:t>
            </a:r>
            <a:endParaRPr lang="en-IN" sz="3600" dirty="0"/>
          </a:p>
        </p:txBody>
      </p:sp>
      <p:sp>
        <p:nvSpPr>
          <p:cNvPr id="3" name="Subtitle 2"/>
          <p:cNvSpPr>
            <a:spLocks noGrp="1"/>
          </p:cNvSpPr>
          <p:nvPr>
            <p:ph type="subTitle" idx="1"/>
          </p:nvPr>
        </p:nvSpPr>
        <p:spPr>
          <a:xfrm>
            <a:off x="154745" y="900332"/>
            <a:ext cx="11844997" cy="5753686"/>
          </a:xfrm>
        </p:spPr>
        <p:style>
          <a:lnRef idx="1">
            <a:schemeClr val="accent3"/>
          </a:lnRef>
          <a:fillRef idx="2">
            <a:schemeClr val="accent3"/>
          </a:fillRef>
          <a:effectRef idx="1">
            <a:schemeClr val="accent3"/>
          </a:effectRef>
          <a:fontRef idx="minor">
            <a:schemeClr val="dk1"/>
          </a:fontRef>
        </p:style>
        <p:txBody>
          <a:bodyPr anchor="ctr">
            <a:normAutofit lnSpcReduction="10000"/>
          </a:bodyPr>
          <a:lstStyle/>
          <a:p>
            <a:pPr algn="l"/>
            <a:r>
              <a:rPr lang="en-US" dirty="0"/>
              <a:t>All discarded and thrown away solid and semi-solid wastes arising human and animal activities are called </a:t>
            </a:r>
            <a:r>
              <a:rPr lang="en-US" u="sng" dirty="0"/>
              <a:t>solid waste</a:t>
            </a:r>
            <a:r>
              <a:rPr lang="en-US" u="sng" dirty="0" smtClean="0"/>
              <a:t>.</a:t>
            </a:r>
          </a:p>
          <a:p>
            <a:pPr algn="l"/>
            <a:r>
              <a:rPr lang="en-US" dirty="0" smtClean="0"/>
              <a:t>Three general categories of solid wastes are –</a:t>
            </a:r>
          </a:p>
          <a:p>
            <a:pPr marL="342900" indent="-342900" algn="l">
              <a:buFont typeface="Arial" panose="020B0604020202020204" pitchFamily="34" charset="0"/>
              <a:buChar char="•"/>
            </a:pPr>
            <a:r>
              <a:rPr lang="en-US" dirty="0" smtClean="0"/>
              <a:t>Municipal wastes</a:t>
            </a:r>
          </a:p>
          <a:p>
            <a:pPr marL="342900" indent="-342900" algn="l">
              <a:buFont typeface="Arial" panose="020B0604020202020204" pitchFamily="34" charset="0"/>
              <a:buChar char="•"/>
            </a:pPr>
            <a:r>
              <a:rPr lang="en-US" dirty="0" smtClean="0"/>
              <a:t>Industrial wastes</a:t>
            </a:r>
          </a:p>
          <a:p>
            <a:pPr marL="342900" indent="-342900" algn="l">
              <a:buFont typeface="Arial" panose="020B0604020202020204" pitchFamily="34" charset="0"/>
              <a:buChar char="•"/>
            </a:pPr>
            <a:r>
              <a:rPr lang="en-US" dirty="0" smtClean="0"/>
              <a:t>Hazardous wastes</a:t>
            </a:r>
          </a:p>
          <a:p>
            <a:pPr algn="l"/>
            <a:r>
              <a:rPr lang="en-US" b="1" dirty="0" smtClean="0"/>
              <a:t>Municipal wastes </a:t>
            </a:r>
            <a:r>
              <a:rPr lang="en-US" dirty="0" smtClean="0"/>
              <a:t>arise from domestic activities, restaurants, institutions, public places etc. and typically rubbish, garbage, ashes, building materials, treatment wastes, dead animals etc. sources of such wastes are residential, commercial and open areas.</a:t>
            </a:r>
          </a:p>
          <a:p>
            <a:pPr algn="l"/>
            <a:r>
              <a:rPr lang="en-US" b="1" dirty="0" smtClean="0"/>
              <a:t>Industrial wastes</a:t>
            </a:r>
            <a:r>
              <a:rPr lang="en-US" dirty="0" smtClean="0"/>
              <a:t> arise from industrial activities and typically include ashes, rubbish, building material wastes, toxic wastes, metal containers, plastic containers, paints etc.</a:t>
            </a:r>
          </a:p>
          <a:p>
            <a:pPr algn="l"/>
            <a:r>
              <a:rPr lang="en-US" b="1" dirty="0" smtClean="0"/>
              <a:t>Hazardous wastes </a:t>
            </a:r>
            <a:r>
              <a:rPr lang="en-US" dirty="0" smtClean="0"/>
              <a:t>are substantially dangerous and hazardous to plants, animals and human beings. Substances which have characteristic ignitability or corrosivity or reactivity or toxicity are called hazardous. Radioactive substances, chemicals, biological wastes, flammable wastes and explosives are common hazardous wastes</a:t>
            </a:r>
            <a:endParaRPr lang="en-IN" dirty="0"/>
          </a:p>
        </p:txBody>
      </p:sp>
    </p:spTree>
    <p:extLst>
      <p:ext uri="{BB962C8B-B14F-4D97-AF65-F5344CB8AC3E}">
        <p14:creationId xmlns:p14="http://schemas.microsoft.com/office/powerpoint/2010/main" val="381902973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25533" y="663887"/>
            <a:ext cx="9342191" cy="539538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016876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cstate="print" r:embed="rId2">
            <a:extLst>
              <a:ext uri="{28A0092B-C50C-407E-A947-70E740481C1C}">
                <a14:useLocalDpi xmlns:a14="http://schemas.microsoft.com/office/drawing/2010/main" val="0"/>
              </a:ext>
            </a:extLst>
          </a:blip>
          <a:srcRect b="97" l="-522" r="59" t="47"/>
          <a:stretch/>
        </p:blipFill>
        <p:spPr>
          <a:xfrm>
            <a:off x="1244665" y="554180"/>
            <a:ext cx="9728135" cy="5850952"/>
          </a:xfrm>
          <a:prstGeom prst="rect">
            <a:avLst/>
          </a:prstGeom>
          <a:ln cap="sq" w="38100">
            <a:solidFill>
              <a:srgbClr val="000000"/>
            </a:solidFill>
            <a:prstDash val="solid"/>
            <a:miter lim="800000"/>
          </a:ln>
          <a:effectLst>
            <a:outerShdw algn="tl" blurRad="50800" dir="2700000" dist="38100" rotWithShape="0">
              <a:srgbClr val="000000">
                <a:alpha val="43000"/>
              </a:srgbClr>
            </a:outerShdw>
          </a:effectLst>
        </p:spPr>
      </p:pic>
    </p:spTree>
    <p:extLst>
      <p:ext uri="{BB962C8B-B14F-4D97-AF65-F5344CB8AC3E}">
        <p14:creationId xmlns:p14="http://schemas.microsoft.com/office/powerpoint/2010/main" val="1554444217"/>
      </p:ext>
    </p:extLst>
  </p:cSld>
  <p:clrMapOvr>
    <a:masterClrMapping/>
  </p:clrMapOvr>
  <p:timing>
    <p:tnLst>
      <p:par>
        <p:cTn dur="indefinite" id="1" nodeType="tmRoot" restart="never">
          <p:childTnLst>
            <p:seq concurrent="1" nextAc="seek">
              <p:cTn dur="indefinite" id="2" nodeType="mainSeq">
                <p:childTnLst>
                  <p:par>
                    <p:cTn fill="hold" id="3">
                      <p:stCondLst>
                        <p:cond delay="indefinite"/>
                      </p:stCondLst>
                      <p:childTnLst>
                        <p:par>
                          <p:cTn fill="hold" id="4">
                            <p:stCondLst>
                              <p:cond delay="0"/>
                            </p:stCondLst>
                            <p:childTnLst>
                              <p:par>
                                <p:cTn fill="hold" id="5" nodeType="clickEffect" presetClass="entr" presetID="1" presetSubtype="0">
                                  <p:stCondLst>
                                    <p:cond delay="0"/>
                                  </p:stCondLst>
                                  <p:childTnLst>
                                    <p:set>
                                      <p:cBhvr>
                                        <p:cTn dur="1" fill="hold" id="6">
                                          <p:stCondLst>
                                            <p:cond delay="0"/>
                                          </p:stCondLst>
                                        </p:cTn>
                                        <p:tgtEl>
                                          <p:spTgt spid="4"/>
                                        </p:tgtEl>
                                        <p:attrNameLst>
                                          <p:attrName>style.visibility</p:attrName>
                                        </p:attrNameLst>
                                      </p:cBhvr>
                                      <p:to>
                                        <p:strVal val="visible"/>
                                      </p:to>
                                    </p:set>
                                  </p:childTnLst>
                                </p:cTn>
                              </p:par>
                            </p:childTnLst>
                          </p:cTn>
                        </p:par>
                      </p:childTnLst>
                    </p:cTn>
                  </p:par>
                </p:childTnLst>
              </p:cTn>
              <p:prevCondLst>
                <p:cond delay="0" evt="onPrev">
                  <p:tgtEl>
                    <p:sldTgt/>
                  </p:tgtEl>
                </p:cond>
              </p:prevCondLst>
              <p:nextCondLst>
                <p:cond delay="0"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83664" y="380580"/>
            <a:ext cx="9095922" cy="608272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458754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59063"/>
            <a:ext cx="10515600" cy="549275"/>
          </a:xfrm>
        </p:spPr>
        <p:style>
          <a:lnRef idx="1">
            <a:schemeClr val="accent4"/>
          </a:lnRef>
          <a:fillRef idx="2">
            <a:schemeClr val="accent4"/>
          </a:fillRef>
          <a:effectRef idx="1">
            <a:schemeClr val="accent4"/>
          </a:effectRef>
          <a:fontRef idx="minor">
            <a:schemeClr val="dk1"/>
          </a:fontRef>
        </p:style>
        <p:txBody>
          <a:bodyPr>
            <a:noAutofit/>
          </a:bodyPr>
          <a:lstStyle/>
          <a:p>
            <a:pPr algn="ctr"/>
            <a:r>
              <a:rPr lang="en-US" sz="3600" b="1" dirty="0" smtClean="0"/>
              <a:t>Causes </a:t>
            </a:r>
            <a:r>
              <a:rPr lang="en-US" sz="3600" b="1" dirty="0"/>
              <a:t>of solid wastes generation</a:t>
            </a:r>
            <a:endParaRPr lang="en-IN" sz="3600" dirty="0"/>
          </a:p>
        </p:txBody>
      </p:sp>
      <p:sp>
        <p:nvSpPr>
          <p:cNvPr id="3" name="Content Placeholder 2"/>
          <p:cNvSpPr>
            <a:spLocks noGrp="1"/>
          </p:cNvSpPr>
          <p:nvPr>
            <p:ph idx="1"/>
          </p:nvPr>
        </p:nvSpPr>
        <p:spPr>
          <a:xfrm>
            <a:off x="141667" y="811368"/>
            <a:ext cx="11578107" cy="5821251"/>
          </a:xfrm>
        </p:spPr>
        <p:style>
          <a:lnRef idx="1">
            <a:schemeClr val="accent3"/>
          </a:lnRef>
          <a:fillRef idx="2">
            <a:schemeClr val="accent3"/>
          </a:fillRef>
          <a:effectRef idx="1">
            <a:schemeClr val="accent3"/>
          </a:effectRef>
          <a:fontRef idx="minor">
            <a:schemeClr val="dk1"/>
          </a:fontRef>
        </p:style>
        <p:txBody>
          <a:bodyPr anchor="ctr">
            <a:normAutofit lnSpcReduction="10000"/>
          </a:bodyPr>
          <a:lstStyle/>
          <a:p>
            <a:pPr lvl="0"/>
            <a:r>
              <a:rPr lang="en-US" u="sng" dirty="0"/>
              <a:t>Over population</a:t>
            </a:r>
            <a:r>
              <a:rPr lang="en-US" dirty="0"/>
              <a:t>: </a:t>
            </a:r>
            <a:r>
              <a:rPr lang="en-US" dirty="0" smtClean="0"/>
              <a:t>Population </a:t>
            </a:r>
            <a:r>
              <a:rPr lang="en-US" dirty="0"/>
              <a:t>increase is causing a rapid growth of all kinds including solid wastes. Advanced countries have adopted a culture of use and throw which is further aggravating the problem.</a:t>
            </a:r>
            <a:endParaRPr lang="en-IN" dirty="0"/>
          </a:p>
          <a:p>
            <a:pPr lvl="0"/>
            <a:r>
              <a:rPr lang="en-US" u="sng" dirty="0"/>
              <a:t>Urbanization</a:t>
            </a:r>
            <a:r>
              <a:rPr lang="en-US" dirty="0"/>
              <a:t>: </a:t>
            </a:r>
            <a:r>
              <a:rPr lang="en-US" dirty="0" smtClean="0"/>
              <a:t>Solid </a:t>
            </a:r>
            <a:r>
              <a:rPr lang="en-US" dirty="0"/>
              <a:t>waste is primarily an urban problem where people the habit of using a variety of items and discarding them afterwards. These comprise almost all kinds of solid wastes.</a:t>
            </a:r>
            <a:endParaRPr lang="en-IN" dirty="0"/>
          </a:p>
          <a:p>
            <a:pPr lvl="0"/>
            <a:r>
              <a:rPr lang="en-US" u="sng" dirty="0"/>
              <a:t>Affluence</a:t>
            </a:r>
            <a:r>
              <a:rPr lang="en-US" dirty="0"/>
              <a:t>: </a:t>
            </a:r>
            <a:r>
              <a:rPr lang="en-US" dirty="0" smtClean="0"/>
              <a:t>In </a:t>
            </a:r>
            <a:r>
              <a:rPr lang="en-US" dirty="0"/>
              <a:t>an affluent society, the per capita consumption is very high and there is a general tendency to declare items as obsolete. Such discarded items increase solid wastes regularly. Removal of such wastes develops a serious problem.</a:t>
            </a:r>
            <a:endParaRPr lang="en-IN" dirty="0"/>
          </a:p>
          <a:p>
            <a:pPr lvl="0"/>
            <a:r>
              <a:rPr lang="en-US" u="sng" dirty="0"/>
              <a:t>Technology</a:t>
            </a:r>
            <a:r>
              <a:rPr lang="en-US" dirty="0"/>
              <a:t>: </a:t>
            </a:r>
            <a:r>
              <a:rPr lang="en-US" dirty="0" smtClean="0"/>
              <a:t>There </a:t>
            </a:r>
            <a:r>
              <a:rPr lang="en-US" dirty="0"/>
              <a:t>is a shift in technology from the returnable packaging to non-returnable packaging. Since packaging material like made from plastic are non-biodegradable they are largely responsible for causing for solid waste pollution</a:t>
            </a:r>
            <a:r>
              <a:rPr lang="en-US" dirty="0" smtClean="0"/>
              <a:t>.</a:t>
            </a:r>
            <a:endParaRPr lang="en-IN" dirty="0"/>
          </a:p>
        </p:txBody>
      </p:sp>
    </p:spTree>
    <p:extLst>
      <p:ext uri="{BB962C8B-B14F-4D97-AF65-F5344CB8AC3E}">
        <p14:creationId xmlns:p14="http://schemas.microsoft.com/office/powerpoint/2010/main" val="203666241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1027" y="90152"/>
            <a:ext cx="10515600" cy="575033"/>
          </a:xfrm>
        </p:spPr>
        <p:style>
          <a:lnRef idx="1">
            <a:schemeClr val="accent4"/>
          </a:lnRef>
          <a:fillRef idx="2">
            <a:schemeClr val="accent4"/>
          </a:fillRef>
          <a:effectRef idx="1">
            <a:schemeClr val="accent4"/>
          </a:effectRef>
          <a:fontRef idx="minor">
            <a:schemeClr val="dk1"/>
          </a:fontRef>
        </p:style>
        <p:txBody>
          <a:bodyPr>
            <a:noAutofit/>
          </a:bodyPr>
          <a:lstStyle/>
          <a:p>
            <a:pPr algn="ctr"/>
            <a:r>
              <a:rPr lang="en-US" sz="3600" b="1" dirty="0" smtClean="0"/>
              <a:t>Adverse </a:t>
            </a:r>
            <a:r>
              <a:rPr lang="en-US" sz="3600" b="1" dirty="0"/>
              <a:t>effects of solid waste pollution</a:t>
            </a:r>
            <a:endParaRPr lang="en-IN" sz="3600" dirty="0"/>
          </a:p>
        </p:txBody>
      </p:sp>
      <p:sp>
        <p:nvSpPr>
          <p:cNvPr id="3" name="Content Placeholder 2"/>
          <p:cNvSpPr>
            <a:spLocks noGrp="1"/>
          </p:cNvSpPr>
          <p:nvPr>
            <p:ph idx="1"/>
          </p:nvPr>
        </p:nvSpPr>
        <p:spPr>
          <a:xfrm>
            <a:off x="141667" y="850006"/>
            <a:ext cx="11874321" cy="5859887"/>
          </a:xfrm>
        </p:spPr>
        <p:style>
          <a:lnRef idx="1">
            <a:schemeClr val="accent3"/>
          </a:lnRef>
          <a:fillRef idx="2">
            <a:schemeClr val="accent3"/>
          </a:fillRef>
          <a:effectRef idx="1">
            <a:schemeClr val="accent3"/>
          </a:effectRef>
          <a:fontRef idx="minor">
            <a:schemeClr val="dk1"/>
          </a:fontRef>
        </p:style>
        <p:txBody>
          <a:bodyPr>
            <a:normAutofit fontScale="92500" lnSpcReduction="10000"/>
          </a:bodyPr>
          <a:lstStyle/>
          <a:p>
            <a:pPr marL="0" indent="0">
              <a:buNone/>
            </a:pPr>
            <a:r>
              <a:rPr lang="en-US" dirty="0" smtClean="0"/>
              <a:t>Improper handling and transportation of solid wastes further aggravate the adverse effects. Some of the effects are as follows are:</a:t>
            </a:r>
          </a:p>
          <a:p>
            <a:pPr marL="0" indent="0">
              <a:buNone/>
            </a:pPr>
            <a:r>
              <a:rPr lang="en-US" b="1" dirty="0" smtClean="0"/>
              <a:t>Health hazards</a:t>
            </a:r>
          </a:p>
          <a:p>
            <a:r>
              <a:rPr lang="en-US" dirty="0" smtClean="0"/>
              <a:t>During handling and transfer of hospital and clinic wastes, disease transmission may take place. Several diseases are possible through their pilferage.</a:t>
            </a:r>
          </a:p>
          <a:p>
            <a:r>
              <a:rPr lang="en-US" dirty="0" smtClean="0"/>
              <a:t>Vectors like rats and insects invade refuse dumps and can spread various diseases.</a:t>
            </a:r>
          </a:p>
          <a:p>
            <a:r>
              <a:rPr lang="en-US" dirty="0" smtClean="0"/>
              <a:t>Diseases like bacillary dysentery, diarrhea and amoebic dysentery may result in humans from food and water contamination through flies.</a:t>
            </a:r>
          </a:p>
          <a:p>
            <a:r>
              <a:rPr lang="en-US" dirty="0" smtClean="0"/>
              <a:t>Rats dwelling with infectious solid wastes may spread diseases like plague (Black Death), salmonellosis, trichinosis, endemic typhus etc.</a:t>
            </a:r>
          </a:p>
          <a:p>
            <a:r>
              <a:rPr lang="en-US" dirty="0" smtClean="0"/>
              <a:t>Water supply, if gets contaminated with pathogens present in solid wastes, may result in cholera, jaundice, hepatitis, gastro-enteric disease etc.</a:t>
            </a:r>
          </a:p>
          <a:p>
            <a:r>
              <a:rPr lang="en-US" dirty="0" smtClean="0"/>
              <a:t>Choking of drains and gully pits by the solid wastes results in water logging which facilitates breeding of mosquitoes and results in the spread of diseases like malaria and plague.</a:t>
            </a:r>
          </a:p>
          <a:p>
            <a:pPr marL="0" indent="0">
              <a:buNone/>
            </a:pPr>
            <a:endParaRPr lang="en-IN" dirty="0"/>
          </a:p>
        </p:txBody>
      </p:sp>
    </p:spTree>
    <p:extLst>
      <p:ext uri="{BB962C8B-B14F-4D97-AF65-F5344CB8AC3E}">
        <p14:creationId xmlns:p14="http://schemas.microsoft.com/office/powerpoint/2010/main" val="1734651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44699" y="901521"/>
            <a:ext cx="11719774" cy="5808372"/>
          </a:xfrm>
        </p:spPr>
        <p:style>
          <a:lnRef idx="1">
            <a:schemeClr val="accent3"/>
          </a:lnRef>
          <a:fillRef idx="2">
            <a:schemeClr val="accent3"/>
          </a:fillRef>
          <a:effectRef idx="1">
            <a:schemeClr val="accent3"/>
          </a:effectRef>
          <a:fontRef idx="minor">
            <a:schemeClr val="dk1"/>
          </a:fontRef>
        </p:style>
        <p:txBody>
          <a:bodyPr anchor="ctr">
            <a:normAutofit/>
          </a:bodyPr>
          <a:lstStyle/>
          <a:p>
            <a:pPr marL="0" indent="0">
              <a:buNone/>
            </a:pPr>
            <a:r>
              <a:rPr lang="en-US" sz="3200" b="1" dirty="0"/>
              <a:t>Environmental impacts</a:t>
            </a:r>
            <a:endParaRPr lang="en-IN" sz="3200" b="1" dirty="0"/>
          </a:p>
          <a:p>
            <a:pPr lvl="0"/>
            <a:r>
              <a:rPr lang="en-US" sz="3200" dirty="0"/>
              <a:t>Organic solid wastes emit obnoxious </a:t>
            </a:r>
            <a:r>
              <a:rPr lang="en-US" sz="3200" dirty="0" smtClean="0"/>
              <a:t>odor </a:t>
            </a:r>
            <a:r>
              <a:rPr lang="en-US" sz="3200" dirty="0"/>
              <a:t>on their decomposition and make the environment polluted.</a:t>
            </a:r>
            <a:endParaRPr lang="en-IN" sz="3200" dirty="0"/>
          </a:p>
          <a:p>
            <a:pPr lvl="0"/>
            <a:r>
              <a:rPr lang="en-US" sz="3200" dirty="0"/>
              <a:t>Burning of waste products like plastic rubber pollutes the atmosphere with noxious fumes.</a:t>
            </a:r>
            <a:endParaRPr lang="en-IN" sz="3200" dirty="0"/>
          </a:p>
          <a:p>
            <a:pPr lvl="0"/>
            <a:r>
              <a:rPr lang="en-US" sz="3200" dirty="0"/>
              <a:t>Scavengers and stray animals invade the roadside garbage and litter the waste over large area causing much aesthetic damage to the atmosphere damage to the atmosphere.</a:t>
            </a:r>
            <a:endParaRPr lang="en-IN" sz="3200" dirty="0"/>
          </a:p>
          <a:p>
            <a:pPr lvl="0"/>
            <a:r>
              <a:rPr lang="en-US" sz="3200" dirty="0"/>
              <a:t>Leachates from such refuge dumps percolate into the soil and contaminate underground water</a:t>
            </a:r>
            <a:r>
              <a:rPr lang="en-US" sz="3200" dirty="0" smtClean="0"/>
              <a:t>.</a:t>
            </a:r>
            <a:endParaRPr lang="en-IN" sz="3200" dirty="0"/>
          </a:p>
        </p:txBody>
      </p:sp>
      <p:sp>
        <p:nvSpPr>
          <p:cNvPr id="4" name="Title 1"/>
          <p:cNvSpPr>
            <a:spLocks noGrp="1"/>
          </p:cNvSpPr>
          <p:nvPr>
            <p:ph type="title"/>
          </p:nvPr>
        </p:nvSpPr>
        <p:spPr>
          <a:xfrm>
            <a:off x="838200" y="141669"/>
            <a:ext cx="10515600" cy="618185"/>
          </a:xfrm>
        </p:spPr>
        <p:style>
          <a:lnRef idx="1">
            <a:schemeClr val="accent4"/>
          </a:lnRef>
          <a:fillRef idx="2">
            <a:schemeClr val="accent4"/>
          </a:fillRef>
          <a:effectRef idx="1">
            <a:schemeClr val="accent4"/>
          </a:effectRef>
          <a:fontRef idx="minor">
            <a:schemeClr val="dk1"/>
          </a:fontRef>
        </p:style>
        <p:txBody>
          <a:bodyPr>
            <a:noAutofit/>
          </a:bodyPr>
          <a:lstStyle/>
          <a:p>
            <a:pPr algn="ctr"/>
            <a:r>
              <a:rPr lang="en-US" sz="3600" b="1" dirty="0" smtClean="0"/>
              <a:t>Adverse </a:t>
            </a:r>
            <a:r>
              <a:rPr lang="en-US" sz="3600" b="1" dirty="0"/>
              <a:t>effects of solid waste pollution</a:t>
            </a:r>
            <a:endParaRPr lang="en-IN" sz="3600" dirty="0"/>
          </a:p>
        </p:txBody>
      </p:sp>
    </p:spTree>
    <p:extLst>
      <p:ext uri="{BB962C8B-B14F-4D97-AF65-F5344CB8AC3E}">
        <p14:creationId xmlns:p14="http://schemas.microsoft.com/office/powerpoint/2010/main" val="73736269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33306"/>
            <a:ext cx="10515600" cy="600790"/>
          </a:xfrm>
        </p:spPr>
        <p:style>
          <a:lnRef idx="1">
            <a:schemeClr val="accent1"/>
          </a:lnRef>
          <a:fillRef idx="2">
            <a:schemeClr val="accent1"/>
          </a:fillRef>
          <a:effectRef idx="1">
            <a:schemeClr val="accent1"/>
          </a:effectRef>
          <a:fontRef idx="minor">
            <a:schemeClr val="dk1"/>
          </a:fontRef>
        </p:style>
        <p:txBody>
          <a:bodyPr>
            <a:normAutofit fontScale="90000"/>
          </a:bodyPr>
          <a:lstStyle/>
          <a:p>
            <a:pPr algn="ctr"/>
            <a:r>
              <a:rPr lang="en-US" b="1" dirty="0" smtClean="0"/>
              <a:t>Solid </a:t>
            </a:r>
            <a:r>
              <a:rPr lang="en-US" b="1" dirty="0"/>
              <a:t>waste management</a:t>
            </a:r>
            <a:endParaRPr lang="en-IN" dirty="0"/>
          </a:p>
        </p:txBody>
      </p:sp>
      <p:sp>
        <p:nvSpPr>
          <p:cNvPr id="3" name="Content Placeholder 2"/>
          <p:cNvSpPr>
            <a:spLocks noGrp="1"/>
          </p:cNvSpPr>
          <p:nvPr>
            <p:ph idx="1"/>
          </p:nvPr>
        </p:nvSpPr>
        <p:spPr>
          <a:xfrm>
            <a:off x="103031" y="862884"/>
            <a:ext cx="11938715" cy="5898523"/>
          </a:xfrm>
        </p:spPr>
        <p:txBody>
          <a:bodyPr>
            <a:normAutofit/>
          </a:bodyPr>
          <a:lstStyle/>
          <a:p>
            <a:pPr marL="0" indent="0">
              <a:buNone/>
            </a:pPr>
            <a:r>
              <a:rPr lang="en-US" dirty="0" smtClean="0"/>
              <a:t>Solid waste management has three basic functional elements. They are:</a:t>
            </a:r>
          </a:p>
          <a:p>
            <a:pPr>
              <a:buFont typeface="Wingdings" panose="05000000000000000000" pitchFamily="2" charset="2"/>
              <a:buChar char="Ø"/>
            </a:pPr>
            <a:r>
              <a:rPr lang="en-US" dirty="0" smtClean="0"/>
              <a:t>Collection</a:t>
            </a:r>
          </a:p>
          <a:p>
            <a:pPr>
              <a:buFont typeface="Wingdings" panose="05000000000000000000" pitchFamily="2" charset="2"/>
              <a:buChar char="Ø"/>
            </a:pPr>
            <a:r>
              <a:rPr lang="en-US" dirty="0" smtClean="0"/>
              <a:t>Disposal</a:t>
            </a:r>
          </a:p>
          <a:p>
            <a:pPr>
              <a:buFont typeface="Wingdings" panose="05000000000000000000" pitchFamily="2" charset="2"/>
              <a:buChar char="Ø"/>
            </a:pPr>
            <a:r>
              <a:rPr lang="en-US" dirty="0" smtClean="0"/>
              <a:t>Reutilization or recycling</a:t>
            </a:r>
          </a:p>
          <a:p>
            <a:endParaRPr lang="en-US" dirty="0" smtClean="0"/>
          </a:p>
          <a:p>
            <a:pPr marL="0" indent="0">
              <a:buNone/>
            </a:pPr>
            <a:r>
              <a:rPr lang="en-US" b="1" dirty="0" smtClean="0"/>
              <a:t>Collection of solid waste </a:t>
            </a:r>
            <a:r>
              <a:rPr lang="en-US" dirty="0" smtClean="0"/>
              <a:t>is to be made from various places such as residential, commercial, institutional, and industrial areas. There are three basic methods,</a:t>
            </a:r>
          </a:p>
          <a:p>
            <a:pPr marL="0" indent="0">
              <a:buNone/>
            </a:pPr>
            <a:r>
              <a:rPr lang="en-US" dirty="0" smtClean="0"/>
              <a:t>a)Community storage points</a:t>
            </a:r>
          </a:p>
          <a:p>
            <a:pPr marL="0" indent="0">
              <a:buNone/>
            </a:pPr>
            <a:r>
              <a:rPr lang="en-US" dirty="0" smtClean="0"/>
              <a:t>b)</a:t>
            </a:r>
            <a:r>
              <a:rPr lang="en-US" dirty="0" err="1" smtClean="0"/>
              <a:t>Kerbside</a:t>
            </a:r>
            <a:r>
              <a:rPr lang="en-US" dirty="0" smtClean="0"/>
              <a:t> collection </a:t>
            </a:r>
          </a:p>
          <a:p>
            <a:pPr marL="0" indent="0">
              <a:buNone/>
            </a:pPr>
            <a:r>
              <a:rPr lang="en-US" dirty="0" smtClean="0"/>
              <a:t>c)Block collection</a:t>
            </a:r>
          </a:p>
          <a:p>
            <a:r>
              <a:rPr lang="en-US" dirty="0" smtClean="0"/>
              <a:t>In advanced countries and in some of Indian metropolitan cities, biodegradable and non-biodegradable refuses are collected and are disposed separately.</a:t>
            </a:r>
          </a:p>
          <a:p>
            <a:endParaRPr lang="en-IN" dirty="0"/>
          </a:p>
        </p:txBody>
      </p:sp>
    </p:spTree>
    <p:extLst>
      <p:ext uri="{BB962C8B-B14F-4D97-AF65-F5344CB8AC3E}">
        <p14:creationId xmlns:p14="http://schemas.microsoft.com/office/powerpoint/2010/main" val="254924554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471749" y="582890"/>
            <a:ext cx="8542584" cy="570086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532962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11641" y="393430"/>
            <a:ext cx="8469641" cy="592874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244111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43585" y="489635"/>
            <a:ext cx="8668203" cy="591494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7978021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0304" y="862884"/>
            <a:ext cx="11822806" cy="5834129"/>
          </a:xfrm>
        </p:spPr>
        <p:txBody>
          <a:bodyPr anchor="ctr">
            <a:normAutofit fontScale="92500" lnSpcReduction="20000"/>
          </a:bodyPr>
          <a:lstStyle/>
          <a:p>
            <a:pPr marL="0" indent="0">
              <a:buNone/>
            </a:pPr>
            <a:r>
              <a:rPr lang="en-US" sz="3500" b="1" dirty="0"/>
              <a:t>Disposal</a:t>
            </a:r>
            <a:r>
              <a:rPr lang="en-US" sz="3500" dirty="0"/>
              <a:t>: common methods adopted in solid waste disposal </a:t>
            </a:r>
            <a:r>
              <a:rPr lang="en-US" dirty="0"/>
              <a:t>–</a:t>
            </a:r>
            <a:endParaRPr lang="en-IN" dirty="0"/>
          </a:p>
          <a:p>
            <a:pPr lvl="0"/>
            <a:r>
              <a:rPr lang="en-US" b="1" dirty="0"/>
              <a:t>Manual component separation</a:t>
            </a:r>
            <a:r>
              <a:rPr lang="en-US" dirty="0"/>
              <a:t>: </a:t>
            </a:r>
            <a:r>
              <a:rPr lang="en-US" dirty="0" smtClean="0"/>
              <a:t>Reusable </a:t>
            </a:r>
            <a:r>
              <a:rPr lang="en-US" dirty="0"/>
              <a:t>articles such as cardboards, paper, newspaper, glass, metals, and wood, aluminum cans etc. are manually separated for recycling or for resale.</a:t>
            </a:r>
            <a:endParaRPr lang="en-IN" dirty="0"/>
          </a:p>
          <a:p>
            <a:pPr lvl="0"/>
            <a:r>
              <a:rPr lang="en-US" b="1" dirty="0" smtClean="0"/>
              <a:t>Compaction</a:t>
            </a:r>
            <a:r>
              <a:rPr lang="en-US" dirty="0" smtClean="0"/>
              <a:t>: After </a:t>
            </a:r>
            <a:r>
              <a:rPr lang="en-US" dirty="0"/>
              <a:t>separation volume of waste is mechanically reduced by compactors to form large solid bales. Such process facilitates transportation.</a:t>
            </a:r>
            <a:endParaRPr lang="en-IN" dirty="0"/>
          </a:p>
          <a:p>
            <a:pPr lvl="0"/>
            <a:r>
              <a:rPr lang="en-US" b="1" dirty="0" smtClean="0"/>
              <a:t>Incineration</a:t>
            </a:r>
            <a:r>
              <a:rPr lang="en-US" dirty="0" smtClean="0"/>
              <a:t>: The </a:t>
            </a:r>
            <a:r>
              <a:rPr lang="en-US" dirty="0"/>
              <a:t>combustible wastes are subjected to incineration i.e. burning at a very high temperature (above 670</a:t>
            </a:r>
            <a:r>
              <a:rPr lang="en-US" baseline="30000" dirty="0"/>
              <a:t>o</a:t>
            </a:r>
            <a:r>
              <a:rPr lang="en-US" dirty="0"/>
              <a:t>C). Plastics, cardboards, rubbers, wood, scrap, floor sweepings etc. are incinerated for volume reduction.</a:t>
            </a:r>
            <a:endParaRPr lang="en-IN" dirty="0"/>
          </a:p>
          <a:p>
            <a:pPr lvl="0"/>
            <a:r>
              <a:rPr lang="en-US" b="1" dirty="0"/>
              <a:t>Open dumping</a:t>
            </a:r>
            <a:r>
              <a:rPr lang="en-US" dirty="0"/>
              <a:t>: </a:t>
            </a:r>
            <a:r>
              <a:rPr lang="en-US" dirty="0" smtClean="0"/>
              <a:t>Solid </a:t>
            </a:r>
            <a:r>
              <a:rPr lang="en-US" dirty="0"/>
              <a:t>wastes are directly dumped in low lying area of the earth.  Since this method is cheaper, it is extensively adopted. Such dumping have certain disadvantages –</a:t>
            </a:r>
            <a:endParaRPr lang="en-IN" dirty="0"/>
          </a:p>
          <a:p>
            <a:pPr lvl="0">
              <a:buFont typeface="Wingdings" panose="05000000000000000000" pitchFamily="2" charset="2"/>
              <a:buChar char="Ø"/>
            </a:pPr>
            <a:r>
              <a:rPr lang="en-US" dirty="0"/>
              <a:t>Causes health hazards due to breeding of flies, mosquitoes, rats and other pests in open dump.</a:t>
            </a:r>
            <a:endParaRPr lang="en-IN" dirty="0"/>
          </a:p>
          <a:p>
            <a:pPr lvl="0">
              <a:buFont typeface="Wingdings" panose="05000000000000000000" pitchFamily="2" charset="2"/>
              <a:buChar char="Ø"/>
            </a:pPr>
            <a:r>
              <a:rPr lang="en-US" dirty="0"/>
              <a:t>Causes wastage and shortage of lands.</a:t>
            </a:r>
            <a:endParaRPr lang="en-IN" dirty="0"/>
          </a:p>
          <a:p>
            <a:pPr lvl="0">
              <a:buFont typeface="Wingdings" panose="05000000000000000000" pitchFamily="2" charset="2"/>
              <a:buChar char="Ø"/>
            </a:pPr>
            <a:r>
              <a:rPr lang="en-US" dirty="0"/>
              <a:t>Causes air pollution on burning</a:t>
            </a:r>
            <a:r>
              <a:rPr lang="en-US" dirty="0" smtClean="0"/>
              <a:t>.</a:t>
            </a:r>
            <a:endParaRPr lang="en-IN" dirty="0"/>
          </a:p>
        </p:txBody>
      </p:sp>
      <p:sp>
        <p:nvSpPr>
          <p:cNvPr id="4" name="Title 1"/>
          <p:cNvSpPr>
            <a:spLocks noGrp="1"/>
          </p:cNvSpPr>
          <p:nvPr>
            <p:ph type="title"/>
          </p:nvPr>
        </p:nvSpPr>
        <p:spPr>
          <a:xfrm>
            <a:off x="838200" y="171943"/>
            <a:ext cx="10515600" cy="562154"/>
          </a:xfrm>
        </p:spPr>
        <p:style>
          <a:lnRef idx="1">
            <a:schemeClr val="accent1"/>
          </a:lnRef>
          <a:fillRef idx="2">
            <a:schemeClr val="accent1"/>
          </a:fillRef>
          <a:effectRef idx="1">
            <a:schemeClr val="accent1"/>
          </a:effectRef>
          <a:fontRef idx="minor">
            <a:schemeClr val="dk1"/>
          </a:fontRef>
        </p:style>
        <p:txBody>
          <a:bodyPr>
            <a:normAutofit fontScale="90000"/>
          </a:bodyPr>
          <a:lstStyle/>
          <a:p>
            <a:pPr algn="ctr"/>
            <a:r>
              <a:rPr lang="en-US" b="1" dirty="0" smtClean="0"/>
              <a:t>Solid </a:t>
            </a:r>
            <a:r>
              <a:rPr lang="en-US" b="1" dirty="0"/>
              <a:t>waste management</a:t>
            </a:r>
            <a:endParaRPr lang="en-IN" dirty="0"/>
          </a:p>
        </p:txBody>
      </p:sp>
    </p:spTree>
    <p:extLst>
      <p:ext uri="{BB962C8B-B14F-4D97-AF65-F5344CB8AC3E}">
        <p14:creationId xmlns:p14="http://schemas.microsoft.com/office/powerpoint/2010/main" val="327726500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6061" y="940158"/>
            <a:ext cx="11694017" cy="5769735"/>
          </a:xfrm>
        </p:spPr>
        <p:txBody>
          <a:bodyPr anchor="ctr">
            <a:normAutofit/>
          </a:bodyPr>
          <a:lstStyle/>
          <a:p>
            <a:pPr lvl="0"/>
            <a:r>
              <a:rPr lang="en-US" sz="3200" b="1" dirty="0"/>
              <a:t>Sanitary landfilling</a:t>
            </a:r>
            <a:r>
              <a:rPr lang="en-US" sz="3200" dirty="0"/>
              <a:t>: </a:t>
            </a:r>
            <a:r>
              <a:rPr lang="en-US" sz="3200" dirty="0" smtClean="0"/>
              <a:t>In </a:t>
            </a:r>
            <a:r>
              <a:rPr lang="en-US" sz="3200" dirty="0"/>
              <a:t>this process, solid wastes are compacted and spread in thin layers. The final layer is covered by one </a:t>
            </a:r>
            <a:r>
              <a:rPr lang="en-US" sz="3200" dirty="0" smtClean="0"/>
              <a:t>meters </a:t>
            </a:r>
            <a:r>
              <a:rPr lang="en-US" sz="3200" dirty="0"/>
              <a:t>thick earth layer to prevent burrowing by rodents. It has advantages like – it does not cause environmental damages and health hazards and prevents breeding of pests and diseases vectors.</a:t>
            </a:r>
            <a:endParaRPr lang="en-IN" sz="3200" dirty="0"/>
          </a:p>
          <a:p>
            <a:pPr lvl="0"/>
            <a:r>
              <a:rPr lang="en-US" sz="3200" b="1" dirty="0"/>
              <a:t>Pyrolysis</a:t>
            </a:r>
            <a:r>
              <a:rPr lang="en-US" sz="3200" dirty="0"/>
              <a:t>: </a:t>
            </a:r>
            <a:r>
              <a:rPr lang="en-US" sz="3200" dirty="0" smtClean="0"/>
              <a:t>It </a:t>
            </a:r>
            <a:r>
              <a:rPr lang="en-US" sz="3200" dirty="0"/>
              <a:t>is a kind of destructive distillation in which the solid wastes are heated in pyrolysis reactor at 650-1000</a:t>
            </a:r>
            <a:r>
              <a:rPr lang="en-US" sz="3200" baseline="30000" dirty="0"/>
              <a:t>o</a:t>
            </a:r>
            <a:r>
              <a:rPr lang="en-US" sz="3200" dirty="0"/>
              <a:t>C in oxygen depleted environment.</a:t>
            </a:r>
            <a:endParaRPr lang="en-IN" sz="3200" dirty="0"/>
          </a:p>
          <a:p>
            <a:pPr lvl="0"/>
            <a:r>
              <a:rPr lang="en-US" sz="3200" b="1" dirty="0"/>
              <a:t>Composting</a:t>
            </a:r>
            <a:r>
              <a:rPr lang="en-US" sz="3200" dirty="0"/>
              <a:t>: </a:t>
            </a:r>
            <a:r>
              <a:rPr lang="en-US" sz="3200" dirty="0" smtClean="0"/>
              <a:t>Bacterial </a:t>
            </a:r>
            <a:r>
              <a:rPr lang="en-US" sz="3200" dirty="0"/>
              <a:t>decomposition of the organic components of the municipal wastes results in the formation of humus or compost and the process is known as </a:t>
            </a:r>
            <a:r>
              <a:rPr lang="en-US" sz="3200" b="1" dirty="0"/>
              <a:t>composting</a:t>
            </a:r>
            <a:r>
              <a:rPr lang="en-US" sz="3200" dirty="0"/>
              <a:t>. Composting may be called </a:t>
            </a:r>
            <a:r>
              <a:rPr lang="en-US" sz="3200" b="1" dirty="0" smtClean="0"/>
              <a:t>biodegradation.</a:t>
            </a:r>
            <a:endParaRPr lang="en-IN" sz="3200" dirty="0"/>
          </a:p>
        </p:txBody>
      </p:sp>
      <p:sp>
        <p:nvSpPr>
          <p:cNvPr id="4" name="Title 1"/>
          <p:cNvSpPr>
            <a:spLocks noGrp="1"/>
          </p:cNvSpPr>
          <p:nvPr>
            <p:ph type="title"/>
          </p:nvPr>
        </p:nvSpPr>
        <p:spPr>
          <a:xfrm>
            <a:off x="838200" y="197701"/>
            <a:ext cx="10515600" cy="562154"/>
          </a:xfrm>
        </p:spPr>
        <p:style>
          <a:lnRef idx="1">
            <a:schemeClr val="accent1"/>
          </a:lnRef>
          <a:fillRef idx="2">
            <a:schemeClr val="accent1"/>
          </a:fillRef>
          <a:effectRef idx="1">
            <a:schemeClr val="accent1"/>
          </a:effectRef>
          <a:fontRef idx="minor">
            <a:schemeClr val="dk1"/>
          </a:fontRef>
        </p:style>
        <p:txBody>
          <a:bodyPr>
            <a:normAutofit fontScale="90000"/>
          </a:bodyPr>
          <a:lstStyle/>
          <a:p>
            <a:pPr algn="ctr"/>
            <a:r>
              <a:rPr lang="en-US" b="1" dirty="0" smtClean="0"/>
              <a:t>Solid </a:t>
            </a:r>
            <a:r>
              <a:rPr lang="en-US" b="1" dirty="0"/>
              <a:t>waste management</a:t>
            </a:r>
            <a:endParaRPr lang="en-IN" dirty="0"/>
          </a:p>
        </p:txBody>
      </p:sp>
    </p:spTree>
    <p:extLst>
      <p:ext uri="{BB962C8B-B14F-4D97-AF65-F5344CB8AC3E}">
        <p14:creationId xmlns:p14="http://schemas.microsoft.com/office/powerpoint/2010/main" val="136979848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838200" y="94669"/>
            <a:ext cx="10515600" cy="484881"/>
          </a:xfrm>
        </p:spPr>
        <p:style>
          <a:lnRef idx="1">
            <a:schemeClr val="accent1"/>
          </a:lnRef>
          <a:fillRef idx="2">
            <a:schemeClr val="accent1"/>
          </a:fillRef>
          <a:effectRef idx="1">
            <a:schemeClr val="accent1"/>
          </a:effectRef>
          <a:fontRef idx="minor">
            <a:schemeClr val="dk1"/>
          </a:fontRef>
        </p:style>
        <p:txBody>
          <a:bodyPr>
            <a:normAutofit fontScale="90000"/>
          </a:bodyPr>
          <a:lstStyle/>
          <a:p>
            <a:pPr algn="ctr"/>
            <a:r>
              <a:rPr lang="en-US" b="1" dirty="0" smtClean="0"/>
              <a:t>Solid </a:t>
            </a:r>
            <a:r>
              <a:rPr lang="en-US" b="1" dirty="0"/>
              <a:t>waste management</a:t>
            </a:r>
            <a:endParaRPr lang="en-IN"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838200" y="712610"/>
            <a:ext cx="10534918" cy="590852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448653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5910" y="1029882"/>
            <a:ext cx="11596406" cy="468790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649540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7699" y="469578"/>
            <a:ext cx="10264463" cy="581385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40260947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07548"/>
            <a:ext cx="10515600" cy="613669"/>
          </a:xfrm>
        </p:spPr>
        <p:style>
          <a:lnRef idx="1">
            <a:schemeClr val="accent1"/>
          </a:lnRef>
          <a:fillRef idx="2">
            <a:schemeClr val="accent1"/>
          </a:fillRef>
          <a:effectRef idx="1">
            <a:schemeClr val="accent1"/>
          </a:effectRef>
          <a:fontRef idx="minor">
            <a:schemeClr val="dk1"/>
          </a:fontRef>
        </p:style>
        <p:txBody>
          <a:bodyPr>
            <a:normAutofit fontScale="90000"/>
          </a:bodyPr>
          <a:lstStyle/>
          <a:p>
            <a:pPr algn="ctr"/>
            <a:r>
              <a:rPr lang="en-US" b="1" dirty="0" smtClean="0"/>
              <a:t>Recycling </a:t>
            </a:r>
            <a:r>
              <a:rPr lang="en-US" b="1" dirty="0"/>
              <a:t>of solid wastes</a:t>
            </a:r>
            <a:endParaRPr lang="en-IN" dirty="0"/>
          </a:p>
        </p:txBody>
      </p:sp>
      <p:sp>
        <p:nvSpPr>
          <p:cNvPr id="3" name="Content Placeholder 2"/>
          <p:cNvSpPr>
            <a:spLocks noGrp="1"/>
          </p:cNvSpPr>
          <p:nvPr>
            <p:ph idx="1"/>
          </p:nvPr>
        </p:nvSpPr>
        <p:spPr>
          <a:xfrm>
            <a:off x="180303" y="888642"/>
            <a:ext cx="11835685" cy="5847009"/>
          </a:xfrm>
        </p:spPr>
        <p:txBody>
          <a:bodyPr>
            <a:normAutofit fontScale="92500" lnSpcReduction="10000"/>
          </a:bodyPr>
          <a:lstStyle/>
          <a:p>
            <a:pPr marL="0" indent="0">
              <a:buNone/>
            </a:pPr>
            <a:r>
              <a:rPr lang="en-US" dirty="0"/>
              <a:t>The recovery of solid waste components for possible use as raw materials is called </a:t>
            </a:r>
            <a:r>
              <a:rPr lang="en-US" b="1" dirty="0" smtClean="0"/>
              <a:t>recycling.</a:t>
            </a:r>
          </a:p>
          <a:p>
            <a:pPr marL="0" indent="0">
              <a:buNone/>
            </a:pPr>
            <a:r>
              <a:rPr lang="en-US" dirty="0"/>
              <a:t>Examples of recycling and waste utilization</a:t>
            </a:r>
            <a:endParaRPr lang="en-IN" dirty="0"/>
          </a:p>
          <a:p>
            <a:pPr lvl="0"/>
            <a:r>
              <a:rPr lang="en-US" b="1" dirty="0"/>
              <a:t>Construction materials from waste</a:t>
            </a:r>
            <a:r>
              <a:rPr lang="en-US" dirty="0"/>
              <a:t>: construction material can be produced from wastes such as silt from water works, red mud from aluminum industry, agricultural wastes, fly ash etc.</a:t>
            </a:r>
            <a:endParaRPr lang="en-IN" dirty="0"/>
          </a:p>
          <a:p>
            <a:pPr lvl="0"/>
            <a:r>
              <a:rPr lang="en-US" b="1" dirty="0"/>
              <a:t>Utilizing agricultural wastes</a:t>
            </a:r>
            <a:r>
              <a:rPr lang="en-US" dirty="0"/>
              <a:t>: agricultural wastes can be used for the manufacture of paper and black boards. Sugarcane bagasse is used as chief sources of cellulose. Attempts are being made to produce or recover protein from such wastes etc. such wastes are also utilized for the production of energy.</a:t>
            </a:r>
            <a:endParaRPr lang="en-IN" dirty="0"/>
          </a:p>
          <a:p>
            <a:pPr lvl="0"/>
            <a:r>
              <a:rPr lang="en-US" b="1" dirty="0"/>
              <a:t>Medicines </a:t>
            </a:r>
            <a:r>
              <a:rPr lang="en-US" b="1" dirty="0" smtClean="0"/>
              <a:t>from </a:t>
            </a:r>
            <a:r>
              <a:rPr lang="en-US" b="1" dirty="0"/>
              <a:t>agricultural wastes</a:t>
            </a:r>
            <a:r>
              <a:rPr lang="en-US" dirty="0"/>
              <a:t>: Furfural, the basic material used for the synthesis of nitrofurans, a germicide used for treating cattle diseases. This is produced commercially by the reaction of corn cobs.</a:t>
            </a:r>
            <a:endParaRPr lang="en-IN" dirty="0"/>
          </a:p>
          <a:p>
            <a:pPr lvl="0"/>
            <a:r>
              <a:rPr lang="en-US" b="1" dirty="0"/>
              <a:t>Utilizing slaughter house wastes</a:t>
            </a:r>
            <a:r>
              <a:rPr lang="en-US" dirty="0"/>
              <a:t>: wastes from slaughter house can also be utilized, e.g. blood is used in pharmaceutical industries and hides and skin are used leather production</a:t>
            </a:r>
            <a:r>
              <a:rPr lang="en-US" dirty="0" smtClean="0"/>
              <a:t>.</a:t>
            </a:r>
            <a:endParaRPr lang="en-IN" dirty="0"/>
          </a:p>
        </p:txBody>
      </p:sp>
    </p:spTree>
    <p:extLst>
      <p:ext uri="{BB962C8B-B14F-4D97-AF65-F5344CB8AC3E}">
        <p14:creationId xmlns:p14="http://schemas.microsoft.com/office/powerpoint/2010/main" val="412166266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70456" y="888642"/>
            <a:ext cx="11410682" cy="5692462"/>
          </a:xfrm>
        </p:spPr>
        <p:txBody>
          <a:bodyPr anchor="ctr">
            <a:normAutofit/>
          </a:bodyPr>
          <a:lstStyle/>
          <a:p>
            <a:pPr lvl="0"/>
            <a:r>
              <a:rPr lang="en-US" b="1" dirty="0"/>
              <a:t>Recovery of heavy metal ions</a:t>
            </a:r>
            <a:r>
              <a:rPr lang="en-US" dirty="0"/>
              <a:t>: Presence of toxic heavy metal ions in industrial wastes can be recovered by chemical treatments or by bio-extraction technology.</a:t>
            </a:r>
            <a:endParaRPr lang="en-IN" dirty="0"/>
          </a:p>
          <a:p>
            <a:pPr lvl="0"/>
            <a:r>
              <a:rPr lang="en-US" b="1" dirty="0"/>
              <a:t>Liquid fuels from agricultural wastes</a:t>
            </a:r>
            <a:r>
              <a:rPr lang="en-US" dirty="0"/>
              <a:t>: techniques are being developed for the production of ethanol by fermentation of agricultural wastes for use as a fuel. This will reduce the use of petroleum.</a:t>
            </a:r>
            <a:endParaRPr lang="en-IN" dirty="0"/>
          </a:p>
          <a:p>
            <a:pPr lvl="0"/>
            <a:r>
              <a:rPr lang="en-US" b="1" dirty="0"/>
              <a:t>Energy from wastes</a:t>
            </a:r>
            <a:r>
              <a:rPr lang="en-US" dirty="0"/>
              <a:t>: industrial and urban wastes can be utilized as an enormous source of potential energy.</a:t>
            </a:r>
            <a:endParaRPr lang="en-IN" dirty="0"/>
          </a:p>
          <a:p>
            <a:pPr lvl="0"/>
            <a:r>
              <a:rPr lang="en-US" b="1" dirty="0"/>
              <a:t>Rubber from old tyres</a:t>
            </a:r>
            <a:r>
              <a:rPr lang="en-US" dirty="0"/>
              <a:t>: used tyre casings are used in the manufacture of synthetic rubber. </a:t>
            </a:r>
            <a:endParaRPr lang="en-IN" dirty="0"/>
          </a:p>
          <a:p>
            <a:r>
              <a:rPr lang="en-US" b="1" dirty="0"/>
              <a:t>Proteins from cellulose wastes</a:t>
            </a:r>
            <a:r>
              <a:rPr lang="en-US" dirty="0"/>
              <a:t>: cellulose wastes can be converted into digestible form of protein with the help of </a:t>
            </a:r>
            <a:r>
              <a:rPr lang="en-US" dirty="0" err="1"/>
              <a:t>cellulomonas</a:t>
            </a:r>
            <a:r>
              <a:rPr lang="en-US" dirty="0"/>
              <a:t> bacteria</a:t>
            </a:r>
            <a:r>
              <a:rPr lang="en-US" dirty="0" smtClean="0"/>
              <a:t>.</a:t>
            </a:r>
            <a:endParaRPr lang="en-IN" dirty="0"/>
          </a:p>
        </p:txBody>
      </p:sp>
      <p:sp>
        <p:nvSpPr>
          <p:cNvPr id="4" name="Title 1"/>
          <p:cNvSpPr>
            <a:spLocks noGrp="1"/>
          </p:cNvSpPr>
          <p:nvPr>
            <p:ph type="title"/>
          </p:nvPr>
        </p:nvSpPr>
        <p:spPr>
          <a:xfrm>
            <a:off x="838200" y="146186"/>
            <a:ext cx="10515600" cy="562154"/>
          </a:xfrm>
        </p:spPr>
        <p:style>
          <a:lnRef idx="1">
            <a:schemeClr val="accent1"/>
          </a:lnRef>
          <a:fillRef idx="2">
            <a:schemeClr val="accent1"/>
          </a:fillRef>
          <a:effectRef idx="1">
            <a:schemeClr val="accent1"/>
          </a:effectRef>
          <a:fontRef idx="minor">
            <a:schemeClr val="dk1"/>
          </a:fontRef>
        </p:style>
        <p:txBody>
          <a:bodyPr>
            <a:normAutofit fontScale="90000"/>
          </a:bodyPr>
          <a:lstStyle/>
          <a:p>
            <a:pPr algn="ctr"/>
            <a:r>
              <a:rPr lang="en-US" b="1" dirty="0" smtClean="0"/>
              <a:t>Recycling </a:t>
            </a:r>
            <a:r>
              <a:rPr lang="en-US" b="1" dirty="0"/>
              <a:t>of solid wastes</a:t>
            </a:r>
            <a:endParaRPr lang="en-IN" dirty="0"/>
          </a:p>
        </p:txBody>
      </p:sp>
    </p:spTree>
    <p:extLst>
      <p:ext uri="{BB962C8B-B14F-4D97-AF65-F5344CB8AC3E}">
        <p14:creationId xmlns:p14="http://schemas.microsoft.com/office/powerpoint/2010/main" val="381092805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4545" y="785610"/>
            <a:ext cx="11771291" cy="5911403"/>
          </a:xfrm>
        </p:spPr>
        <p:txBody>
          <a:bodyPr anchor="ctr">
            <a:normAutofit fontScale="92500"/>
          </a:bodyPr>
          <a:lstStyle/>
          <a:p>
            <a:pPr lvl="0"/>
            <a:r>
              <a:rPr lang="en-US" b="1" dirty="0"/>
              <a:t>Utilizing aquatic weeds</a:t>
            </a:r>
            <a:r>
              <a:rPr lang="en-US" dirty="0"/>
              <a:t>: </a:t>
            </a:r>
            <a:r>
              <a:rPr lang="en-US" dirty="0" smtClean="0"/>
              <a:t>Common </a:t>
            </a:r>
            <a:r>
              <a:rPr lang="en-US" dirty="0"/>
              <a:t>aquatic weed water hyacinth can be utilized by conversion into fertilizers, biogas production and in the manufacture of papers.</a:t>
            </a:r>
            <a:endParaRPr lang="en-IN" dirty="0"/>
          </a:p>
          <a:p>
            <a:pPr lvl="0"/>
            <a:r>
              <a:rPr lang="en-US" b="1" dirty="0"/>
              <a:t>Oil from plastic wastes</a:t>
            </a:r>
            <a:r>
              <a:rPr lang="en-US" dirty="0"/>
              <a:t>: </a:t>
            </a:r>
            <a:r>
              <a:rPr lang="en-US" dirty="0" smtClean="0"/>
              <a:t>Plastic </a:t>
            </a:r>
            <a:r>
              <a:rPr lang="en-US" dirty="0"/>
              <a:t>bags, yogurt cartons, computer casing etc. are used to produce synthetic oil which is used to produce high quality oil based products.</a:t>
            </a:r>
            <a:endParaRPr lang="en-IN" dirty="0"/>
          </a:p>
          <a:p>
            <a:pPr lvl="0"/>
            <a:r>
              <a:rPr lang="en-US" b="1" dirty="0"/>
              <a:t>Plastic for heat and electricity generation</a:t>
            </a:r>
            <a:r>
              <a:rPr lang="en-US" dirty="0"/>
              <a:t>: Great amount of heat can be produced by burning plastics wastes which can be used for generating electricity.</a:t>
            </a:r>
            <a:endParaRPr lang="en-IN" dirty="0"/>
          </a:p>
          <a:p>
            <a:pPr lvl="0"/>
            <a:r>
              <a:rPr lang="en-US" b="1" dirty="0"/>
              <a:t>Recycling of plastics</a:t>
            </a:r>
            <a:r>
              <a:rPr lang="en-US" dirty="0"/>
              <a:t>: Plastic is easily recycled to make new packs, soft boxes, greases and adhesives.</a:t>
            </a:r>
            <a:endParaRPr lang="en-IN" dirty="0"/>
          </a:p>
          <a:p>
            <a:pPr lvl="0"/>
            <a:r>
              <a:rPr lang="en-US" b="1" dirty="0"/>
              <a:t>Recycling of metals</a:t>
            </a:r>
            <a:r>
              <a:rPr lang="en-US" dirty="0"/>
              <a:t>: Various metal pieces collected from the wastes are reintroduced into the production cycle for the production of the same products.</a:t>
            </a:r>
            <a:endParaRPr lang="en-IN" dirty="0"/>
          </a:p>
          <a:p>
            <a:pPr lvl="0"/>
            <a:r>
              <a:rPr lang="en-US" b="1" dirty="0"/>
              <a:t>Cooking gas and electricity from organic wastes</a:t>
            </a:r>
            <a:r>
              <a:rPr lang="en-US" dirty="0"/>
              <a:t>: </a:t>
            </a:r>
            <a:r>
              <a:rPr lang="en-US" dirty="0" smtClean="0"/>
              <a:t>Cattle </a:t>
            </a:r>
            <a:r>
              <a:rPr lang="en-US" dirty="0"/>
              <a:t>dung is frequently used in biogas plants for generating cooking gas and generating electricity</a:t>
            </a:r>
            <a:r>
              <a:rPr lang="en-US" dirty="0" smtClean="0"/>
              <a:t>.</a:t>
            </a:r>
            <a:endParaRPr lang="en-IN" dirty="0"/>
          </a:p>
        </p:txBody>
      </p:sp>
      <p:sp>
        <p:nvSpPr>
          <p:cNvPr id="4" name="Title 1"/>
          <p:cNvSpPr>
            <a:spLocks noGrp="1"/>
          </p:cNvSpPr>
          <p:nvPr>
            <p:ph type="title"/>
          </p:nvPr>
        </p:nvSpPr>
        <p:spPr>
          <a:xfrm>
            <a:off x="838200" y="120427"/>
            <a:ext cx="10515600" cy="497760"/>
          </a:xfrm>
        </p:spPr>
        <p:style>
          <a:lnRef idx="1">
            <a:schemeClr val="accent1"/>
          </a:lnRef>
          <a:fillRef idx="2">
            <a:schemeClr val="accent1"/>
          </a:fillRef>
          <a:effectRef idx="1">
            <a:schemeClr val="accent1"/>
          </a:effectRef>
          <a:fontRef idx="minor">
            <a:schemeClr val="dk1"/>
          </a:fontRef>
        </p:style>
        <p:txBody>
          <a:bodyPr>
            <a:noAutofit/>
          </a:bodyPr>
          <a:lstStyle/>
          <a:p>
            <a:pPr algn="ctr"/>
            <a:r>
              <a:rPr lang="en-US" sz="3600" dirty="0" smtClean="0"/>
              <a:t>Recycling </a:t>
            </a:r>
            <a:r>
              <a:rPr lang="en-US" sz="3600" dirty="0"/>
              <a:t>of solid wastes</a:t>
            </a:r>
            <a:endParaRPr lang="en-IN" sz="3600" dirty="0"/>
          </a:p>
        </p:txBody>
      </p:sp>
    </p:spTree>
    <p:extLst>
      <p:ext uri="{BB962C8B-B14F-4D97-AF65-F5344CB8AC3E}">
        <p14:creationId xmlns:p14="http://schemas.microsoft.com/office/powerpoint/2010/main" val="64454945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247650" y="76200"/>
            <a:ext cx="11753850" cy="6686550"/>
          </a:xfrm>
          <a:solidFill>
            <a:schemeClr val="accent3"/>
          </a:solidFill>
        </p:spPr>
      </p:pic>
      <p:sp>
        <p:nvSpPr>
          <p:cNvPr id="20483" name="Title 1"/>
          <p:cNvSpPr>
            <a:spLocks noGrp="1"/>
          </p:cNvSpPr>
          <p:nvPr>
            <p:ph type="title"/>
          </p:nvPr>
        </p:nvSpPr>
        <p:spPr>
          <a:xfrm>
            <a:off x="1600200" y="2514600"/>
            <a:ext cx="8763000" cy="1905000"/>
          </a:xfrm>
        </p:spPr>
        <p:txBody>
          <a:bodyPr/>
          <a:lstStyle/>
          <a:p>
            <a:pPr algn="ctr" eaLnBrk="1" hangingPunct="1"/>
            <a:r>
              <a:rPr lang="en-US" altLang="en-US" dirty="0" err="1" smtClean="0">
                <a:solidFill>
                  <a:srgbClr val="002060"/>
                </a:solidFill>
                <a:latin typeface="Lucida Calligraphy" panose="03010101010101010101" pitchFamily="66" charset="0"/>
              </a:rPr>
              <a:t>Thankyou</a:t>
            </a:r>
            <a:r>
              <a:rPr lang="en-US" altLang="en-US" dirty="0" smtClean="0">
                <a:solidFill>
                  <a:srgbClr val="002060"/>
                </a:solidFill>
                <a:latin typeface="Lucida Calligraphy" panose="03010101010101010101" pitchFamily="66" charset="0"/>
              </a:rPr>
              <a:t> </a:t>
            </a:r>
            <a:endParaRPr lang="en-IN" altLang="en-US" dirty="0" smtClean="0">
              <a:solidFill>
                <a:srgbClr val="002060"/>
              </a:solidFill>
              <a:latin typeface="Lucida Calligraphy" panose="03010101010101010101" pitchFamily="66" charset="0"/>
            </a:endParaRPr>
          </a:p>
        </p:txBody>
      </p:sp>
    </p:spTree>
    <p:extLst>
      <p:ext uri="{BB962C8B-B14F-4D97-AF65-F5344CB8AC3E}">
        <p14:creationId xmlns:p14="http://schemas.microsoft.com/office/powerpoint/2010/main" val="190463333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370</TotalTime>
  <Words>1393</Words>
  <Application>Microsoft Office PowerPoint</Application>
  <PresentationFormat>Widescreen</PresentationFormat>
  <Paragraphs>76</Paragraphs>
  <Slides>21</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21</vt:i4>
      </vt:variant>
    </vt:vector>
  </HeadingPairs>
  <TitlesOfParts>
    <vt:vector size="29" baseType="lpstr">
      <vt:lpstr>Arial</vt:lpstr>
      <vt:lpstr>Calibri</vt:lpstr>
      <vt:lpstr>Calibri Light</vt:lpstr>
      <vt:lpstr>Freestyle Script</vt:lpstr>
      <vt:lpstr>Lucida Calligraphy</vt:lpstr>
      <vt:lpstr>Script MT Bold</vt:lpstr>
      <vt:lpstr>Wingdings</vt:lpstr>
      <vt:lpstr>Office Theme</vt:lpstr>
      <vt:lpstr>Kalipada Ghosh Tarai Mahavidyalaya Bagdogra  Department of Environmental Science</vt:lpstr>
      <vt:lpstr>Solid Waste Management</vt:lpstr>
      <vt:lpstr>PowerPoint Presentation</vt:lpstr>
      <vt:lpstr>PowerPoint Presentation</vt:lpstr>
      <vt:lpstr>PowerPoint Presentation</vt:lpstr>
      <vt:lpstr>Causes of solid wastes generation</vt:lpstr>
      <vt:lpstr>Adverse effects of solid waste pollution</vt:lpstr>
      <vt:lpstr>Adverse effects of solid waste pollution</vt:lpstr>
      <vt:lpstr>Solid waste management</vt:lpstr>
      <vt:lpstr>PowerPoint Presentation</vt:lpstr>
      <vt:lpstr>PowerPoint Presentation</vt:lpstr>
      <vt:lpstr>PowerPoint Presentation</vt:lpstr>
      <vt:lpstr>Solid waste management</vt:lpstr>
      <vt:lpstr>Solid waste management</vt:lpstr>
      <vt:lpstr>Solid waste management</vt:lpstr>
      <vt:lpstr>PowerPoint Presentation</vt:lpstr>
      <vt:lpstr>PowerPoint Presentation</vt:lpstr>
      <vt:lpstr>Recycling of solid wastes</vt:lpstr>
      <vt:lpstr>Recycling of solid wastes</vt:lpstr>
      <vt:lpstr>Recycling of solid wastes</vt:lpstr>
      <vt:lpstr>Thankyou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Solid Waste Management</dc:title>
  <dc:creator>ADMIN</dc:creator>
  <cp:lastModifiedBy>ADMIN</cp:lastModifiedBy>
  <cp:revision>21</cp:revision>
  <dcterms:created xsi:type="dcterms:W3CDTF">2021-01-16T02:36:37Z</dcterms:created>
  <dcterms:modified xsi:type="dcterms:W3CDTF">2021-01-30T02:43:34Z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name="NXPowerLiteLastOptimized" pid="2">
    <vt:lpwstr>615999</vt:lpwstr>
  </property>
  <property fmtid="{D5CDD505-2E9C-101B-9397-08002B2CF9AE}" name="NXPowerLiteSettings" pid="3">
    <vt:lpwstr>F7000400038000</vt:lpwstr>
  </property>
  <property fmtid="{D5CDD505-2E9C-101B-9397-08002B2CF9AE}" name="NXPowerLiteVersion" pid="4">
    <vt:lpwstr>S11.0.1</vt:lpwstr>
  </property>
</Properties>
</file>