
<file path=[Content_Types].xml><?xml version="1.0" encoding="utf-8"?>
<Types xmlns="http://schemas.openxmlformats.org/package/2006/content-types">
  <Default ContentType="image/png" Extension="png"/>
  <Default ContentType="image/jpeg" Extension="jpeg"/>
  <Default ContentType="image/png" Extension="webp"/>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64" r:id="rId3"/>
    <p:sldId id="265" r:id="rId4"/>
    <p:sldId id="266" r:id="rId5"/>
    <p:sldId id="267" r:id="rId6"/>
    <p:sldId id="268" r:id="rId7"/>
    <p:sldId id="269" r:id="rId8"/>
    <p:sldId id="270" r:id="rId9"/>
    <p:sldId id="256" r:id="rId10"/>
    <p:sldId id="257" r:id="rId11"/>
    <p:sldId id="258" r:id="rId12"/>
    <p:sldId id="273" r:id="rId13"/>
    <p:sldId id="259" r:id="rId14"/>
    <p:sldId id="260" r:id="rId15"/>
    <p:sldId id="261" r:id="rId16"/>
    <p:sldId id="262" r:id="rId17"/>
    <p:sldId id="263"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96" y="60"/>
      </p:cViewPr>
      <p:guideLst/>
    </p:cSldViewPr>
  </p:slideViewPr>
  <p:notesTextViewPr>
    <p:cViewPr>
      <p:scale>
        <a:sx n="1" d="1"/>
        <a:sy n="1" d="1"/>
      </p:scale>
      <p:origin x="0" y="0"/>
    </p:cViewPr>
  </p:notesTextViewPr>
  <p:sorterViewPr>
    <p:cViewPr varScale="1">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0280E6E-3B4A-43A0-8C3C-C19BDCDB6FF2}"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379517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0280E6E-3B4A-43A0-8C3C-C19BDCDB6FF2}"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631597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80E6E-3B4A-43A0-8C3C-C19BDCDB6FF2}"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258953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0280E6E-3B4A-43A0-8C3C-C19BDCDB6FF2}"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71546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0280E6E-3B4A-43A0-8C3C-C19BDCDB6FF2}" type="datetimeFigureOut">
              <a:rPr lang="en-IN" smtClean="0"/>
              <a:t>30-01-2021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481923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0280E6E-3B4A-43A0-8C3C-C19BDCDB6FF2}" type="datetimeFigureOut">
              <a:rPr lang="en-IN" smtClean="0"/>
              <a:t>30-01-2021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69139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80E6E-3B4A-43A0-8C3C-C19BDCDB6FF2}" type="datetimeFigureOut">
              <a:rPr lang="en-IN" smtClean="0"/>
              <a:t>30-01-2021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811443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80E6E-3B4A-43A0-8C3C-C19BDCDB6FF2}"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3194691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80E6E-3B4A-43A0-8C3C-C19BDCDB6FF2}" type="datetimeFigureOut">
              <a:rPr lang="en-IN" smtClean="0"/>
              <a:t>30-01-2021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108058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0280E6E-3B4A-43A0-8C3C-C19BDCDB6FF2}"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187885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0280E6E-3B4A-43A0-8C3C-C19BDCDB6FF2}" type="datetimeFigureOut">
              <a:rPr lang="en-IN" smtClean="0"/>
              <a:t>30-01-2021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B650C2D-5115-4040-ADD5-729A664770D1}" type="slidenum">
              <a:rPr lang="en-IN" smtClean="0"/>
              <a:t>‹#›</a:t>
            </a:fld>
            <a:endParaRPr lang="en-IN"/>
          </a:p>
        </p:txBody>
      </p:sp>
    </p:spTree>
    <p:extLst>
      <p:ext uri="{BB962C8B-B14F-4D97-AF65-F5344CB8AC3E}">
        <p14:creationId xmlns:p14="http://schemas.microsoft.com/office/powerpoint/2010/main" val="7263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80E6E-3B4A-43A0-8C3C-C19BDCDB6FF2}" type="datetimeFigureOut">
              <a:rPr lang="en-IN" smtClean="0"/>
              <a:t>30-01-2021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50C2D-5115-4040-ADD5-729A664770D1}" type="slidenum">
              <a:rPr lang="en-IN" smtClean="0"/>
              <a:t>‹#›</a:t>
            </a:fld>
            <a:endParaRPr lang="en-IN"/>
          </a:p>
        </p:txBody>
      </p:sp>
    </p:spTree>
    <p:extLst>
      <p:ext uri="{BB962C8B-B14F-4D97-AF65-F5344CB8AC3E}">
        <p14:creationId xmlns:p14="http://schemas.microsoft.com/office/powerpoint/2010/main" val="3739841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arget="../media/image13.jpeg" Type="http://schemas.openxmlformats.org/officeDocument/2006/relationships/image"/><Relationship Id="rId1" Target="../slideLayouts/slideLayout2.xml" Type="http://schemas.openxmlformats.org/officeDocument/2006/relationships/slideLayout"/></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web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52400"/>
            <a:ext cx="11791950" cy="6553200"/>
          </a:xfrm>
        </p:spPr>
        <p:style>
          <a:lnRef idx="1">
            <a:schemeClr val="accent6"/>
          </a:lnRef>
          <a:fillRef idx="2">
            <a:schemeClr val="accent6"/>
          </a:fillRef>
          <a:effectRef idx="1">
            <a:schemeClr val="accent6"/>
          </a:effectRef>
          <a:fontRef idx="minor">
            <a:schemeClr val="dk1"/>
          </a:fontRef>
        </p:style>
        <p:txBody>
          <a:bodyPr rtlCol="0">
            <a:normAutofit/>
          </a:bodyPr>
          <a:lstStyle/>
          <a:p>
            <a:pPr algn="ctr" eaLnBrk="1" fontAlgn="auto" hangingPunct="1">
              <a:spcAft>
                <a:spcPts val="0"/>
              </a:spcAft>
              <a:defRPr/>
            </a:pPr>
            <a:r>
              <a:rPr lang="en-US" sz="3600" b="1" dirty="0">
                <a:solidFill>
                  <a:srgbClr val="002060"/>
                </a:solidFill>
                <a:latin typeface="Script MT Bold" panose="03040602040607080904" pitchFamily="66" charset="0"/>
              </a:rPr>
              <a:t>Kalipada Ghosh Tarai Mahavidyalaya</a:t>
            </a:r>
            <a:r>
              <a:rPr lang="en-US" sz="5400" b="1" dirty="0">
                <a:latin typeface="Script MT Bold" panose="03040602040607080904" pitchFamily="66" charset="0"/>
              </a:rPr>
              <a:t/>
            </a:r>
            <a:br>
              <a:rPr lang="en-US" sz="5400" b="1" dirty="0">
                <a:latin typeface="Script MT Bold" panose="03040602040607080904" pitchFamily="66" charset="0"/>
              </a:rPr>
            </a:br>
            <a:r>
              <a:rPr lang="en-US" sz="4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1053707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152401"/>
            <a:ext cx="8839200" cy="571499"/>
          </a:xfrm>
        </p:spPr>
        <p:style>
          <a:lnRef idx="1">
            <a:schemeClr val="dk1"/>
          </a:lnRef>
          <a:fillRef idx="2">
            <a:schemeClr val="dk1"/>
          </a:fillRef>
          <a:effectRef idx="1">
            <a:schemeClr val="dk1"/>
          </a:effectRef>
          <a:fontRef idx="minor">
            <a:schemeClr val="dk1"/>
          </a:fontRef>
        </p:style>
        <p:txBody>
          <a:bodyPr>
            <a:normAutofit/>
          </a:bodyPr>
          <a:lstStyle/>
          <a:p>
            <a:r>
              <a:rPr lang="en-US" sz="3200" dirty="0"/>
              <a:t>Noise Pollution </a:t>
            </a:r>
          </a:p>
        </p:txBody>
      </p:sp>
      <p:sp>
        <p:nvSpPr>
          <p:cNvPr id="3" name="Subtitle 2"/>
          <p:cNvSpPr>
            <a:spLocks noGrp="1"/>
          </p:cNvSpPr>
          <p:nvPr>
            <p:ph type="subTitle" idx="1"/>
          </p:nvPr>
        </p:nvSpPr>
        <p:spPr>
          <a:xfrm>
            <a:off x="173913" y="838200"/>
            <a:ext cx="11655380" cy="1340346"/>
          </a:xfrm>
        </p:spPr>
        <p:style>
          <a:lnRef idx="1">
            <a:schemeClr val="accent3"/>
          </a:lnRef>
          <a:fillRef idx="2">
            <a:schemeClr val="accent3"/>
          </a:fillRef>
          <a:effectRef idx="1">
            <a:schemeClr val="accent3"/>
          </a:effectRef>
          <a:fontRef idx="minor">
            <a:schemeClr val="dk1"/>
          </a:fontRef>
        </p:style>
        <p:txBody>
          <a:bodyPr anchor="ctr">
            <a:normAutofit/>
          </a:bodyPr>
          <a:lstStyle/>
          <a:p>
            <a:pPr algn="just"/>
            <a:r>
              <a:rPr lang="en-US" b="1" dirty="0">
                <a:solidFill>
                  <a:schemeClr val="tx1"/>
                </a:solidFill>
              </a:rPr>
              <a:t>Noise pollution </a:t>
            </a:r>
            <a:r>
              <a:rPr lang="en-US" dirty="0">
                <a:solidFill>
                  <a:schemeClr val="tx1"/>
                </a:solidFill>
              </a:rPr>
              <a:t>may be defined as unwanted sound released into the atmosphere without any concern to the adverse effect</a:t>
            </a:r>
            <a:r>
              <a:rPr lang="en-US" b="1" dirty="0">
                <a:solidFill>
                  <a:schemeClr val="tx1"/>
                </a:solidFill>
              </a:rPr>
              <a:t>s </a:t>
            </a:r>
            <a:r>
              <a:rPr lang="en-US" dirty="0">
                <a:solidFill>
                  <a:schemeClr val="tx1"/>
                </a:solidFill>
              </a:rPr>
              <a:t>it may </a:t>
            </a:r>
            <a:r>
              <a:rPr lang="en-US" dirty="0" smtClean="0">
                <a:solidFill>
                  <a:schemeClr val="tx1"/>
                </a:solidFill>
              </a:rPr>
              <a:t>have or </a:t>
            </a:r>
            <a:r>
              <a:rPr lang="en-US" dirty="0">
                <a:solidFill>
                  <a:schemeClr val="tx1"/>
                </a:solidFill>
              </a:rPr>
              <a:t>the unwanted noise, released into the environment and affecting our lives adversely</a:t>
            </a:r>
            <a:r>
              <a:rPr lang="en-US" dirty="0" smtClean="0">
                <a:solidFill>
                  <a:schemeClr val="tx1"/>
                </a:solidFill>
              </a:rPr>
              <a:t>.</a:t>
            </a:r>
            <a:endParaRPr lang="en-US" dirty="0">
              <a:solidFill>
                <a:schemeClr val="tx1"/>
              </a:solidFill>
            </a:endParaRPr>
          </a:p>
        </p:txBody>
      </p:sp>
      <p:sp>
        <p:nvSpPr>
          <p:cNvPr id="4" name="TextBox 3"/>
          <p:cNvSpPr txBox="1"/>
          <p:nvPr/>
        </p:nvSpPr>
        <p:spPr>
          <a:xfrm>
            <a:off x="4343400" y="2362200"/>
            <a:ext cx="3124200" cy="38100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dirty="0"/>
              <a:t>Sources of Noise Pollution</a:t>
            </a:r>
          </a:p>
        </p:txBody>
      </p:sp>
      <p:sp>
        <p:nvSpPr>
          <p:cNvPr id="5" name="TextBox 4"/>
          <p:cNvSpPr txBox="1"/>
          <p:nvPr/>
        </p:nvSpPr>
        <p:spPr>
          <a:xfrm>
            <a:off x="1981200" y="3276600"/>
            <a:ext cx="2133600" cy="38100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Industrial Noise</a:t>
            </a:r>
          </a:p>
        </p:txBody>
      </p:sp>
      <p:sp>
        <p:nvSpPr>
          <p:cNvPr id="6" name="TextBox 5"/>
          <p:cNvSpPr txBox="1"/>
          <p:nvPr/>
        </p:nvSpPr>
        <p:spPr>
          <a:xfrm>
            <a:off x="6934200" y="3276600"/>
            <a:ext cx="2667000" cy="38100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Non-Industrial Noise</a:t>
            </a:r>
          </a:p>
        </p:txBody>
      </p:sp>
      <p:sp>
        <p:nvSpPr>
          <p:cNvPr id="7" name="TextBox 6"/>
          <p:cNvSpPr txBox="1"/>
          <p:nvPr/>
        </p:nvSpPr>
        <p:spPr>
          <a:xfrm>
            <a:off x="5087203" y="4603255"/>
            <a:ext cx="1828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Indoor Noise </a:t>
            </a:r>
          </a:p>
        </p:txBody>
      </p:sp>
      <p:sp>
        <p:nvSpPr>
          <p:cNvPr id="8" name="TextBox 7"/>
          <p:cNvSpPr txBox="1"/>
          <p:nvPr/>
        </p:nvSpPr>
        <p:spPr>
          <a:xfrm>
            <a:off x="8036257" y="4603255"/>
            <a:ext cx="22098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Outdoor Noise</a:t>
            </a:r>
          </a:p>
        </p:txBody>
      </p:sp>
      <p:cxnSp>
        <p:nvCxnSpPr>
          <p:cNvPr id="10" name="Straight Connector 9"/>
          <p:cNvCxnSpPr>
            <a:stCxn id="4" idx="2"/>
          </p:cNvCxnSpPr>
          <p:nvPr/>
        </p:nvCxnSpPr>
        <p:spPr>
          <a:xfrm>
            <a:off x="5905500" y="2743200"/>
            <a:ext cx="0" cy="22860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a:off x="3048000" y="2971800"/>
            <a:ext cx="5219700" cy="0"/>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Arrow Connector 13"/>
          <p:cNvCxnSpPr>
            <a:endCxn id="5" idx="0"/>
          </p:cNvCxnSpPr>
          <p:nvPr/>
        </p:nvCxnSpPr>
        <p:spPr>
          <a:xfrm>
            <a:off x="3048000" y="29718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a:endCxn id="6" idx="0"/>
          </p:cNvCxnSpPr>
          <p:nvPr/>
        </p:nvCxnSpPr>
        <p:spPr>
          <a:xfrm>
            <a:off x="8267700" y="29718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Connector 17"/>
          <p:cNvCxnSpPr>
            <a:stCxn id="6" idx="2"/>
          </p:cNvCxnSpPr>
          <p:nvPr/>
        </p:nvCxnSpPr>
        <p:spPr>
          <a:xfrm>
            <a:off x="8267700" y="3657600"/>
            <a:ext cx="0" cy="38100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6001603" y="4038600"/>
            <a:ext cx="3139554"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Arrow Connector 21"/>
          <p:cNvCxnSpPr>
            <a:endCxn id="7" idx="0"/>
          </p:cNvCxnSpPr>
          <p:nvPr/>
        </p:nvCxnSpPr>
        <p:spPr>
          <a:xfrm>
            <a:off x="6001603" y="4038601"/>
            <a:ext cx="0" cy="56465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a:endCxn id="8" idx="0"/>
          </p:cNvCxnSpPr>
          <p:nvPr/>
        </p:nvCxnSpPr>
        <p:spPr>
          <a:xfrm>
            <a:off x="9141157" y="4038601"/>
            <a:ext cx="0" cy="56465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86286149"/>
      </p:ext>
    </p:extLst>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52402"/>
            <a:ext cx="8686800" cy="609599"/>
          </a:xfrm>
        </p:spPr>
        <p:style>
          <a:lnRef idx="1">
            <a:schemeClr val="dk1"/>
          </a:lnRef>
          <a:fillRef idx="2">
            <a:schemeClr val="dk1"/>
          </a:fillRef>
          <a:effectRef idx="1">
            <a:schemeClr val="dk1"/>
          </a:effectRef>
          <a:fontRef idx="minor">
            <a:schemeClr val="dk1"/>
          </a:fontRef>
        </p:style>
        <p:txBody>
          <a:bodyPr>
            <a:normAutofit/>
          </a:bodyPr>
          <a:lstStyle/>
          <a:p>
            <a:r>
              <a:rPr dirty="0" lang="en-US" sz="3200"/>
              <a:t>Sources of noise pollution</a:t>
            </a:r>
          </a:p>
        </p:txBody>
      </p:sp>
      <p:sp>
        <p:nvSpPr>
          <p:cNvPr id="3" name="Subtitle 2"/>
          <p:cNvSpPr>
            <a:spLocks noGrp="1"/>
          </p:cNvSpPr>
          <p:nvPr>
            <p:ph idx="1" type="subTitle"/>
          </p:nvPr>
        </p:nvSpPr>
        <p:spPr>
          <a:xfrm>
            <a:off x="193183" y="940158"/>
            <a:ext cx="6436217" cy="5765442"/>
          </a:xfrm>
        </p:spPr>
        <p:style>
          <a:lnRef idx="1">
            <a:schemeClr val="accent3"/>
          </a:lnRef>
          <a:fillRef idx="2">
            <a:schemeClr val="accent3"/>
          </a:fillRef>
          <a:effectRef idx="1">
            <a:schemeClr val="accent3"/>
          </a:effectRef>
          <a:fontRef idx="minor">
            <a:schemeClr val="dk1"/>
          </a:fontRef>
        </p:style>
        <p:txBody>
          <a:bodyPr anchor="ctr">
            <a:noAutofit/>
          </a:bodyPr>
          <a:lstStyle/>
          <a:p>
            <a:pPr algn="l" lvl="0"/>
            <a:r>
              <a:rPr b="1" dirty="0" lang="en-US" sz="2800" u="sng"/>
              <a:t>Industrial sources</a:t>
            </a:r>
            <a:r>
              <a:rPr dirty="0" lang="en-US" sz="2800"/>
              <a:t>: Noise generated from steam reducers, exhaust, gas compressor, blast furnace, pump etc. are responsible for noise pollution.</a:t>
            </a:r>
          </a:p>
          <a:p>
            <a:pPr algn="l" lvl="0"/>
            <a:r>
              <a:rPr dirty="0" lang="en-US" sz="2800"/>
              <a:t>Power plants, fertilizer industry, heavy engineering industry, hydel power plants, saw mills, automobile plants, sugar industry, leather industry are the industrial sources of noise. </a:t>
            </a:r>
          </a:p>
          <a:p>
            <a:pPr algn="l" lvl="0"/>
            <a:r>
              <a:rPr dirty="0" lang="en-US" sz="2800"/>
              <a:t>Thus, people working in factories, mills, etc. are exposed to noise pollution due to their occupations.</a:t>
            </a:r>
          </a:p>
        </p:txBody>
      </p:sp>
      <p:pic>
        <p:nvPicPr>
          <p:cNvPr id="4" name="Picture 3"/>
          <p:cNvPicPr>
            <a:picLocks noChangeAspect="1"/>
          </p:cNvPicPr>
          <p:nvPr/>
        </p:nvPicPr>
        <p:blipFill rotWithShape="1">
          <a:blip cstate="print" r:embed="rId2">
            <a:extLst>
              <a:ext uri="{28A0092B-C50C-407E-A947-70E740481C1C}">
                <a14:useLocalDpi xmlns:a14="http://schemas.microsoft.com/office/drawing/2010/main" val="0"/>
              </a:ext>
            </a:extLst>
          </a:blip>
          <a:srcRect b="50"/>
          <a:stretch/>
        </p:blipFill>
        <p:spPr>
          <a:xfrm>
            <a:off x="7040452" y="940158"/>
            <a:ext cx="3958106" cy="3216637"/>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5" name="Picture 4"/>
          <p:cNvPicPr>
            <a:picLocks noChangeAspect="1"/>
          </p:cNvPicPr>
          <p:nvPr/>
        </p:nvPicPr>
        <p:blipFill>
          <a:blip cstate="print" r:embed="rId3">
            <a:extLst>
              <a:ext uri="{28A0092B-C50C-407E-A947-70E740481C1C}">
                <a14:useLocalDpi xmlns:a14="http://schemas.microsoft.com/office/drawing/2010/main" val="0"/>
              </a:ext>
            </a:extLst>
          </a:blip>
          <a:stretch>
            <a:fillRect/>
          </a:stretch>
        </p:blipFill>
        <p:spPr>
          <a:xfrm>
            <a:off x="7408592" y="4289230"/>
            <a:ext cx="3221826" cy="2416370"/>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Tree>
    <p:extLst>
      <p:ext uri="{BB962C8B-B14F-4D97-AF65-F5344CB8AC3E}">
        <p14:creationId xmlns:p14="http://schemas.microsoft.com/office/powerpoint/2010/main" val="550421741"/>
      </p:ext>
    </p:extLst>
  </p:cSld>
  <p:clrMapOvr>
    <a:masterClrMapping/>
  </p:clrMapOvr>
  <p:timing>
    <p:tnLst>
      <p:par>
        <p:cTn dur="indefinite" id="1" nodeType="tmRoot" restart="never"/>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5910" y="914400"/>
            <a:ext cx="7113565" cy="5791200"/>
          </a:xfrm>
        </p:spPr>
        <p:style>
          <a:lnRef idx="1">
            <a:schemeClr val="accent3"/>
          </a:lnRef>
          <a:fillRef idx="2">
            <a:schemeClr val="accent3"/>
          </a:fillRef>
          <a:effectRef idx="1">
            <a:schemeClr val="accent3"/>
          </a:effectRef>
          <a:fontRef idx="minor">
            <a:schemeClr val="dk1"/>
          </a:fontRef>
        </p:style>
        <p:txBody>
          <a:bodyPr anchor="ctr">
            <a:normAutofit/>
          </a:bodyPr>
          <a:lstStyle/>
          <a:p>
            <a:pPr lvl="0" algn="l"/>
            <a:r>
              <a:rPr lang="en-US" sz="2800" b="1" u="sng" dirty="0">
                <a:solidFill>
                  <a:schemeClr val="tx1"/>
                </a:solidFill>
              </a:rPr>
              <a:t>Non-industrial sources</a:t>
            </a:r>
            <a:r>
              <a:rPr lang="en-US" sz="2800" dirty="0" smtClean="0">
                <a:solidFill>
                  <a:schemeClr val="tx1"/>
                </a:solidFill>
              </a:rPr>
              <a:t>: these are mainly due to loud speakers, automobiles, aeroplanes, trains, construction works, radios, microphones, loudspeakers etc.</a:t>
            </a:r>
          </a:p>
          <a:p>
            <a:pPr marL="457200" indent="-457200" algn="l">
              <a:buFont typeface="Arial" pitchFamily="34" charset="0"/>
              <a:buChar char="•"/>
            </a:pPr>
            <a:r>
              <a:rPr lang="en-US" sz="2800" b="1" dirty="0" smtClean="0">
                <a:solidFill>
                  <a:schemeClr val="tx1"/>
                </a:solidFill>
              </a:rPr>
              <a:t>Indoor </a:t>
            </a:r>
            <a:r>
              <a:rPr lang="en-US" sz="2800" b="1" dirty="0">
                <a:solidFill>
                  <a:schemeClr val="tx1"/>
                </a:solidFill>
              </a:rPr>
              <a:t>noise </a:t>
            </a:r>
            <a:r>
              <a:rPr lang="en-US" sz="2800" dirty="0">
                <a:solidFill>
                  <a:schemeClr val="tx1"/>
                </a:solidFill>
              </a:rPr>
              <a:t>– are from different gadgets like televisions, music systems, water pumps, washing machines, vacuum cleaners etc.</a:t>
            </a:r>
          </a:p>
          <a:p>
            <a:pPr marL="457200" indent="-457200" algn="l">
              <a:buFont typeface="Arial" pitchFamily="34" charset="0"/>
              <a:buChar char="•"/>
            </a:pPr>
            <a:r>
              <a:rPr lang="en-US" sz="2800" b="1" dirty="0">
                <a:solidFill>
                  <a:schemeClr val="tx1"/>
                </a:solidFill>
              </a:rPr>
              <a:t>Outdoor noise</a:t>
            </a:r>
            <a:r>
              <a:rPr lang="en-US" sz="2800" dirty="0">
                <a:solidFill>
                  <a:schemeClr val="tx1"/>
                </a:solidFill>
              </a:rPr>
              <a:t> – are from nearby streets and the automobile traffic, railways, aeroplanes, loudspeakers, machines </a:t>
            </a:r>
            <a:r>
              <a:rPr lang="en-US" sz="2800" dirty="0" smtClean="0">
                <a:solidFill>
                  <a:schemeClr val="tx1"/>
                </a:solidFill>
              </a:rPr>
              <a:t>etc.</a:t>
            </a:r>
            <a:endParaRPr lang="en-US" sz="2800" dirty="0">
              <a:solidFill>
                <a:schemeClr val="tx1"/>
              </a:solidFill>
            </a:endParaRPr>
          </a:p>
        </p:txBody>
      </p:sp>
      <p:sp>
        <p:nvSpPr>
          <p:cNvPr id="4" name="Title 1"/>
          <p:cNvSpPr>
            <a:spLocks noGrp="1"/>
          </p:cNvSpPr>
          <p:nvPr>
            <p:ph type="ctrTitle"/>
          </p:nvPr>
        </p:nvSpPr>
        <p:spPr>
          <a:xfrm>
            <a:off x="1676400" y="152400"/>
            <a:ext cx="8763000" cy="609600"/>
          </a:xfrm>
        </p:spPr>
        <p:style>
          <a:lnRef idx="1">
            <a:schemeClr val="dk1"/>
          </a:lnRef>
          <a:fillRef idx="2">
            <a:schemeClr val="dk1"/>
          </a:fillRef>
          <a:effectRef idx="1">
            <a:schemeClr val="dk1"/>
          </a:effectRef>
          <a:fontRef idx="minor">
            <a:schemeClr val="dk1"/>
          </a:fontRef>
        </p:style>
        <p:txBody>
          <a:bodyPr>
            <a:normAutofit/>
          </a:bodyPr>
          <a:lstStyle/>
          <a:p>
            <a:r>
              <a:rPr lang="en-US" sz="2800" dirty="0"/>
              <a:t>Sources of noise pollution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5400" y="990600"/>
            <a:ext cx="1600200" cy="13515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100" y="762000"/>
            <a:ext cx="2286000" cy="156114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3300" y="2323149"/>
            <a:ext cx="2286000" cy="1058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8229600" y="3362801"/>
            <a:ext cx="1905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a:t>Indoor noise source</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8186" y="3810000"/>
            <a:ext cx="2282952"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5500" y="3810000"/>
            <a:ext cx="238125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9839325" y="6021973"/>
            <a:ext cx="2133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a:t>Outdoor noise source</a:t>
            </a:r>
          </a:p>
        </p:txBody>
      </p:sp>
    </p:spTree>
    <p:extLst>
      <p:ext uri="{BB962C8B-B14F-4D97-AF65-F5344CB8AC3E}">
        <p14:creationId xmlns:p14="http://schemas.microsoft.com/office/powerpoint/2010/main" val="1687785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914400"/>
            <a:ext cx="11874321" cy="5715000"/>
          </a:xfrm>
        </p:spPr>
        <p:style>
          <a:lnRef idx="1">
            <a:schemeClr val="accent3"/>
          </a:lnRef>
          <a:fillRef idx="2">
            <a:schemeClr val="accent3"/>
          </a:fillRef>
          <a:effectRef idx="1">
            <a:schemeClr val="accent3"/>
          </a:effectRef>
          <a:fontRef idx="minor">
            <a:schemeClr val="dk1"/>
          </a:fontRef>
        </p:style>
        <p:txBody>
          <a:bodyPr anchor="ctr">
            <a:normAutofit fontScale="92500" lnSpcReduction="10000"/>
          </a:bodyPr>
          <a:lstStyle/>
          <a:p>
            <a:pPr marL="0" indent="0" algn="just">
              <a:buNone/>
            </a:pPr>
            <a:r>
              <a:rPr lang="en-US" dirty="0"/>
              <a:t>Noise exposure is an additional stress to man which affects according to its intensity, frequency and periodicity. Some illustrations are as follows </a:t>
            </a:r>
          </a:p>
          <a:p>
            <a:pPr lvl="0" algn="just"/>
            <a:r>
              <a:rPr lang="en-US" b="1" dirty="0"/>
              <a:t>Effect of high intensity sound (80-100 dB)</a:t>
            </a:r>
            <a:r>
              <a:rPr lang="en-US" dirty="0"/>
              <a:t>: it can cause emotional and behavioral changes by producing nervous tension and cardio-vascular problems like heart diseases and blood pressure. It also affects the central nervous system (CNS). It adversely affects the efficiency of work.</a:t>
            </a:r>
          </a:p>
          <a:p>
            <a:pPr lvl="0" algn="just"/>
            <a:r>
              <a:rPr lang="en-US" b="1" dirty="0"/>
              <a:t>Effect of explosive sounds (above 110 dB):</a:t>
            </a:r>
            <a:r>
              <a:rPr lang="en-US" dirty="0"/>
              <a:t> cause acoustic trauma leading to severe damage to internal ear, vomiting and even deafness.</a:t>
            </a:r>
          </a:p>
          <a:p>
            <a:pPr lvl="0" algn="just"/>
            <a:r>
              <a:rPr lang="en-US" b="1" dirty="0"/>
              <a:t>Effect of loud and sudden noise</a:t>
            </a:r>
            <a:r>
              <a:rPr lang="en-US" dirty="0"/>
              <a:t>: A sonic boom can damage brain. It can also cause physical damages to property such as window breaks.</a:t>
            </a:r>
          </a:p>
          <a:p>
            <a:pPr lvl="0" algn="just"/>
            <a:r>
              <a:rPr lang="en-US" b="1" dirty="0"/>
              <a:t>Effect of intermittent noise: </a:t>
            </a:r>
            <a:r>
              <a:rPr lang="en-US" dirty="0"/>
              <a:t>such sound is very disturbing and may be a cause of psychiatric illness as found in areas having regular sounds of aeroplanes.</a:t>
            </a:r>
          </a:p>
          <a:p>
            <a:pPr algn="just"/>
            <a:r>
              <a:rPr lang="en-US" b="1" dirty="0"/>
              <a:t>Effects of low noise</a:t>
            </a:r>
            <a:r>
              <a:rPr lang="en-US" b="1" dirty="0" smtClean="0"/>
              <a:t>: </a:t>
            </a:r>
            <a:r>
              <a:rPr lang="en-US" dirty="0" smtClean="0"/>
              <a:t>such </a:t>
            </a:r>
            <a:r>
              <a:rPr lang="en-US" dirty="0"/>
              <a:t>noise is responsible for the increased consumption of drugs, tranquilizers and sleeping pills. Emotional breakdown and insomnia may arise due to too much noise.</a:t>
            </a:r>
          </a:p>
        </p:txBody>
      </p:sp>
      <p:sp>
        <p:nvSpPr>
          <p:cNvPr id="4" name="Title 1"/>
          <p:cNvSpPr>
            <a:spLocks noGrp="1"/>
          </p:cNvSpPr>
          <p:nvPr>
            <p:ph type="title"/>
          </p:nvPr>
        </p:nvSpPr>
        <p:spPr>
          <a:xfrm>
            <a:off x="1981200" y="152400"/>
            <a:ext cx="8229600" cy="563562"/>
          </a:xfrm>
        </p:spPr>
        <p:style>
          <a:lnRef idx="1">
            <a:schemeClr val="dk1"/>
          </a:lnRef>
          <a:fillRef idx="2">
            <a:schemeClr val="dk1"/>
          </a:fillRef>
          <a:effectRef idx="1">
            <a:schemeClr val="dk1"/>
          </a:effectRef>
          <a:fontRef idx="minor">
            <a:schemeClr val="dk1"/>
          </a:fontRef>
        </p:style>
        <p:txBody>
          <a:bodyPr>
            <a:normAutofit/>
          </a:bodyPr>
          <a:lstStyle/>
          <a:p>
            <a:pPr algn="ctr"/>
            <a:r>
              <a:rPr lang="en-US" sz="2800" dirty="0"/>
              <a:t>Effects of noise pollution</a:t>
            </a:r>
          </a:p>
        </p:txBody>
      </p:sp>
    </p:spTree>
    <p:extLst>
      <p:ext uri="{BB962C8B-B14F-4D97-AF65-F5344CB8AC3E}">
        <p14:creationId xmlns:p14="http://schemas.microsoft.com/office/powerpoint/2010/main" val="412257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500" y="38101"/>
            <a:ext cx="8839200" cy="612775"/>
          </a:xfrm>
        </p:spPr>
        <p:style>
          <a:lnRef idx="1">
            <a:schemeClr val="accent6"/>
          </a:lnRef>
          <a:fillRef idx="2">
            <a:schemeClr val="accent6"/>
          </a:fillRef>
          <a:effectRef idx="1">
            <a:schemeClr val="accent6"/>
          </a:effectRef>
          <a:fontRef idx="minor">
            <a:schemeClr val="dk1"/>
          </a:fontRef>
        </p:style>
        <p:txBody>
          <a:bodyPr>
            <a:noAutofit/>
          </a:bodyPr>
          <a:lstStyle/>
          <a:p>
            <a:r>
              <a:rPr lang="en-US" sz="3200" dirty="0"/>
              <a:t>Control of noise </a:t>
            </a:r>
            <a:r>
              <a:rPr lang="en-US" sz="3200" dirty="0" smtClean="0"/>
              <a:t>pollution</a:t>
            </a:r>
            <a:endParaRPr lang="en-US" sz="3200" dirty="0"/>
          </a:p>
        </p:txBody>
      </p:sp>
      <p:sp>
        <p:nvSpPr>
          <p:cNvPr id="3" name="Subtitle 2"/>
          <p:cNvSpPr>
            <a:spLocks noGrp="1"/>
          </p:cNvSpPr>
          <p:nvPr>
            <p:ph type="subTitle" idx="1"/>
          </p:nvPr>
        </p:nvSpPr>
        <p:spPr>
          <a:xfrm>
            <a:off x="218941" y="805734"/>
            <a:ext cx="8023538" cy="5947491"/>
          </a:xfrm>
        </p:spPr>
        <p:style>
          <a:lnRef idx="1">
            <a:schemeClr val="accent3"/>
          </a:lnRef>
          <a:fillRef idx="2">
            <a:schemeClr val="accent3"/>
          </a:fillRef>
          <a:effectRef idx="1">
            <a:schemeClr val="accent3"/>
          </a:effectRef>
          <a:fontRef idx="minor">
            <a:schemeClr val="dk1"/>
          </a:fontRef>
        </p:style>
        <p:txBody>
          <a:bodyPr anchor="ctr">
            <a:noAutofit/>
          </a:bodyPr>
          <a:lstStyle/>
          <a:p>
            <a:pPr lvl="0" algn="l"/>
            <a:r>
              <a:rPr lang="en-US" b="1" dirty="0"/>
              <a:t>To reduce noise produced by industries:</a:t>
            </a:r>
            <a:r>
              <a:rPr lang="en-US" dirty="0"/>
              <a:t> Noise in industries can be reduced by replacing old machineries with new ones having modern methods of reverting and chipping in place of nut and bolts.</a:t>
            </a:r>
          </a:p>
          <a:p>
            <a:pPr algn="l"/>
            <a:r>
              <a:rPr lang="en-US" dirty="0"/>
              <a:t>The noisy generators should be located far away from the place of work.</a:t>
            </a:r>
          </a:p>
          <a:p>
            <a:pPr algn="l"/>
            <a:r>
              <a:rPr lang="en-US" dirty="0"/>
              <a:t>Factory workers must wear ear-muffs (for sounds above 90 dB) or ear plugs (below 90 dB)</a:t>
            </a:r>
          </a:p>
          <a:p>
            <a:pPr lvl="0" algn="l"/>
            <a:r>
              <a:rPr lang="en-US" b="1" dirty="0"/>
              <a:t>To reduce community noise: </a:t>
            </a:r>
            <a:r>
              <a:rPr lang="en-US" dirty="0"/>
              <a:t>use of loud speakers during marriages or other festive occasions should be banned.</a:t>
            </a:r>
          </a:p>
          <a:p>
            <a:pPr algn="l"/>
            <a:r>
              <a:rPr lang="en-US" dirty="0"/>
              <a:t>Measures should be taken to prohibit the manufacture, sale and use of crackers of high sound intensities.</a:t>
            </a:r>
          </a:p>
          <a:p>
            <a:pPr algn="l"/>
            <a:r>
              <a:rPr lang="en-US" dirty="0"/>
              <a:t>Public should be made aware of their damages.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8284" y="805734"/>
            <a:ext cx="2133600" cy="2689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0845084" y="3156592"/>
            <a:ext cx="1066800" cy="33855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1600" dirty="0"/>
              <a:t>Ear Muff</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6724" y="3639816"/>
            <a:ext cx="2125160" cy="23025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11290" y="4546376"/>
            <a:ext cx="1832468" cy="1962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53453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941" y="990599"/>
            <a:ext cx="11797048" cy="5654899"/>
          </a:xfrm>
        </p:spPr>
        <p:style>
          <a:lnRef idx="1">
            <a:schemeClr val="accent3"/>
          </a:lnRef>
          <a:fillRef idx="2">
            <a:schemeClr val="accent3"/>
          </a:fillRef>
          <a:effectRef idx="1">
            <a:schemeClr val="accent3"/>
          </a:effectRef>
          <a:fontRef idx="minor">
            <a:schemeClr val="dk1"/>
          </a:fontRef>
        </p:style>
        <p:txBody>
          <a:bodyPr anchor="ctr">
            <a:normAutofit/>
          </a:bodyPr>
          <a:lstStyle/>
          <a:p>
            <a:pPr lvl="0"/>
            <a:r>
              <a:rPr lang="en-US" b="1" dirty="0"/>
              <a:t>To reduce traffic noise</a:t>
            </a:r>
            <a:r>
              <a:rPr lang="en-US" dirty="0"/>
              <a:t>: old and sound producing vehicles should be denied to operate on road.</a:t>
            </a:r>
          </a:p>
          <a:p>
            <a:r>
              <a:rPr lang="en-US" dirty="0"/>
              <a:t>Hooting and blowing of horns needless should be restricted legally.</a:t>
            </a:r>
          </a:p>
          <a:p>
            <a:r>
              <a:rPr lang="en-US" dirty="0"/>
              <a:t>All along highways 50 </a:t>
            </a:r>
            <a:r>
              <a:rPr lang="en-US" dirty="0" smtClean="0"/>
              <a:t>feet wide </a:t>
            </a:r>
            <a:r>
              <a:rPr lang="en-US" dirty="0"/>
              <a:t>plantation strips should be developed.</a:t>
            </a:r>
          </a:p>
          <a:p>
            <a:pPr lvl="0"/>
            <a:r>
              <a:rPr lang="en-US" b="1" dirty="0"/>
              <a:t>To reduce </a:t>
            </a:r>
            <a:r>
              <a:rPr lang="en-US" b="1" dirty="0" err="1"/>
              <a:t>aeroplane</a:t>
            </a:r>
            <a:r>
              <a:rPr lang="en-US" b="1" dirty="0"/>
              <a:t> and jet noise</a:t>
            </a:r>
            <a:r>
              <a:rPr lang="en-US" dirty="0"/>
              <a:t>: aerodromes should be located far away from the residential areas. Heavy and thick green belts around functions as noise absorbers as well as air purifiers</a:t>
            </a:r>
          </a:p>
          <a:p>
            <a:pPr lvl="0"/>
            <a:r>
              <a:rPr lang="en-US" b="1" dirty="0"/>
              <a:t>Planning of cities and housing system</a:t>
            </a:r>
            <a:r>
              <a:rPr lang="en-US" dirty="0"/>
              <a:t>: cities should be developed in a way that they can escape from noise of industries and highways. Newly constructed buildings should have sound proofing mechanisms. There should be sufficient number of green belts in between residential areas</a:t>
            </a:r>
            <a:r>
              <a:rPr lang="en-US" dirty="0" smtClean="0"/>
              <a:t>.</a:t>
            </a:r>
            <a:r>
              <a:rPr lang="en-US" b="1" dirty="0"/>
              <a:t> </a:t>
            </a:r>
            <a:endParaRPr lang="en-US" b="1" dirty="0" smtClean="0"/>
          </a:p>
        </p:txBody>
      </p:sp>
      <p:sp>
        <p:nvSpPr>
          <p:cNvPr id="4" name="Title 1"/>
          <p:cNvSpPr>
            <a:spLocks noGrp="1"/>
          </p:cNvSpPr>
          <p:nvPr>
            <p:ph type="title"/>
          </p:nvPr>
        </p:nvSpPr>
        <p:spPr>
          <a:xfrm>
            <a:off x="1676400" y="38100"/>
            <a:ext cx="8763000" cy="6477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dirty="0"/>
              <a:t>Control of noise pollution</a:t>
            </a:r>
          </a:p>
        </p:txBody>
      </p:sp>
    </p:spTree>
    <p:extLst>
      <p:ext uri="{BB962C8B-B14F-4D97-AF65-F5344CB8AC3E}">
        <p14:creationId xmlns:p14="http://schemas.microsoft.com/office/powerpoint/2010/main" val="4009420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20" y="990600"/>
            <a:ext cx="11590986" cy="5603384"/>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buNone/>
            </a:pPr>
            <a:r>
              <a:rPr lang="en-US" b="1" dirty="0"/>
              <a:t>Legal control of noise pollution</a:t>
            </a:r>
            <a:r>
              <a:rPr lang="en-US" dirty="0"/>
              <a:t>: recently Central and State Pollution Control Boards have been given power to frame certain rules and regulations to control noise pollution. Certain rules and regulations are –</a:t>
            </a:r>
          </a:p>
          <a:p>
            <a:r>
              <a:rPr lang="en-US" dirty="0"/>
              <a:t>Silence zones should be created near hospitals and educational institutions.</a:t>
            </a:r>
          </a:p>
          <a:p>
            <a:r>
              <a:rPr lang="en-US" dirty="0"/>
              <a:t>Use of sound amplifiers should be strictly restricted.</a:t>
            </a:r>
          </a:p>
          <a:p>
            <a:r>
              <a:rPr lang="en-US" dirty="0"/>
              <a:t>All vehicles must have effective silencers and uncontrolled blowing of horns should be declared illegal. Double sirens in and around residential area should be prohibited.</a:t>
            </a:r>
          </a:p>
          <a:p>
            <a:r>
              <a:rPr lang="en-US" dirty="0"/>
              <a:t>Mid-night air craft flights should be minimized.</a:t>
            </a:r>
          </a:p>
          <a:p>
            <a:r>
              <a:rPr lang="en-US" dirty="0"/>
              <a:t>Restriction on factory noises should be handled legally. Government should encourage use of new soundless machines.</a:t>
            </a:r>
          </a:p>
          <a:p>
            <a:r>
              <a:rPr lang="en-US" dirty="0"/>
              <a:t>Development authorities should find legal provisions to establish sufficient green belts in and around cities.</a:t>
            </a:r>
          </a:p>
          <a:p>
            <a:endParaRPr lang="en-US" dirty="0"/>
          </a:p>
        </p:txBody>
      </p:sp>
      <p:sp>
        <p:nvSpPr>
          <p:cNvPr id="4" name="Title 1"/>
          <p:cNvSpPr>
            <a:spLocks noGrp="1"/>
          </p:cNvSpPr>
          <p:nvPr>
            <p:ph type="title"/>
          </p:nvPr>
        </p:nvSpPr>
        <p:spPr>
          <a:xfrm>
            <a:off x="1981200" y="274638"/>
            <a:ext cx="8229600" cy="563562"/>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dirty="0"/>
              <a:t>Control of noise pollution</a:t>
            </a:r>
          </a:p>
        </p:txBody>
      </p:sp>
    </p:spTree>
    <p:extLst>
      <p:ext uri="{BB962C8B-B14F-4D97-AF65-F5344CB8AC3E}">
        <p14:creationId xmlns:p14="http://schemas.microsoft.com/office/powerpoint/2010/main" val="3677511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3568"/>
            <a:ext cx="9144000" cy="629164"/>
          </a:xfrm>
        </p:spPr>
        <p:style>
          <a:lnRef idx="1">
            <a:schemeClr val="accent4"/>
          </a:lnRef>
          <a:fillRef idx="2">
            <a:schemeClr val="accent4"/>
          </a:fillRef>
          <a:effectRef idx="1">
            <a:schemeClr val="accent4"/>
          </a:effectRef>
          <a:fontRef idx="minor">
            <a:schemeClr val="dk1"/>
          </a:fontRef>
        </p:style>
        <p:txBody>
          <a:bodyPr anchor="ctr">
            <a:normAutofit/>
          </a:bodyPr>
          <a:lstStyle/>
          <a:p>
            <a:r>
              <a:rPr lang="en-US" sz="3600" b="1" dirty="0"/>
              <a:t>Nuclear </a:t>
            </a:r>
            <a:r>
              <a:rPr lang="en-US" sz="3600" b="1" dirty="0" smtClean="0"/>
              <a:t>hazards(Radiation </a:t>
            </a:r>
            <a:r>
              <a:rPr lang="en-US" sz="3600" b="1" dirty="0"/>
              <a:t>pollution)</a:t>
            </a:r>
            <a:endParaRPr lang="en-IN" sz="3600" dirty="0"/>
          </a:p>
        </p:txBody>
      </p:sp>
      <p:sp>
        <p:nvSpPr>
          <p:cNvPr id="3" name="Subtitle 2"/>
          <p:cNvSpPr>
            <a:spLocks noGrp="1"/>
          </p:cNvSpPr>
          <p:nvPr>
            <p:ph type="subTitle" idx="1"/>
          </p:nvPr>
        </p:nvSpPr>
        <p:spPr>
          <a:xfrm>
            <a:off x="115910" y="772733"/>
            <a:ext cx="6078828" cy="5975798"/>
          </a:xfrm>
        </p:spPr>
        <p:style>
          <a:lnRef idx="1">
            <a:schemeClr val="accent3"/>
          </a:lnRef>
          <a:fillRef idx="2">
            <a:schemeClr val="accent3"/>
          </a:fillRef>
          <a:effectRef idx="1">
            <a:schemeClr val="accent3"/>
          </a:effectRef>
          <a:fontRef idx="minor">
            <a:schemeClr val="dk1"/>
          </a:fontRef>
        </p:style>
        <p:txBody>
          <a:bodyPr anchor="ctr">
            <a:normAutofit lnSpcReduction="10000"/>
          </a:bodyPr>
          <a:lstStyle/>
          <a:p>
            <a:pPr algn="l"/>
            <a:r>
              <a:rPr lang="en-US" sz="2800" b="1" dirty="0" smtClean="0"/>
              <a:t>Radiation</a:t>
            </a:r>
            <a:r>
              <a:rPr lang="en-US" sz="2800" dirty="0" smtClean="0"/>
              <a:t> is the emission of rays and particles from a source, and the source of ionizing radiations is the group of radioactive elements.</a:t>
            </a:r>
          </a:p>
          <a:p>
            <a:pPr algn="l"/>
            <a:endParaRPr lang="en-US" sz="2800" dirty="0" smtClean="0"/>
          </a:p>
          <a:p>
            <a:pPr algn="l"/>
            <a:r>
              <a:rPr lang="en-US" sz="2800" dirty="0" smtClean="0"/>
              <a:t>The radiations are of two types:</a:t>
            </a:r>
          </a:p>
          <a:p>
            <a:pPr marL="342900" indent="-342900" algn="l">
              <a:buFont typeface="Arial" panose="020B0604020202020204" pitchFamily="34" charset="0"/>
              <a:buChar char="•"/>
            </a:pPr>
            <a:r>
              <a:rPr lang="en-US" sz="2800" b="1" dirty="0" smtClean="0"/>
              <a:t>Corpuscular radiations</a:t>
            </a:r>
            <a:r>
              <a:rPr lang="en-US" sz="2800" dirty="0" smtClean="0"/>
              <a:t> (particulate in nature, e.g.α and  β radiations)</a:t>
            </a:r>
          </a:p>
          <a:p>
            <a:pPr marL="342900" indent="-342900" algn="l">
              <a:buFont typeface="Arial" panose="020B0604020202020204" pitchFamily="34" charset="0"/>
              <a:buChar char="•"/>
            </a:pPr>
            <a:r>
              <a:rPr lang="en-US" sz="2800" b="1" dirty="0" smtClean="0"/>
              <a:t>Electromagnetic radiations</a:t>
            </a:r>
            <a:r>
              <a:rPr lang="en-US" sz="2800" dirty="0" smtClean="0"/>
              <a:t> (waves of shorter wavelengths, e.g. X- rays, UV rays, ϒ-rays, infra-red rays etc.)</a:t>
            </a:r>
          </a:p>
          <a:p>
            <a:pPr algn="l"/>
            <a:r>
              <a:rPr lang="en-US" sz="2800" dirty="0" smtClean="0"/>
              <a:t>High energy radiations which have ionizing property are emitted by radioactive elements and are called </a:t>
            </a:r>
            <a:r>
              <a:rPr lang="en-US" sz="2800" b="1" dirty="0" smtClean="0"/>
              <a:t>ionizing radiations</a:t>
            </a:r>
            <a:r>
              <a:rPr lang="en-US" sz="2800" dirty="0" smtClean="0"/>
              <a:t>.</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9182" y="1358722"/>
            <a:ext cx="5794253" cy="4803819"/>
          </a:xfrm>
          <a:prstGeom prst="rect">
            <a:avLst/>
          </a:prstGeom>
        </p:spPr>
      </p:pic>
    </p:spTree>
    <p:extLst>
      <p:ext uri="{BB962C8B-B14F-4D97-AF65-F5344CB8AC3E}">
        <p14:creationId xmlns:p14="http://schemas.microsoft.com/office/powerpoint/2010/main" val="439480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0949" y="179829"/>
            <a:ext cx="9144000" cy="650166"/>
          </a:xfrm>
        </p:spPr>
        <p:style>
          <a:lnRef idx="1">
            <a:schemeClr val="accent4"/>
          </a:lnRef>
          <a:fillRef idx="2">
            <a:schemeClr val="accent4"/>
          </a:fillRef>
          <a:effectRef idx="1">
            <a:schemeClr val="accent4"/>
          </a:effectRef>
          <a:fontRef idx="minor">
            <a:schemeClr val="dk1"/>
          </a:fontRef>
        </p:style>
        <p:txBody>
          <a:bodyPr anchor="ctr">
            <a:normAutofit fontScale="90000"/>
          </a:bodyPr>
          <a:lstStyle/>
          <a:p>
            <a:r>
              <a:rPr lang="en-US" sz="4400" dirty="0" smtClean="0"/>
              <a:t>Sources of radioactive pollution</a:t>
            </a:r>
            <a:endParaRPr lang="en-IN" sz="4400" dirty="0"/>
          </a:p>
        </p:txBody>
      </p:sp>
      <p:sp>
        <p:nvSpPr>
          <p:cNvPr id="3" name="Subtitle 2"/>
          <p:cNvSpPr>
            <a:spLocks noGrp="1"/>
          </p:cNvSpPr>
          <p:nvPr>
            <p:ph type="subTitle" idx="1"/>
          </p:nvPr>
        </p:nvSpPr>
        <p:spPr>
          <a:xfrm>
            <a:off x="196949" y="942535"/>
            <a:ext cx="11857676" cy="5767754"/>
          </a:xfrm>
        </p:spPr>
        <p:style>
          <a:lnRef idx="1">
            <a:schemeClr val="accent3"/>
          </a:lnRef>
          <a:fillRef idx="2">
            <a:schemeClr val="accent3"/>
          </a:fillRef>
          <a:effectRef idx="1">
            <a:schemeClr val="accent3"/>
          </a:effectRef>
          <a:fontRef idx="minor">
            <a:schemeClr val="dk1"/>
          </a:fontRef>
        </p:style>
        <p:txBody>
          <a:bodyPr anchor="ctr">
            <a:normAutofit/>
          </a:bodyPr>
          <a:lstStyle/>
          <a:p>
            <a:pPr algn="l"/>
            <a:r>
              <a:rPr lang="en-US" dirty="0" smtClean="0"/>
              <a:t>Three main sources of radioactive pollution are as follows –</a:t>
            </a:r>
          </a:p>
          <a:p>
            <a:pPr algn="l"/>
            <a:r>
              <a:rPr lang="en-US" dirty="0" smtClean="0"/>
              <a:t>1.	Radioactive fallout from atomic weapon testing: after atomic explosion (after testing of the atomic weapons), the radioactive dusts containing radioactive isotopes fall on the earth. These materials mix and interact with the natural particulate matter and the matter released by the man-made industries etc. in the atmosphere and then continues to fall out gradually over broad geographic areas for a very long time. They produce ionizing radiation and pollute the air. The radioactive dust that falls to the earth after atomic explosion is called </a:t>
            </a:r>
            <a:r>
              <a:rPr lang="en-US" b="1" dirty="0" smtClean="0"/>
              <a:t>radioactive fallout</a:t>
            </a:r>
            <a:r>
              <a:rPr lang="en-US" dirty="0" smtClean="0"/>
              <a:t>.</a:t>
            </a:r>
          </a:p>
          <a:p>
            <a:pPr algn="l"/>
            <a:r>
              <a:rPr lang="en-US" dirty="0" smtClean="0"/>
              <a:t>2.	Radioactive fallout from small atomic weapons: the nuclear weapons used for peaceful purposes e.g. excavation of harbors and canals, in surface mining etc. these also pollute the environment.</a:t>
            </a:r>
          </a:p>
          <a:p>
            <a:pPr algn="l"/>
            <a:r>
              <a:rPr lang="en-US" dirty="0" smtClean="0"/>
              <a:t>3.	Atomic waste materials: in nuclear power plants, the radioactive isotopes are used as fuel. Liquid effluents with dissolved and suspended materials enter water bodies and contaminate them. These enter the food chain and harm the organisms at all trophic levels including man. </a:t>
            </a:r>
            <a:endParaRPr lang="en-US" dirty="0"/>
          </a:p>
        </p:txBody>
      </p:sp>
    </p:spTree>
    <p:extLst>
      <p:ext uri="{BB962C8B-B14F-4D97-AF65-F5344CB8AC3E}">
        <p14:creationId xmlns:p14="http://schemas.microsoft.com/office/powerpoint/2010/main" val="3795059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09211" y="360032"/>
            <a:ext cx="9122914" cy="5455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3455058" y="5998965"/>
            <a:ext cx="5219114"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smtClean="0"/>
              <a:t>Nuclear Explosion</a:t>
            </a:r>
            <a:endParaRPr lang="en-IN" sz="2400" dirty="0"/>
          </a:p>
        </p:txBody>
      </p:sp>
    </p:spTree>
    <p:extLst>
      <p:ext uri="{BB962C8B-B14F-4D97-AF65-F5344CB8AC3E}">
        <p14:creationId xmlns:p14="http://schemas.microsoft.com/office/powerpoint/2010/main" val="375510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70" y="140043"/>
            <a:ext cx="11441860" cy="5720930"/>
          </a:xfrm>
          <a:prstGeom prst="rect">
            <a:avLst/>
          </a:prstGeom>
        </p:spPr>
      </p:pic>
      <p:sp>
        <p:nvSpPr>
          <p:cNvPr id="5" name="TextBox 4"/>
          <p:cNvSpPr txBox="1"/>
          <p:nvPr/>
        </p:nvSpPr>
        <p:spPr>
          <a:xfrm>
            <a:off x="2401677" y="6048260"/>
            <a:ext cx="743406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dirty="0" smtClean="0"/>
              <a:t>Waste water discharge from Nuclear Power Plant</a:t>
            </a:r>
            <a:endParaRPr lang="en-IN" sz="2800" dirty="0"/>
          </a:p>
        </p:txBody>
      </p:sp>
    </p:spTree>
    <p:extLst>
      <p:ext uri="{BB962C8B-B14F-4D97-AF65-F5344CB8AC3E}">
        <p14:creationId xmlns:p14="http://schemas.microsoft.com/office/powerpoint/2010/main" val="311776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1942"/>
            <a:ext cx="10515600" cy="652306"/>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dirty="0" smtClean="0"/>
              <a:t>Adverse </a:t>
            </a:r>
            <a:r>
              <a:rPr lang="en-US" sz="4000" dirty="0"/>
              <a:t>effects of radiation pollution</a:t>
            </a:r>
            <a:endParaRPr lang="en-IN" sz="4000" dirty="0"/>
          </a:p>
        </p:txBody>
      </p:sp>
      <p:sp>
        <p:nvSpPr>
          <p:cNvPr id="3" name="Content Placeholder 2"/>
          <p:cNvSpPr>
            <a:spLocks noGrp="1"/>
          </p:cNvSpPr>
          <p:nvPr>
            <p:ph idx="1"/>
          </p:nvPr>
        </p:nvSpPr>
        <p:spPr>
          <a:xfrm>
            <a:off x="206062" y="940158"/>
            <a:ext cx="11590986" cy="5679583"/>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buNone/>
            </a:pPr>
            <a:r>
              <a:rPr lang="en-US" sz="3200" dirty="0"/>
              <a:t>The biological effects of ionizing radiation may be –</a:t>
            </a:r>
          </a:p>
          <a:p>
            <a:r>
              <a:rPr lang="en-US" sz="3200" dirty="0" smtClean="0"/>
              <a:t>Short </a:t>
            </a:r>
            <a:r>
              <a:rPr lang="en-US" sz="3200" dirty="0"/>
              <a:t>range effects, or</a:t>
            </a:r>
          </a:p>
          <a:p>
            <a:r>
              <a:rPr lang="en-US" sz="3200" dirty="0" smtClean="0"/>
              <a:t>Long </a:t>
            </a:r>
            <a:r>
              <a:rPr lang="en-US" sz="3200" dirty="0"/>
              <a:t>range </a:t>
            </a:r>
            <a:r>
              <a:rPr lang="en-US" sz="3200" dirty="0" smtClean="0"/>
              <a:t>effects</a:t>
            </a:r>
          </a:p>
          <a:p>
            <a:endParaRPr lang="en-US" sz="3200" dirty="0"/>
          </a:p>
          <a:p>
            <a:pPr marL="0" indent="0">
              <a:buNone/>
            </a:pPr>
            <a:r>
              <a:rPr lang="en-US" sz="3200" dirty="0"/>
              <a:t>The </a:t>
            </a:r>
            <a:r>
              <a:rPr lang="en-US" sz="3200" b="1" dirty="0"/>
              <a:t>short range</a:t>
            </a:r>
            <a:r>
              <a:rPr lang="en-US" sz="3200" dirty="0"/>
              <a:t> effects are acute and expressed within few days or weeks after the exposure to radiation. The effects may be –</a:t>
            </a:r>
            <a:endParaRPr lang="en-IN" sz="3200" dirty="0"/>
          </a:p>
          <a:p>
            <a:pPr lvl="0"/>
            <a:r>
              <a:rPr lang="en-US" sz="3200" dirty="0"/>
              <a:t>Physical crippling or</a:t>
            </a:r>
            <a:endParaRPr lang="en-IN" sz="3200" dirty="0"/>
          </a:p>
          <a:p>
            <a:r>
              <a:rPr lang="en-US" sz="3200" dirty="0"/>
              <a:t>Immediate death</a:t>
            </a:r>
            <a:endParaRPr lang="en-IN" sz="3200" dirty="0"/>
          </a:p>
        </p:txBody>
      </p:sp>
    </p:spTree>
    <p:extLst>
      <p:ext uri="{BB962C8B-B14F-4D97-AF65-F5344CB8AC3E}">
        <p14:creationId xmlns:p14="http://schemas.microsoft.com/office/powerpoint/2010/main" val="3348020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365" y="1210614"/>
            <a:ext cx="11165983" cy="5383369"/>
          </a:xfrm>
        </p:spPr>
        <p:style>
          <a:lnRef idx="1">
            <a:schemeClr val="accent3"/>
          </a:lnRef>
          <a:fillRef idx="2">
            <a:schemeClr val="accent3"/>
          </a:fillRef>
          <a:effectRef idx="1">
            <a:schemeClr val="accent3"/>
          </a:effectRef>
          <a:fontRef idx="minor">
            <a:schemeClr val="dk1"/>
          </a:fontRef>
        </p:style>
        <p:txBody>
          <a:bodyPr anchor="ctr">
            <a:normAutofit/>
          </a:bodyPr>
          <a:lstStyle/>
          <a:p>
            <a:pPr marL="0" indent="0">
              <a:buNone/>
            </a:pPr>
            <a:r>
              <a:rPr lang="en-US" dirty="0"/>
              <a:t>The long range effects take longer time to express. The effects may be –</a:t>
            </a:r>
          </a:p>
          <a:p>
            <a:pPr marL="0" indent="0">
              <a:buNone/>
            </a:pPr>
            <a:r>
              <a:rPr lang="en-US" dirty="0"/>
              <a:t>a)	Genetic changes</a:t>
            </a:r>
          </a:p>
          <a:p>
            <a:pPr marL="0" indent="0">
              <a:buNone/>
            </a:pPr>
            <a:r>
              <a:rPr lang="en-US" dirty="0"/>
              <a:t>b)	Point mutations and chromosomal aberrations</a:t>
            </a:r>
          </a:p>
          <a:p>
            <a:pPr marL="0" indent="0">
              <a:buNone/>
            </a:pPr>
            <a:r>
              <a:rPr lang="en-US" dirty="0"/>
              <a:t>c)	Increased incidence of </a:t>
            </a:r>
            <a:r>
              <a:rPr lang="en-US" dirty="0" smtClean="0"/>
              <a:t>tumors </a:t>
            </a:r>
            <a:r>
              <a:rPr lang="en-US" dirty="0"/>
              <a:t>and cancers</a:t>
            </a:r>
          </a:p>
          <a:p>
            <a:pPr marL="0" indent="0">
              <a:buNone/>
            </a:pPr>
            <a:r>
              <a:rPr lang="en-US" dirty="0"/>
              <a:t>d)	Shortening of life span</a:t>
            </a:r>
          </a:p>
          <a:p>
            <a:pPr marL="0" indent="0">
              <a:buNone/>
            </a:pPr>
            <a:r>
              <a:rPr lang="en-US" dirty="0"/>
              <a:t>e)	Loss of vitality</a:t>
            </a:r>
          </a:p>
          <a:p>
            <a:pPr marL="0" indent="0">
              <a:buNone/>
            </a:pPr>
            <a:r>
              <a:rPr lang="en-US" dirty="0"/>
              <a:t>f)	</a:t>
            </a:r>
            <a:r>
              <a:rPr lang="en-US" dirty="0" smtClean="0"/>
              <a:t>Anemia</a:t>
            </a:r>
            <a:endParaRPr lang="en-US" dirty="0"/>
          </a:p>
          <a:p>
            <a:pPr marL="0" indent="0">
              <a:buNone/>
            </a:pPr>
            <a:r>
              <a:rPr lang="en-US" dirty="0"/>
              <a:t>g)	</a:t>
            </a:r>
            <a:r>
              <a:rPr lang="en-US" dirty="0" smtClean="0"/>
              <a:t>Hemorrhages </a:t>
            </a:r>
            <a:r>
              <a:rPr lang="en-US" dirty="0"/>
              <a:t>etc.</a:t>
            </a:r>
          </a:p>
        </p:txBody>
      </p:sp>
      <p:sp>
        <p:nvSpPr>
          <p:cNvPr id="4" name="Title 1"/>
          <p:cNvSpPr>
            <a:spLocks noGrp="1"/>
          </p:cNvSpPr>
          <p:nvPr>
            <p:ph type="title"/>
          </p:nvPr>
        </p:nvSpPr>
        <p:spPr>
          <a:xfrm>
            <a:off x="838200" y="365126"/>
            <a:ext cx="10515600" cy="742458"/>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dirty="0" smtClean="0"/>
              <a:t>Adverse </a:t>
            </a:r>
            <a:r>
              <a:rPr lang="en-US" sz="4000" dirty="0"/>
              <a:t>effects of radiation pollution</a:t>
            </a:r>
            <a:endParaRPr lang="en-IN" sz="4000" dirty="0"/>
          </a:p>
        </p:txBody>
      </p:sp>
    </p:spTree>
    <p:extLst>
      <p:ext uri="{BB962C8B-B14F-4D97-AF65-F5344CB8AC3E}">
        <p14:creationId xmlns:p14="http://schemas.microsoft.com/office/powerpoint/2010/main" val="3425196484"/>
      </p:ext>
    </p:extLst>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4" name="Content Placeholder 3"/>
          <p:cNvPicPr>
            <a:picLocks noChangeAspect="1" noGrp="1"/>
          </p:cNvPicPr>
          <p:nvPr>
            <p:ph idx="1"/>
          </p:nvPr>
        </p:nvPicPr>
        <p:blipFill>
          <a:blip r:embed="rId2">
            <a:extLst>
              <a:ext uri="{28A0092B-C50C-407E-A947-70E740481C1C}">
                <a14:useLocalDpi xmlns:a14="http://schemas.microsoft.com/office/drawing/2010/main" val="0"/>
              </a:ext>
            </a:extLst>
          </a:blip>
          <a:stretch>
            <a:fillRect/>
          </a:stretch>
        </p:blipFill>
        <p:spPr>
          <a:xfrm>
            <a:off x="426434" y="1601452"/>
            <a:ext cx="5080000" cy="4292600"/>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5" name="Picture 4"/>
          <p:cNvPicPr>
            <a:picLocks noChangeAspect="1"/>
          </p:cNvPicPr>
          <p:nvPr/>
        </p:nvPicPr>
        <p:blipFill rotWithShape="1">
          <a:blip cstate="print" r:embed="rId3">
            <a:extLst>
              <a:ext uri="{28A0092B-C50C-407E-A947-70E740481C1C}">
                <a14:useLocalDpi xmlns:a14="http://schemas.microsoft.com/office/drawing/2010/main" val="0"/>
              </a:ext>
            </a:extLst>
          </a:blip>
          <a:srcRect t="19"/>
          <a:stretch/>
        </p:blipFill>
        <p:spPr>
          <a:xfrm>
            <a:off x="5774027" y="964071"/>
            <a:ext cx="5662411" cy="2783681"/>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6622" l="-521" r="521" t="18833"/>
          <a:stretch/>
        </p:blipFill>
        <p:spPr>
          <a:xfrm>
            <a:off x="6135082" y="3928560"/>
            <a:ext cx="4940300" cy="2650824"/>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7" name="Title 1"/>
          <p:cNvSpPr>
            <a:spLocks noGrp="1"/>
          </p:cNvSpPr>
          <p:nvPr>
            <p:ph type="title"/>
          </p:nvPr>
        </p:nvSpPr>
        <p:spPr>
          <a:xfrm>
            <a:off x="799564" y="156715"/>
            <a:ext cx="10515600" cy="626548"/>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dirty="0" lang="en-US" smtClean="0" sz="4000"/>
              <a:t>Adverse </a:t>
            </a:r>
            <a:r>
              <a:rPr dirty="0" lang="en-US" sz="4000"/>
              <a:t>effects of radiation pollution</a:t>
            </a:r>
            <a:endParaRPr dirty="0" lang="en-IN" sz="4000"/>
          </a:p>
        </p:txBody>
      </p:sp>
    </p:spTree>
    <p:extLst>
      <p:ext uri="{BB962C8B-B14F-4D97-AF65-F5344CB8AC3E}">
        <p14:creationId xmlns:p14="http://schemas.microsoft.com/office/powerpoint/2010/main" val="1390479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169" y="146186"/>
            <a:ext cx="10515600" cy="652306"/>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b="1" dirty="0" smtClean="0"/>
              <a:t>Control </a:t>
            </a:r>
            <a:r>
              <a:rPr lang="en-US" b="1" dirty="0"/>
              <a:t>radiation pollution</a:t>
            </a:r>
            <a:endParaRPr lang="en-IN" dirty="0"/>
          </a:p>
        </p:txBody>
      </p:sp>
      <p:sp>
        <p:nvSpPr>
          <p:cNvPr id="3" name="Content Placeholder 2"/>
          <p:cNvSpPr>
            <a:spLocks noGrp="1"/>
          </p:cNvSpPr>
          <p:nvPr>
            <p:ph idx="1"/>
          </p:nvPr>
        </p:nvSpPr>
        <p:spPr>
          <a:xfrm>
            <a:off x="180303" y="914400"/>
            <a:ext cx="11809927" cy="5782614"/>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buNone/>
            </a:pPr>
            <a:r>
              <a:rPr lang="en-US" dirty="0"/>
              <a:t>Following are a few important measures to protect from damage done by radio-active substances –</a:t>
            </a:r>
            <a:endParaRPr lang="en-IN" dirty="0"/>
          </a:p>
          <a:p>
            <a:pPr lvl="0"/>
            <a:r>
              <a:rPr lang="en-US" dirty="0"/>
              <a:t>While handling UV lamps, dark glass spectacles or goggles must be worn. Ultra violet rays cannot penetrate dark glasses.</a:t>
            </a:r>
            <a:endParaRPr lang="en-IN" dirty="0"/>
          </a:p>
          <a:p>
            <a:pPr lvl="0"/>
            <a:r>
              <a:rPr lang="en-US" dirty="0" smtClean="0"/>
              <a:t>High </a:t>
            </a:r>
            <a:r>
              <a:rPr lang="en-US" dirty="0"/>
              <a:t>level wastes are long-lived and must be contained –</a:t>
            </a:r>
            <a:endParaRPr lang="en-IN" dirty="0"/>
          </a:p>
          <a:p>
            <a:pPr lvl="1">
              <a:buFont typeface="Wingdings" panose="05000000000000000000" pitchFamily="2" charset="2"/>
              <a:buChar char="Ø"/>
            </a:pPr>
            <a:r>
              <a:rPr lang="en-US" dirty="0"/>
              <a:t>In underground tanks without treatment </a:t>
            </a:r>
            <a:endParaRPr lang="en-IN" dirty="0"/>
          </a:p>
          <a:p>
            <a:pPr lvl="1">
              <a:buFont typeface="Wingdings" panose="05000000000000000000" pitchFamily="2" charset="2"/>
              <a:buChar char="Ø"/>
            </a:pPr>
            <a:r>
              <a:rPr lang="en-US" dirty="0"/>
              <a:t>Liquids should be converted into inert solids like ceramics and then buried in deep underground.</a:t>
            </a:r>
            <a:endParaRPr lang="en-IN" dirty="0"/>
          </a:p>
          <a:p>
            <a:pPr lvl="1">
              <a:buFont typeface="Wingdings" panose="05000000000000000000" pitchFamily="2" charset="2"/>
              <a:buChar char="Ø"/>
            </a:pPr>
            <a:r>
              <a:rPr lang="en-US" dirty="0"/>
              <a:t>Stored in deep salt mines.</a:t>
            </a:r>
            <a:endParaRPr lang="en-IN" dirty="0"/>
          </a:p>
          <a:p>
            <a:pPr lvl="0"/>
            <a:r>
              <a:rPr lang="en-US" dirty="0"/>
              <a:t>Low level wastes must be dispersed into the environment in such a way that these cannot enter food chain.</a:t>
            </a:r>
            <a:endParaRPr lang="en-IN" dirty="0"/>
          </a:p>
          <a:p>
            <a:pPr lvl="0"/>
            <a:r>
              <a:rPr lang="en-US" dirty="0"/>
              <a:t>The radioactive wastes should be stored in places where these gradually decay to their final stable products.</a:t>
            </a:r>
            <a:endParaRPr lang="en-IN" dirty="0"/>
          </a:p>
          <a:p>
            <a:r>
              <a:rPr lang="en-US" dirty="0"/>
              <a:t>These should be used in minimum and subjected to natural </a:t>
            </a:r>
            <a:r>
              <a:rPr lang="en-US" dirty="0" smtClean="0"/>
              <a:t>disintegration.</a:t>
            </a:r>
            <a:endParaRPr lang="en-IN" dirty="0"/>
          </a:p>
        </p:txBody>
      </p:sp>
    </p:spTree>
    <p:extLst>
      <p:ext uri="{BB962C8B-B14F-4D97-AF65-F5344CB8AC3E}">
        <p14:creationId xmlns:p14="http://schemas.microsoft.com/office/powerpoint/2010/main" val="1275227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080" y="1902898"/>
            <a:ext cx="5841920" cy="4351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1993" y="2428482"/>
            <a:ext cx="5845073" cy="33001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itle 1"/>
          <p:cNvSpPr>
            <a:spLocks noGrp="1"/>
          </p:cNvSpPr>
          <p:nvPr>
            <p:ph type="title"/>
          </p:nvPr>
        </p:nvSpPr>
        <p:spPr>
          <a:xfrm>
            <a:off x="838200" y="365125"/>
            <a:ext cx="10515600" cy="613669"/>
          </a:xfrm>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b="1" dirty="0" smtClean="0"/>
              <a:t>Control </a:t>
            </a:r>
            <a:r>
              <a:rPr lang="en-US" b="1" dirty="0"/>
              <a:t>radiation pollution</a:t>
            </a:r>
            <a:endParaRPr lang="en-IN" dirty="0"/>
          </a:p>
        </p:txBody>
      </p:sp>
    </p:spTree>
    <p:extLst>
      <p:ext uri="{BB962C8B-B14F-4D97-AF65-F5344CB8AC3E}">
        <p14:creationId xmlns:p14="http://schemas.microsoft.com/office/powerpoint/2010/main" val="1144374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47650" y="37563"/>
            <a:ext cx="11753850" cy="6686550"/>
          </a:xfrm>
          <a:solidFill>
            <a:schemeClr val="accent3"/>
          </a:solidFill>
        </p:spPr>
      </p:pic>
      <p:sp>
        <p:nvSpPr>
          <p:cNvPr id="20483" name="Title 1"/>
          <p:cNvSpPr>
            <a:spLocks noGrp="1"/>
          </p:cNvSpPr>
          <p:nvPr>
            <p:ph type="title"/>
          </p:nvPr>
        </p:nvSpPr>
        <p:spPr>
          <a:xfrm>
            <a:off x="1600200" y="2514600"/>
            <a:ext cx="8763000" cy="1905000"/>
          </a:xfrm>
        </p:spPr>
        <p:txBody>
          <a:bodyPr/>
          <a:lstStyle/>
          <a:p>
            <a:pPr algn="ct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3561007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TotalTime>
  <Words>1103</Words>
  <Application>Microsoft Office PowerPoint</Application>
  <PresentationFormat>Widescreen</PresentationFormat>
  <Paragraphs>91</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Freestyle Script</vt:lpstr>
      <vt:lpstr>Lucida Calligraphy</vt:lpstr>
      <vt:lpstr>Script MT Bold</vt:lpstr>
      <vt:lpstr>Wingdings</vt:lpstr>
      <vt:lpstr>Office Theme</vt:lpstr>
      <vt:lpstr>Kalipada Ghosh Tarai Mahavidyalaya Bagdogra  Department of Environmental Science</vt:lpstr>
      <vt:lpstr>Noise Pollution </vt:lpstr>
      <vt:lpstr>Sources of noise pollution</vt:lpstr>
      <vt:lpstr>Sources of noise pollution</vt:lpstr>
      <vt:lpstr>Effects of noise pollution</vt:lpstr>
      <vt:lpstr>Control of noise pollution</vt:lpstr>
      <vt:lpstr>Control of noise pollution</vt:lpstr>
      <vt:lpstr>Control of noise pollution</vt:lpstr>
      <vt:lpstr>Nuclear hazards(Radiation pollution)</vt:lpstr>
      <vt:lpstr>Sources of radioactive pollution</vt:lpstr>
      <vt:lpstr>PowerPoint Presentation</vt:lpstr>
      <vt:lpstr>PowerPoint Presentation</vt:lpstr>
      <vt:lpstr>Adverse effects of radiation pollution</vt:lpstr>
      <vt:lpstr>Adverse effects of radiation pollution</vt:lpstr>
      <vt:lpstr>Adverse effects of radiation pollution</vt:lpstr>
      <vt:lpstr>Control radiation pollution</vt:lpstr>
      <vt:lpstr>Control radiation pollution</vt:lpstr>
      <vt:lpstr>Thankyou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hazards(Radiation pollution)</dc:title>
  <dc:creator>ADMIN</dc:creator>
  <cp:lastModifiedBy>ADMIN</cp:lastModifiedBy>
  <cp:revision>17</cp:revision>
  <dcterms:created xsi:type="dcterms:W3CDTF">2021-01-15T06:50:31Z</dcterms:created>
  <dcterms:modified xsi:type="dcterms:W3CDTF">2021-01-30T02:37:27Z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497087</vt:lpwstr>
  </property>
  <property fmtid="{D5CDD505-2E9C-101B-9397-08002B2CF9AE}" name="NXPowerLiteSettings" pid="3">
    <vt:lpwstr>F7000400038000</vt:lpwstr>
  </property>
  <property fmtid="{D5CDD505-2E9C-101B-9397-08002B2CF9AE}" name="NXPowerLiteVersion" pid="4">
    <vt:lpwstr>S11.0.1</vt:lpwstr>
  </property>
</Properties>
</file>