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62" r:id="rId3"/>
    <p:sldId id="267" r:id="rId4"/>
    <p:sldId id="265" r:id="rId5"/>
    <p:sldId id="264" r:id="rId6"/>
    <p:sldId id="266" r:id="rId7"/>
    <p:sldId id="268" r:id="rId8"/>
    <p:sldId id="269" r:id="rId9"/>
    <p:sldId id="270" r:id="rId10"/>
    <p:sldId id="257" r:id="rId11"/>
    <p:sldId id="258" r:id="rId12"/>
    <p:sldId id="259" r:id="rId13"/>
    <p:sldId id="260" r:id="rId14"/>
    <p:sldId id="261" r:id="rId15"/>
    <p:sldId id="263" r:id="rId16"/>
    <p:sldId id="271" r:id="rId17"/>
    <p:sldId id="272" r:id="rId18"/>
    <p:sldId id="273" r:id="rId19"/>
    <p:sldId id="274" r:id="rId20"/>
    <p:sldId id="275"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22" d="100"/>
        <a:sy n="122" d="100"/>
      </p:scale>
      <p:origin x="0" y="-82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94740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27430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49549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3488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6271C61-3ACA-4EB3-A6E0-EEC491A77847}" type="datetimeFigureOut">
              <a:rPr lang="en-IN" smtClean="0"/>
              <a:t>16-01-2021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641609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6271C61-3ACA-4EB3-A6E0-EEC491A77847}" type="datetimeFigureOut">
              <a:rPr lang="en-IN" smtClean="0"/>
              <a:t>16-01-2021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2542492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71C61-3ACA-4EB3-A6E0-EEC491A77847}" type="datetimeFigureOut">
              <a:rPr lang="en-IN" smtClean="0"/>
              <a:t>16-01-2021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48747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29185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91883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419932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4050716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71C61-3ACA-4EB3-A6E0-EEC491A77847}" type="datetimeFigureOut">
              <a:rPr lang="en-IN" smtClean="0"/>
              <a:t>16-01-2021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6D429-F226-4379-9A2B-F3ED30094C69}" type="slidenum">
              <a:rPr lang="en-IN" smtClean="0"/>
              <a:t>‹#›</a:t>
            </a:fld>
            <a:endParaRPr lang="en-IN"/>
          </a:p>
        </p:txBody>
      </p:sp>
    </p:spTree>
    <p:extLst>
      <p:ext uri="{BB962C8B-B14F-4D97-AF65-F5344CB8AC3E}">
        <p14:creationId xmlns:p14="http://schemas.microsoft.com/office/powerpoint/2010/main" val="525986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arget="../media/image3.jpeg" Type="http://schemas.openxmlformats.org/officeDocument/2006/relationships/image"/><Relationship Id="rId2" Target="../media/image2.jpg" Type="http://schemas.openxmlformats.org/officeDocument/2006/relationships/image"/><Relationship Id="rId1" Target="../slideLayouts/slideLayout4.xml" Type="http://schemas.openxmlformats.org/officeDocument/2006/relationships/slideLayout"/></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arget="../media/image7.jpeg" Type="http://schemas.openxmlformats.org/officeDocument/2006/relationships/image"/><Relationship Id="rId1" Target="../slideLayouts/slideLayout2.xml" Type="http://schemas.openxmlformats.org/officeDocument/2006/relationships/slideLayout"/></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52400"/>
            <a:ext cx="11791950" cy="6553200"/>
          </a:xfrm>
        </p:spPr>
        <p:style>
          <a:lnRef idx="1">
            <a:schemeClr val="accent6"/>
          </a:lnRef>
          <a:fillRef idx="2">
            <a:schemeClr val="accent6"/>
          </a:fillRef>
          <a:effectRef idx="1">
            <a:schemeClr val="accent6"/>
          </a:effectRef>
          <a:fontRef idx="minor">
            <a:schemeClr val="dk1"/>
          </a:fontRef>
        </p:style>
        <p:txBody>
          <a:bodyPr rtlCol="0">
            <a:normAutofit/>
          </a:bodyPr>
          <a:lstStyle/>
          <a:p>
            <a:pPr algn="ctr" eaLnBrk="1" fontAlgn="auto" hangingPunct="1">
              <a:spcAft>
                <a:spcPts val="0"/>
              </a:spcAft>
              <a:defRPr/>
            </a:pPr>
            <a:r>
              <a:rPr lang="en-US" sz="3600" b="1" dirty="0">
                <a:solidFill>
                  <a:srgbClr val="002060"/>
                </a:solidFill>
                <a:latin typeface="Script MT Bold" panose="03040602040607080904" pitchFamily="66" charset="0"/>
              </a:rPr>
              <a:t>Kalipada Ghosh Tarai Mahavidyalaya</a:t>
            </a:r>
            <a:r>
              <a:rPr lang="en-US" sz="5400" b="1" dirty="0">
                <a:latin typeface="Script MT Bold" panose="03040602040607080904" pitchFamily="66" charset="0"/>
              </a:rPr>
              <a:t/>
            </a:r>
            <a:br>
              <a:rPr lang="en-US" sz="5400" b="1" dirty="0">
                <a:latin typeface="Script MT Bold" panose="03040602040607080904" pitchFamily="66" charset="0"/>
              </a:rPr>
            </a:br>
            <a:r>
              <a:rPr lang="en-US" sz="4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1745041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0673" y="142649"/>
            <a:ext cx="9984377" cy="614997"/>
          </a:xfrm>
        </p:spPr>
        <p:style>
          <a:lnRef idx="1">
            <a:schemeClr val="accent2"/>
          </a:lnRef>
          <a:fillRef idx="2">
            <a:schemeClr val="accent2"/>
          </a:fillRef>
          <a:effectRef idx="1">
            <a:schemeClr val="accent2"/>
          </a:effectRef>
          <a:fontRef idx="minor">
            <a:schemeClr val="dk1"/>
          </a:fontRef>
        </p:style>
        <p:txBody>
          <a:bodyPr>
            <a:noAutofit/>
          </a:bodyPr>
          <a:lstStyle/>
          <a:p>
            <a:r>
              <a:rPr lang="fr-FR" sz="3600" b="1" dirty="0" smtClean="0"/>
              <a:t>Unit 6: Environmental Policies &amp; Practices</a:t>
            </a:r>
            <a:endParaRPr lang="en-IN" sz="3600" dirty="0"/>
          </a:p>
        </p:txBody>
      </p:sp>
      <p:sp>
        <p:nvSpPr>
          <p:cNvPr id="3" name="Subtitle 2"/>
          <p:cNvSpPr>
            <a:spLocks noGrp="1"/>
          </p:cNvSpPr>
          <p:nvPr>
            <p:ph type="subTitle" idx="1"/>
          </p:nvPr>
        </p:nvSpPr>
        <p:spPr>
          <a:xfrm>
            <a:off x="1040673" y="1018903"/>
            <a:ext cx="9984377" cy="5708467"/>
          </a:xfrm>
        </p:spPr>
        <p:txBody>
          <a:bodyPr anchor="ctr">
            <a:noAutofit/>
          </a:bodyPr>
          <a:lstStyle/>
          <a:p>
            <a:pPr marL="342900" indent="-342900" algn="l">
              <a:buFont typeface="Arial" panose="020B0604020202020204" pitchFamily="34" charset="0"/>
              <a:buChar char="•"/>
            </a:pPr>
            <a:r>
              <a:rPr lang="en-US" sz="3200" dirty="0" smtClean="0"/>
              <a:t>Climate </a:t>
            </a:r>
            <a:r>
              <a:rPr lang="en-US" sz="3200" dirty="0"/>
              <a:t>change, global warming, ozone layer depletion, acid rain and impacts on human communities and agriculture </a:t>
            </a:r>
          </a:p>
          <a:p>
            <a:pPr marL="342900" indent="-342900" algn="l">
              <a:buFont typeface="Arial" panose="020B0604020202020204" pitchFamily="34" charset="0"/>
              <a:buChar char="•"/>
            </a:pPr>
            <a:r>
              <a:rPr lang="en-US" sz="3200" dirty="0" smtClean="0"/>
              <a:t>Environment </a:t>
            </a:r>
            <a:r>
              <a:rPr lang="en-US" sz="3200" dirty="0"/>
              <a:t>Laws: Environment Protection Act; </a:t>
            </a:r>
            <a:endParaRPr lang="en-US" sz="3200" dirty="0" smtClean="0"/>
          </a:p>
          <a:p>
            <a:pPr marL="457200" indent="-457200" algn="l">
              <a:buFont typeface="Courier New" panose="02070309020205020404" pitchFamily="49" charset="0"/>
              <a:buChar char="o"/>
            </a:pPr>
            <a:r>
              <a:rPr lang="en-US" sz="3200" dirty="0" smtClean="0"/>
              <a:t>Air </a:t>
            </a:r>
            <a:r>
              <a:rPr lang="en-US" sz="3200" dirty="0"/>
              <a:t>(Prevention &amp; Control of Pollution) Act; </a:t>
            </a:r>
            <a:endParaRPr lang="en-US" sz="3200" dirty="0" smtClean="0"/>
          </a:p>
          <a:p>
            <a:pPr marL="457200" indent="-457200" algn="l">
              <a:buFont typeface="Courier New" panose="02070309020205020404" pitchFamily="49" charset="0"/>
              <a:buChar char="o"/>
            </a:pPr>
            <a:r>
              <a:rPr lang="en-US" sz="3200" dirty="0" smtClean="0"/>
              <a:t>Water </a:t>
            </a:r>
            <a:r>
              <a:rPr lang="en-US" sz="3200" dirty="0"/>
              <a:t>(Prevention and control of Pollution) Act; </a:t>
            </a:r>
            <a:endParaRPr lang="en-US" sz="3200" dirty="0" smtClean="0"/>
          </a:p>
          <a:p>
            <a:pPr marL="457200" indent="-457200" algn="l">
              <a:buFont typeface="Courier New" panose="02070309020205020404" pitchFamily="49" charset="0"/>
              <a:buChar char="o"/>
            </a:pPr>
            <a:r>
              <a:rPr lang="en-US" sz="3200" dirty="0" smtClean="0"/>
              <a:t>Wildlife </a:t>
            </a:r>
            <a:r>
              <a:rPr lang="en-US" sz="3200" dirty="0"/>
              <a:t>Protection Act; </a:t>
            </a:r>
            <a:endParaRPr lang="en-US" sz="3200" dirty="0" smtClean="0"/>
          </a:p>
          <a:p>
            <a:pPr marL="457200" indent="-457200" algn="l">
              <a:buFont typeface="Courier New" panose="02070309020205020404" pitchFamily="49" charset="0"/>
              <a:buChar char="o"/>
            </a:pPr>
            <a:r>
              <a:rPr lang="en-US" sz="3200" dirty="0" smtClean="0"/>
              <a:t>Forest </a:t>
            </a:r>
            <a:r>
              <a:rPr lang="en-US" sz="3200" dirty="0"/>
              <a:t>Conservation Act. </a:t>
            </a:r>
            <a:endParaRPr lang="en-US" sz="3200" dirty="0" smtClean="0"/>
          </a:p>
          <a:p>
            <a:pPr marL="457200" indent="-457200" algn="l">
              <a:buFont typeface="Courier New" panose="02070309020205020404" pitchFamily="49" charset="0"/>
              <a:buChar char="o"/>
            </a:pPr>
            <a:r>
              <a:rPr lang="en-US" sz="3200" dirty="0" smtClean="0"/>
              <a:t>International </a:t>
            </a:r>
            <a:r>
              <a:rPr lang="en-US" sz="3200" dirty="0"/>
              <a:t>agreements: Montreal and Kyoto protocols and Convention on Biological Diversity (CBD</a:t>
            </a:r>
            <a:r>
              <a:rPr lang="en-US" sz="3200" dirty="0" smtClean="0"/>
              <a:t>).</a:t>
            </a:r>
            <a:endParaRPr lang="en-US" sz="3200" dirty="0"/>
          </a:p>
        </p:txBody>
      </p:sp>
    </p:spTree>
    <p:extLst>
      <p:ext uri="{BB962C8B-B14F-4D97-AF65-F5344CB8AC3E}">
        <p14:creationId xmlns:p14="http://schemas.microsoft.com/office/powerpoint/2010/main" val="4156632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4247" y="1988510"/>
            <a:ext cx="5181600" cy="35030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64478" y="1267097"/>
            <a:ext cx="6234122" cy="4911633"/>
          </a:xfrm>
          <a:prstGeom prst="rect">
            <a:avLst/>
          </a:prstGeom>
          <a:ln w="88900" cap="sq" cmpd="thickThin">
            <a:solidFill>
              <a:srgbClr val="000000"/>
            </a:solidFill>
            <a:prstDash val="solid"/>
            <a:miter lim="800000"/>
          </a:ln>
          <a:effectLst>
            <a:innerShdw blurRad="76200">
              <a:srgbClr val="000000"/>
            </a:innerShdw>
          </a:effectLst>
        </p:spPr>
      </p:pic>
      <p:sp>
        <p:nvSpPr>
          <p:cNvPr id="5" name="Title 1"/>
          <p:cNvSpPr>
            <a:spLocks noGrp="1"/>
          </p:cNvSpPr>
          <p:nvPr>
            <p:ph type="title"/>
          </p:nvPr>
        </p:nvSpPr>
        <p:spPr>
          <a:xfrm>
            <a:off x="838200" y="103868"/>
            <a:ext cx="10515600" cy="575401"/>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Greenhouse effect</a:t>
            </a:r>
            <a:r>
              <a:rPr lang="en-IN" sz="3600" dirty="0"/>
              <a:t> </a:t>
            </a:r>
            <a:r>
              <a:rPr lang="en-US" sz="3600" b="1" dirty="0" smtClean="0"/>
              <a:t>(global warming)</a:t>
            </a:r>
            <a:endParaRPr lang="en-IN" sz="3600" dirty="0"/>
          </a:p>
        </p:txBody>
      </p:sp>
    </p:spTree>
    <p:extLst>
      <p:ext uri="{BB962C8B-B14F-4D97-AF65-F5344CB8AC3E}">
        <p14:creationId xmlns:p14="http://schemas.microsoft.com/office/powerpoint/2010/main" val="4186972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22" y="548640"/>
            <a:ext cx="10882655" cy="579991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7581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583" y="143692"/>
            <a:ext cx="10609217" cy="627018"/>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3600" b="1" dirty="0" smtClean="0"/>
              <a:t>Greenhouse effect</a:t>
            </a:r>
            <a:r>
              <a:rPr lang="en-IN" sz="3600" dirty="0"/>
              <a:t> </a:t>
            </a:r>
            <a:r>
              <a:rPr lang="en-US" sz="3600" b="1" dirty="0" smtClean="0"/>
              <a:t>(global warming)</a:t>
            </a:r>
            <a:endParaRPr lang="en-IN" sz="3600" dirty="0"/>
          </a:p>
        </p:txBody>
      </p:sp>
      <p:sp>
        <p:nvSpPr>
          <p:cNvPr id="3" name="Content Placeholder 2"/>
          <p:cNvSpPr>
            <a:spLocks noGrp="1"/>
          </p:cNvSpPr>
          <p:nvPr>
            <p:ph idx="1"/>
          </p:nvPr>
        </p:nvSpPr>
        <p:spPr>
          <a:xfrm>
            <a:off x="195943" y="888274"/>
            <a:ext cx="11795760" cy="5878287"/>
          </a:xfrm>
        </p:spPr>
        <p:style>
          <a:lnRef idx="1">
            <a:schemeClr val="accent4"/>
          </a:lnRef>
          <a:fillRef idx="2">
            <a:schemeClr val="accent4"/>
          </a:fillRef>
          <a:effectRef idx="1">
            <a:schemeClr val="accent4"/>
          </a:effectRef>
          <a:fontRef idx="minor">
            <a:schemeClr val="dk1"/>
          </a:fontRef>
        </p:style>
        <p:txBody>
          <a:bodyPr anchor="ctr">
            <a:noAutofit/>
          </a:bodyPr>
          <a:lstStyle/>
          <a:p>
            <a:pPr marL="0" indent="0">
              <a:buNone/>
            </a:pPr>
            <a:r>
              <a:rPr lang="en-US" dirty="0"/>
              <a:t> </a:t>
            </a:r>
            <a:r>
              <a:rPr lang="en-US" b="1" dirty="0" smtClean="0"/>
              <a:t>Global </a:t>
            </a:r>
            <a:r>
              <a:rPr lang="en-US" b="1" dirty="0"/>
              <a:t>warming </a:t>
            </a:r>
            <a:r>
              <a:rPr lang="en-US" dirty="0"/>
              <a:t>refers to gradual rise in atmosphere and ground surface air temperature and consequent change in global radiation balance caused mainly by anthropogenic progress leading to climate change at different levels.</a:t>
            </a:r>
            <a:endParaRPr lang="en-IN" dirty="0"/>
          </a:p>
          <a:p>
            <a:r>
              <a:rPr lang="en-US" dirty="0" smtClean="0"/>
              <a:t>The atmosphere allows most of the </a:t>
            </a:r>
            <a:r>
              <a:rPr lang="en-US" b="1" dirty="0" smtClean="0"/>
              <a:t>visible light </a:t>
            </a:r>
            <a:r>
              <a:rPr lang="en-US" dirty="0" smtClean="0"/>
              <a:t>from the Sun to pass through and reach Earth’s surface. As Earth’s surface is heated by sunlight, it radiates part of this energy back toward space as </a:t>
            </a:r>
            <a:r>
              <a:rPr lang="en-US" b="1" dirty="0" smtClean="0"/>
              <a:t>infrared radiation</a:t>
            </a:r>
            <a:r>
              <a:rPr lang="en-US" dirty="0" smtClean="0"/>
              <a:t>. This radiation, unlike visible light, tends to be absorbed by the greenhouse gases in the atmosphere, raising its temperature. The heated atmosphere in turn radiates infrared radiation back toward Earth’s surface. </a:t>
            </a:r>
            <a:r>
              <a:rPr lang="en-US" dirty="0"/>
              <a:t>Without the heating caused by the greenhouse effect, Earth’s average surface temperature would be only about −18 °C (0 °F</a:t>
            </a:r>
            <a:r>
              <a:rPr lang="en-US" dirty="0" smtClean="0"/>
              <a:t>).</a:t>
            </a:r>
          </a:p>
          <a:p>
            <a:r>
              <a:rPr lang="en-US" dirty="0"/>
              <a:t>The global warming causing common greenhouse gases are carbon dioxide (</a:t>
            </a:r>
            <a:r>
              <a:rPr lang="en-US" b="1" dirty="0"/>
              <a:t>CO</a:t>
            </a:r>
            <a:r>
              <a:rPr lang="en-US" b="1" baseline="-25000" dirty="0"/>
              <a:t>2</a:t>
            </a:r>
            <a:r>
              <a:rPr lang="en-US" dirty="0"/>
              <a:t>), methane (</a:t>
            </a:r>
            <a:r>
              <a:rPr lang="en-US" b="1" dirty="0"/>
              <a:t>CH</a:t>
            </a:r>
            <a:r>
              <a:rPr lang="en-US" b="1" baseline="-25000" dirty="0"/>
              <a:t>4</a:t>
            </a:r>
            <a:r>
              <a:rPr lang="en-US" dirty="0"/>
              <a:t>), Chlorofluorocarbons (</a:t>
            </a:r>
            <a:r>
              <a:rPr lang="en-US" b="1" dirty="0"/>
              <a:t>CFCs</a:t>
            </a:r>
            <a:r>
              <a:rPr lang="en-US" dirty="0"/>
              <a:t>), nitrous oxide (</a:t>
            </a:r>
            <a:r>
              <a:rPr lang="en-US" b="1" dirty="0"/>
              <a:t>N</a:t>
            </a:r>
            <a:r>
              <a:rPr lang="en-US" b="1" baseline="-25000" dirty="0"/>
              <a:t>2</a:t>
            </a:r>
            <a:r>
              <a:rPr lang="en-US" b="1" dirty="0"/>
              <a:t>O</a:t>
            </a:r>
            <a:r>
              <a:rPr lang="en-US" dirty="0"/>
              <a:t>), ozone (</a:t>
            </a:r>
            <a:r>
              <a:rPr lang="en-US" b="1" dirty="0"/>
              <a:t>O</a:t>
            </a:r>
            <a:r>
              <a:rPr lang="en-US" b="1" baseline="-25000" dirty="0"/>
              <a:t>3</a:t>
            </a:r>
            <a:r>
              <a:rPr lang="en-US" dirty="0"/>
              <a:t>).</a:t>
            </a:r>
            <a:endParaRPr lang="en-IN" dirty="0"/>
          </a:p>
        </p:txBody>
      </p:sp>
    </p:spTree>
    <p:extLst>
      <p:ext uri="{BB962C8B-B14F-4D97-AF65-F5344CB8AC3E}">
        <p14:creationId xmlns:p14="http://schemas.microsoft.com/office/powerpoint/2010/main" val="2029883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504"/>
            <a:ext cx="10515600" cy="54864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
        <p:nvSpPr>
          <p:cNvPr id="3" name="Content Placeholder 2"/>
          <p:cNvSpPr>
            <a:spLocks noGrp="1"/>
          </p:cNvSpPr>
          <p:nvPr>
            <p:ph idx="1"/>
          </p:nvPr>
        </p:nvSpPr>
        <p:spPr>
          <a:xfrm>
            <a:off x="91439" y="653144"/>
            <a:ext cx="11965577" cy="6204856"/>
          </a:xfrm>
        </p:spPr>
        <p:txBody>
          <a:bodyPr anchor="ctr">
            <a:normAutofit fontScale="85000" lnSpcReduction="20000"/>
          </a:bodyPr>
          <a:lstStyle/>
          <a:p>
            <a:pPr marL="0" indent="0">
              <a:lnSpc>
                <a:spcPct val="110000"/>
              </a:lnSpc>
              <a:buNone/>
            </a:pPr>
            <a:r>
              <a:rPr lang="en-US" b="1" dirty="0"/>
              <a:t>Global warming and climate change</a:t>
            </a:r>
            <a:r>
              <a:rPr lang="en-US" dirty="0"/>
              <a:t>:</a:t>
            </a:r>
            <a:endParaRPr lang="en-IN" dirty="0"/>
          </a:p>
          <a:p>
            <a:pPr lvl="0">
              <a:lnSpc>
                <a:spcPct val="110000"/>
              </a:lnSpc>
            </a:pPr>
            <a:r>
              <a:rPr lang="en-US" dirty="0"/>
              <a:t>It is predicted that by 2030, CO</a:t>
            </a:r>
            <a:r>
              <a:rPr lang="en-US" baseline="-25000" dirty="0"/>
              <a:t>2</a:t>
            </a:r>
            <a:r>
              <a:rPr lang="en-US" dirty="0"/>
              <a:t>concentration will reach about 600 ppm and global temperature will rise by 1.5 to 4.5</a:t>
            </a:r>
            <a:r>
              <a:rPr lang="en-US" baseline="30000" dirty="0"/>
              <a:t>0</a:t>
            </a:r>
            <a:r>
              <a:rPr lang="en-US" dirty="0"/>
              <a:t> C.</a:t>
            </a:r>
            <a:endParaRPr lang="en-IN" dirty="0"/>
          </a:p>
          <a:p>
            <a:pPr lvl="0">
              <a:lnSpc>
                <a:spcPct val="110000"/>
              </a:lnSpc>
            </a:pPr>
            <a:r>
              <a:rPr lang="en-US" dirty="0"/>
              <a:t>Global warming will affect rainfall pattern.</a:t>
            </a:r>
            <a:endParaRPr lang="en-IN" dirty="0"/>
          </a:p>
          <a:p>
            <a:pPr lvl="0">
              <a:lnSpc>
                <a:spcPct val="110000"/>
              </a:lnSpc>
            </a:pPr>
            <a:r>
              <a:rPr lang="en-US" dirty="0"/>
              <a:t>The level of sea water would rise, causing flooding of coastal region of the country.</a:t>
            </a:r>
            <a:endParaRPr lang="en-IN" dirty="0"/>
          </a:p>
          <a:p>
            <a:pPr lvl="0">
              <a:lnSpc>
                <a:spcPct val="110000"/>
              </a:lnSpc>
            </a:pPr>
            <a:r>
              <a:rPr lang="en-US" dirty="0"/>
              <a:t>Ice and snow caps on mountains will melt exposing dark surfaces which will cause a further rise in temperature and reduce the snow fall periods.</a:t>
            </a:r>
            <a:endParaRPr lang="en-IN" dirty="0"/>
          </a:p>
          <a:p>
            <a:pPr lvl="0">
              <a:lnSpc>
                <a:spcPct val="110000"/>
              </a:lnSpc>
            </a:pPr>
            <a:r>
              <a:rPr lang="en-US" dirty="0"/>
              <a:t>Irregular rains and melting of snow on mountain caps will increase the flood incidences world over.</a:t>
            </a:r>
            <a:endParaRPr lang="en-IN" dirty="0"/>
          </a:p>
          <a:p>
            <a:pPr>
              <a:lnSpc>
                <a:spcPct val="110000"/>
              </a:lnSpc>
            </a:pPr>
            <a:r>
              <a:rPr lang="en-US" dirty="0"/>
              <a:t>The glaciers melt will adversely alter fresh water balance and dramatic alteration of climatic patterns</a:t>
            </a:r>
            <a:r>
              <a:rPr lang="en-US" dirty="0" smtClean="0"/>
              <a:t>.</a:t>
            </a:r>
          </a:p>
          <a:p>
            <a:pPr marL="0" indent="0">
              <a:lnSpc>
                <a:spcPct val="110000"/>
              </a:lnSpc>
              <a:buNone/>
            </a:pPr>
            <a:r>
              <a:rPr lang="en-US" b="1" dirty="0"/>
              <a:t>Global warming and human </a:t>
            </a:r>
            <a:r>
              <a:rPr lang="en-US" b="1" dirty="0" smtClean="0"/>
              <a:t>diseases</a:t>
            </a:r>
            <a:endParaRPr lang="en-IN" dirty="0"/>
          </a:p>
          <a:p>
            <a:pPr lvl="0">
              <a:lnSpc>
                <a:spcPct val="110000"/>
              </a:lnSpc>
            </a:pPr>
            <a:r>
              <a:rPr lang="en-US" dirty="0"/>
              <a:t>Rise in temperature and rainfall changes affect the distribution of mosquitoes carry diseases like malaria, encephalitis, </a:t>
            </a:r>
            <a:r>
              <a:rPr lang="en-US" dirty="0" err="1"/>
              <a:t>filariasis</a:t>
            </a:r>
            <a:r>
              <a:rPr lang="en-US" dirty="0"/>
              <a:t>, </a:t>
            </a:r>
            <a:r>
              <a:rPr lang="en-US" dirty="0" err="1"/>
              <a:t>chikunguinia</a:t>
            </a:r>
            <a:r>
              <a:rPr lang="en-US" dirty="0"/>
              <a:t> etc</a:t>
            </a:r>
            <a:r>
              <a:rPr lang="en-US" dirty="0" smtClean="0"/>
              <a:t>.</a:t>
            </a:r>
            <a:endParaRPr lang="en-IN" dirty="0"/>
          </a:p>
        </p:txBody>
      </p:sp>
    </p:spTree>
    <p:extLst>
      <p:ext uri="{BB962C8B-B14F-4D97-AF65-F5344CB8AC3E}">
        <p14:creationId xmlns:p14="http://schemas.microsoft.com/office/powerpoint/2010/main" val="1749342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5640" y="1188721"/>
            <a:ext cx="5745709" cy="3963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02382" y="1188721"/>
            <a:ext cx="6002383" cy="3963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a:spLocks noGrp="1"/>
          </p:cNvSpPr>
          <p:nvPr>
            <p:ph type="title"/>
          </p:nvPr>
        </p:nvSpPr>
        <p:spPr>
          <a:xfrm>
            <a:off x="838200" y="365126"/>
            <a:ext cx="10515600" cy="601526"/>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
        <p:nvSpPr>
          <p:cNvPr id="8" name="TextBox 7"/>
          <p:cNvSpPr txBox="1"/>
          <p:nvPr/>
        </p:nvSpPr>
        <p:spPr>
          <a:xfrm>
            <a:off x="3683726" y="4752155"/>
            <a:ext cx="2063931"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Coastal Flooding</a:t>
            </a:r>
            <a:endParaRPr lang="en-IN" sz="2000" dirty="0"/>
          </a:p>
        </p:txBody>
      </p:sp>
      <p:sp>
        <p:nvSpPr>
          <p:cNvPr id="9" name="TextBox 8"/>
          <p:cNvSpPr txBox="1"/>
          <p:nvPr/>
        </p:nvSpPr>
        <p:spPr>
          <a:xfrm>
            <a:off x="8180613" y="4752155"/>
            <a:ext cx="164592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Glacier melt</a:t>
            </a:r>
            <a:endParaRPr lang="en-IN" sz="2000" dirty="0"/>
          </a:p>
        </p:txBody>
      </p:sp>
    </p:spTree>
    <p:extLst>
      <p:ext uri="{BB962C8B-B14F-4D97-AF65-F5344CB8AC3E}">
        <p14:creationId xmlns:p14="http://schemas.microsoft.com/office/powerpoint/2010/main" val="10246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5" y="796834"/>
            <a:ext cx="11900263" cy="5969726"/>
          </a:xfrm>
        </p:spPr>
        <p:txBody>
          <a:bodyPr anchor="ctr">
            <a:normAutofit fontScale="92500" lnSpcReduction="20000"/>
          </a:bodyPr>
          <a:lstStyle/>
          <a:p>
            <a:pPr marL="0" indent="0">
              <a:lnSpc>
                <a:spcPct val="120000"/>
              </a:lnSpc>
              <a:buNone/>
            </a:pPr>
            <a:r>
              <a:rPr lang="en-US" b="1" dirty="0"/>
              <a:t>Global warming and agricultural and </a:t>
            </a:r>
            <a:r>
              <a:rPr lang="en-US" b="1" dirty="0" smtClean="0"/>
              <a:t>forestry</a:t>
            </a:r>
            <a:endParaRPr lang="en-IN" b="1" dirty="0"/>
          </a:p>
          <a:p>
            <a:pPr lvl="0">
              <a:lnSpc>
                <a:spcPct val="120000"/>
              </a:lnSpc>
            </a:pPr>
            <a:r>
              <a:rPr lang="en-US" dirty="0" smtClean="0"/>
              <a:t>Evaporation </a:t>
            </a:r>
            <a:r>
              <a:rPr lang="en-US" dirty="0"/>
              <a:t>will increase.</a:t>
            </a:r>
            <a:endParaRPr lang="en-IN" dirty="0"/>
          </a:p>
          <a:p>
            <a:pPr lvl="0">
              <a:lnSpc>
                <a:spcPct val="120000"/>
              </a:lnSpc>
            </a:pPr>
            <a:r>
              <a:rPr lang="en-US" dirty="0"/>
              <a:t>Temperature of soil and water will rise.</a:t>
            </a:r>
            <a:endParaRPr lang="en-IN" dirty="0"/>
          </a:p>
          <a:p>
            <a:pPr lvl="0">
              <a:lnSpc>
                <a:spcPct val="120000"/>
              </a:lnSpc>
            </a:pPr>
            <a:r>
              <a:rPr lang="en-US" dirty="0"/>
              <a:t>Snowing period will be reduced.</a:t>
            </a:r>
            <a:endParaRPr lang="en-IN" dirty="0"/>
          </a:p>
          <a:p>
            <a:pPr lvl="0">
              <a:lnSpc>
                <a:spcPct val="120000"/>
              </a:lnSpc>
            </a:pPr>
            <a:r>
              <a:rPr lang="en-US" dirty="0" smtClean="0"/>
              <a:t>Incidence </a:t>
            </a:r>
            <a:r>
              <a:rPr lang="en-US" dirty="0"/>
              <a:t>of pests and diseases will become higher.</a:t>
            </a:r>
            <a:endParaRPr lang="en-IN" dirty="0"/>
          </a:p>
          <a:p>
            <a:pPr lvl="0">
              <a:lnSpc>
                <a:spcPct val="120000"/>
              </a:lnSpc>
            </a:pPr>
            <a:r>
              <a:rPr lang="en-US" dirty="0"/>
              <a:t>Growth of wild plants will increase.</a:t>
            </a:r>
            <a:endParaRPr lang="en-IN" dirty="0"/>
          </a:p>
          <a:p>
            <a:pPr lvl="0">
              <a:lnSpc>
                <a:spcPct val="120000"/>
              </a:lnSpc>
            </a:pPr>
            <a:r>
              <a:rPr lang="en-US" dirty="0"/>
              <a:t>Quick deterioration of soil fertility will take place.</a:t>
            </a:r>
            <a:endParaRPr lang="en-IN" dirty="0"/>
          </a:p>
          <a:p>
            <a:pPr lvl="0">
              <a:lnSpc>
                <a:spcPct val="120000"/>
              </a:lnSpc>
            </a:pPr>
            <a:r>
              <a:rPr lang="en-US" dirty="0"/>
              <a:t>Microbial activities will be enhanced</a:t>
            </a:r>
            <a:r>
              <a:rPr lang="en-US" dirty="0" smtClean="0"/>
              <a:t>.</a:t>
            </a:r>
            <a:endParaRPr lang="en-IN" dirty="0"/>
          </a:p>
          <a:p>
            <a:pPr lvl="0">
              <a:lnSpc>
                <a:spcPct val="120000"/>
              </a:lnSpc>
            </a:pPr>
            <a:r>
              <a:rPr lang="en-US" dirty="0"/>
              <a:t>Irregular rainfall, flood and water problems will increase.</a:t>
            </a:r>
            <a:endParaRPr lang="en-IN" dirty="0"/>
          </a:p>
          <a:p>
            <a:pPr lvl="0">
              <a:lnSpc>
                <a:spcPct val="120000"/>
              </a:lnSpc>
            </a:pPr>
            <a:r>
              <a:rPr lang="en-US" dirty="0"/>
              <a:t>Probabilities of occurrence of cyclones and hurricanes due to global warming will increase </a:t>
            </a:r>
            <a:r>
              <a:rPr lang="en-US" dirty="0" smtClean="0"/>
              <a:t>adversities.</a:t>
            </a:r>
            <a:endParaRPr lang="en-IN" dirty="0"/>
          </a:p>
        </p:txBody>
      </p:sp>
      <p:sp>
        <p:nvSpPr>
          <p:cNvPr id="4" name="Title 1"/>
          <p:cNvSpPr>
            <a:spLocks noGrp="1"/>
          </p:cNvSpPr>
          <p:nvPr>
            <p:ph type="title"/>
          </p:nvPr>
        </p:nvSpPr>
        <p:spPr>
          <a:xfrm>
            <a:off x="838200" y="156120"/>
            <a:ext cx="10515600" cy="523149"/>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Tree>
    <p:extLst>
      <p:ext uri="{BB962C8B-B14F-4D97-AF65-F5344CB8AC3E}">
        <p14:creationId xmlns:p14="http://schemas.microsoft.com/office/powerpoint/2010/main" val="3735643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103868"/>
            <a:ext cx="10515600" cy="5492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Remedial </a:t>
            </a:r>
            <a:r>
              <a:rPr lang="en-US" sz="3600" b="1" dirty="0"/>
              <a:t>measures to reduce </a:t>
            </a:r>
            <a:r>
              <a:rPr lang="en-US" sz="3600" b="1" dirty="0" smtClean="0"/>
              <a:t>Global Warming</a:t>
            </a:r>
            <a:endParaRPr lang="en-IN" sz="3600" dirty="0"/>
          </a:p>
        </p:txBody>
      </p:sp>
      <p:sp>
        <p:nvSpPr>
          <p:cNvPr id="3" name="Content Placeholder 2"/>
          <p:cNvSpPr>
            <a:spLocks noGrp="1"/>
          </p:cNvSpPr>
          <p:nvPr>
            <p:ph idx="1"/>
          </p:nvPr>
        </p:nvSpPr>
        <p:spPr>
          <a:xfrm>
            <a:off x="143691" y="770708"/>
            <a:ext cx="11900263" cy="5930537"/>
          </a:xfrm>
        </p:spPr>
        <p:txBody>
          <a:bodyPr anchor="ctr"/>
          <a:lstStyle/>
          <a:p>
            <a:pPr lvl="0"/>
            <a:r>
              <a:rPr lang="en-US" dirty="0"/>
              <a:t>The Toronto World Conference held at Toronto, Canada in June, 1988, called for 80% voluntary reduction in the emission of CO</a:t>
            </a:r>
            <a:r>
              <a:rPr lang="en-US" baseline="-25000" dirty="0"/>
              <a:t>2</a:t>
            </a:r>
            <a:r>
              <a:rPr lang="en-US" dirty="0"/>
              <a:t> by the year 2005.</a:t>
            </a:r>
            <a:endParaRPr lang="en-IN" dirty="0"/>
          </a:p>
          <a:p>
            <a:pPr lvl="0"/>
            <a:r>
              <a:rPr lang="en-US" dirty="0"/>
              <a:t>Discover and develop </a:t>
            </a:r>
            <a:r>
              <a:rPr lang="en-US" b="1" dirty="0"/>
              <a:t>alternative sources of energy and power </a:t>
            </a:r>
            <a:r>
              <a:rPr lang="en-US" dirty="0"/>
              <a:t>and improve better </a:t>
            </a:r>
            <a:r>
              <a:rPr lang="en-US" dirty="0" smtClean="0"/>
              <a:t>technologies. </a:t>
            </a:r>
          </a:p>
          <a:p>
            <a:pPr lvl="0"/>
            <a:r>
              <a:rPr lang="en-US" dirty="0" smtClean="0"/>
              <a:t>Technologies </a:t>
            </a:r>
            <a:r>
              <a:rPr lang="en-US" dirty="0"/>
              <a:t>should be advanced and made more efficient to derive maximum energy from fossil fuels to reduce CO</a:t>
            </a:r>
            <a:r>
              <a:rPr lang="en-US" baseline="-25000" dirty="0"/>
              <a:t>2</a:t>
            </a:r>
            <a:r>
              <a:rPr lang="en-US" dirty="0"/>
              <a:t> and N</a:t>
            </a:r>
            <a:r>
              <a:rPr lang="en-US" baseline="-25000" dirty="0"/>
              <a:t>2</a:t>
            </a:r>
            <a:r>
              <a:rPr lang="en-US" dirty="0"/>
              <a:t>O emissions.</a:t>
            </a:r>
            <a:endParaRPr lang="en-IN" dirty="0"/>
          </a:p>
          <a:p>
            <a:pPr lvl="0"/>
            <a:r>
              <a:rPr lang="en-US" dirty="0"/>
              <a:t>Solar energy may be developed as alternative to the conventional fossil fuel energy. Biogas may be considered as another alternative source of energy for the domestic sector.</a:t>
            </a:r>
            <a:endParaRPr lang="en-IN" dirty="0"/>
          </a:p>
          <a:p>
            <a:pPr lvl="0"/>
            <a:r>
              <a:rPr lang="en-US" dirty="0"/>
              <a:t>Large scale afforestation and reforestation should be taken up, as forest are big </a:t>
            </a:r>
            <a:r>
              <a:rPr lang="en-US" b="1" dirty="0"/>
              <a:t>natural sink of carbon dioxide</a:t>
            </a:r>
            <a:r>
              <a:rPr lang="en-US" dirty="0" smtClean="0"/>
              <a:t>.</a:t>
            </a:r>
            <a:endParaRPr lang="en-IN" dirty="0"/>
          </a:p>
        </p:txBody>
      </p:sp>
    </p:spTree>
    <p:extLst>
      <p:ext uri="{BB962C8B-B14F-4D97-AF65-F5344CB8AC3E}">
        <p14:creationId xmlns:p14="http://schemas.microsoft.com/office/powerpoint/2010/main" val="121015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995"/>
            <a:ext cx="10515600" cy="536212"/>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a:t>Acid </a:t>
            </a:r>
            <a:r>
              <a:rPr lang="en-US" sz="3600" b="1" dirty="0" smtClean="0"/>
              <a:t>rain</a:t>
            </a:r>
            <a:endParaRPr lang="en-IN" sz="3600" dirty="0"/>
          </a:p>
        </p:txBody>
      </p:sp>
      <p:pic>
        <p:nvPicPr>
          <p:cNvPr id="3" name="Picture 2"/>
          <p:cNvPicPr>
            <a:picLocks noChangeAspect="1"/>
          </p:cNvPicPr>
          <p:nvPr/>
        </p:nvPicPr>
        <p:blipFill>
          <a:blip r:embed="rId2"/>
          <a:stretch>
            <a:fillRect/>
          </a:stretch>
        </p:blipFill>
        <p:spPr>
          <a:xfrm>
            <a:off x="508363" y="865413"/>
            <a:ext cx="11175274" cy="5587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7846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822" y="627019"/>
            <a:ext cx="11652069" cy="6100355"/>
          </a:xfrm>
        </p:spPr>
        <p:style>
          <a:lnRef idx="1">
            <a:schemeClr val="accent4"/>
          </a:lnRef>
          <a:fillRef idx="2">
            <a:schemeClr val="accent4"/>
          </a:fillRef>
          <a:effectRef idx="1">
            <a:schemeClr val="accent4"/>
          </a:effectRef>
          <a:fontRef idx="minor">
            <a:schemeClr val="dk1"/>
          </a:fontRef>
        </p:style>
        <p:txBody>
          <a:bodyPr anchor="ctr">
            <a:noAutofit/>
          </a:bodyPr>
          <a:lstStyle/>
          <a:p>
            <a:pPr marL="0" indent="0">
              <a:lnSpc>
                <a:spcPct val="100000"/>
              </a:lnSpc>
              <a:buNone/>
            </a:pPr>
            <a:r>
              <a:rPr lang="en-US" sz="2400" b="1" dirty="0"/>
              <a:t>Acid rain</a:t>
            </a:r>
            <a:r>
              <a:rPr lang="en-US" sz="2400" dirty="0"/>
              <a:t> simply means fall out of acids caused by </a:t>
            </a:r>
            <a:r>
              <a:rPr lang="en-US" sz="2400" b="1" dirty="0" err="1"/>
              <a:t>sulphur</a:t>
            </a:r>
            <a:r>
              <a:rPr lang="en-US" sz="2400" b="1" dirty="0"/>
              <a:t> dioxide and nitrogen oxides </a:t>
            </a:r>
            <a:r>
              <a:rPr lang="en-US" sz="2400" dirty="0"/>
              <a:t>with rainfall</a:t>
            </a:r>
            <a:r>
              <a:rPr lang="en-US" sz="2400" dirty="0" smtClean="0"/>
              <a:t>.</a:t>
            </a:r>
            <a:endParaRPr lang="en-IN" sz="2400" dirty="0"/>
          </a:p>
          <a:p>
            <a:pPr marL="0" indent="0">
              <a:lnSpc>
                <a:spcPct val="100000"/>
              </a:lnSpc>
              <a:buNone/>
            </a:pPr>
            <a:r>
              <a:rPr lang="en-US" sz="2400" b="1" dirty="0" smtClean="0"/>
              <a:t>Formation </a:t>
            </a:r>
            <a:r>
              <a:rPr lang="en-US" sz="2400" b="1" dirty="0"/>
              <a:t>of acid </a:t>
            </a:r>
            <a:r>
              <a:rPr lang="en-US" sz="2400" b="1" dirty="0" smtClean="0"/>
              <a:t>rain</a:t>
            </a:r>
          </a:p>
          <a:p>
            <a:pPr marL="0" indent="0">
              <a:lnSpc>
                <a:spcPct val="100000"/>
              </a:lnSpc>
              <a:buNone/>
            </a:pPr>
            <a:r>
              <a:rPr lang="en-US" sz="2400" dirty="0" smtClean="0"/>
              <a:t>The </a:t>
            </a:r>
            <a:r>
              <a:rPr lang="en-US" sz="2400" dirty="0"/>
              <a:t>main sources of acid rains are </a:t>
            </a:r>
            <a:r>
              <a:rPr lang="en-US" sz="2400" b="1" dirty="0"/>
              <a:t>oxides of </a:t>
            </a:r>
            <a:r>
              <a:rPr lang="en-US" sz="2400" b="1" dirty="0" err="1"/>
              <a:t>sulphur</a:t>
            </a:r>
            <a:r>
              <a:rPr lang="en-US" sz="2400" b="1" dirty="0"/>
              <a:t> and nitrogen </a:t>
            </a:r>
            <a:r>
              <a:rPr lang="en-US" sz="2400" dirty="0"/>
              <a:t>which are emitted from </a:t>
            </a:r>
            <a:r>
              <a:rPr lang="en-US" sz="2400" b="1" dirty="0"/>
              <a:t>industrial establishments</a:t>
            </a:r>
            <a:r>
              <a:rPr lang="en-US" sz="2400" dirty="0"/>
              <a:t> and different types of </a:t>
            </a:r>
            <a:r>
              <a:rPr lang="en-US" sz="2400" b="1" dirty="0"/>
              <a:t>automobiles</a:t>
            </a:r>
            <a:r>
              <a:rPr lang="en-US" sz="2400" dirty="0"/>
              <a:t>. In the process, oxides of </a:t>
            </a:r>
            <a:r>
              <a:rPr lang="en-US" sz="2400" dirty="0" err="1"/>
              <a:t>sulphur</a:t>
            </a:r>
            <a:r>
              <a:rPr lang="en-US" sz="2400" dirty="0"/>
              <a:t> and nitrogen released from fossil fuel burning, stay long time in the atmosphere and are oxidized into </a:t>
            </a:r>
            <a:r>
              <a:rPr lang="en-US" sz="2400" dirty="0" err="1"/>
              <a:t>sulphuric</a:t>
            </a:r>
            <a:r>
              <a:rPr lang="en-US" sz="2400" dirty="0"/>
              <a:t> acid (H</a:t>
            </a:r>
            <a:r>
              <a:rPr lang="en-US" sz="2400" baseline="-25000" dirty="0"/>
              <a:t>2</a:t>
            </a:r>
            <a:r>
              <a:rPr lang="en-US" sz="2400" dirty="0"/>
              <a:t>SO</a:t>
            </a:r>
            <a:r>
              <a:rPr lang="en-US" sz="2400" baseline="-25000" dirty="0"/>
              <a:t>4</a:t>
            </a:r>
            <a:r>
              <a:rPr lang="en-US" sz="2400" dirty="0"/>
              <a:t>) and nitric acid (HNO</a:t>
            </a:r>
            <a:r>
              <a:rPr lang="en-US" sz="2400" baseline="-25000" dirty="0"/>
              <a:t>3</a:t>
            </a:r>
            <a:r>
              <a:rPr lang="en-US" sz="2400" dirty="0"/>
              <a:t>). The process of acid formation can be summarized as follows</a:t>
            </a:r>
            <a:r>
              <a:rPr lang="en-US" sz="2400" dirty="0" smtClean="0"/>
              <a:t>:</a:t>
            </a:r>
            <a:endParaRPr lang="en-IN" sz="2400" dirty="0"/>
          </a:p>
          <a:p>
            <a:pPr>
              <a:lnSpc>
                <a:spcPct val="150000"/>
              </a:lnSpc>
              <a:spcBef>
                <a:spcPts val="0"/>
              </a:spcBef>
            </a:pPr>
            <a:r>
              <a:rPr lang="en-US" sz="2400" dirty="0"/>
              <a:t>SO</a:t>
            </a:r>
            <a:r>
              <a:rPr lang="en-US" sz="2400" baseline="-25000" dirty="0"/>
              <a:t>2</a:t>
            </a:r>
            <a:r>
              <a:rPr lang="en-US" sz="2400" dirty="0"/>
              <a:t> + H</a:t>
            </a:r>
            <a:r>
              <a:rPr lang="en-US" sz="2400" baseline="-25000" dirty="0"/>
              <a:t>2</a:t>
            </a:r>
            <a:r>
              <a:rPr lang="en-US" sz="2400" dirty="0"/>
              <a:t>O</a:t>
            </a:r>
            <a:r>
              <a:rPr lang="en-US" sz="2400" dirty="0">
                <a:sym typeface="Wingdings" panose="05000000000000000000" pitchFamily="2" charset="2"/>
              </a:rPr>
              <a:t></a:t>
            </a:r>
            <a:r>
              <a:rPr lang="en-US" sz="2400" dirty="0"/>
              <a:t>H</a:t>
            </a:r>
            <a:r>
              <a:rPr lang="en-US" sz="2400" baseline="-25000" dirty="0"/>
              <a:t>2</a:t>
            </a:r>
            <a:r>
              <a:rPr lang="en-US" sz="2400" dirty="0"/>
              <a:t>SO</a:t>
            </a:r>
            <a:r>
              <a:rPr lang="en-US" sz="2400" baseline="-25000" dirty="0"/>
              <a:t>3</a:t>
            </a:r>
            <a:r>
              <a:rPr lang="en-US" sz="2400" dirty="0"/>
              <a:t> +O</a:t>
            </a:r>
            <a:r>
              <a:rPr lang="en-US" sz="2400" dirty="0">
                <a:sym typeface="Wingdings" panose="05000000000000000000" pitchFamily="2" charset="2"/>
              </a:rPr>
              <a:t></a:t>
            </a:r>
            <a:r>
              <a:rPr lang="en-US" sz="2400" dirty="0"/>
              <a:t> </a:t>
            </a:r>
            <a:r>
              <a:rPr lang="en-US" sz="2400" dirty="0" smtClean="0"/>
              <a:t>H</a:t>
            </a:r>
            <a:r>
              <a:rPr lang="en-US" sz="2400" baseline="-25000" dirty="0" smtClean="0"/>
              <a:t>2</a:t>
            </a:r>
            <a:r>
              <a:rPr lang="en-US" sz="2400" dirty="0" smtClean="0"/>
              <a:t>SO</a:t>
            </a:r>
            <a:r>
              <a:rPr lang="en-US" sz="2400" baseline="-25000" dirty="0" smtClean="0"/>
              <a:t>4</a:t>
            </a:r>
            <a:endParaRPr lang="en-IN" sz="2400" dirty="0"/>
          </a:p>
          <a:p>
            <a:pPr>
              <a:lnSpc>
                <a:spcPct val="150000"/>
              </a:lnSpc>
              <a:spcBef>
                <a:spcPts val="0"/>
              </a:spcBef>
            </a:pPr>
            <a:r>
              <a:rPr lang="en-US" sz="2400" dirty="0"/>
              <a:t>NO + O</a:t>
            </a:r>
            <a:r>
              <a:rPr lang="en-US" sz="2400" baseline="-25000" dirty="0"/>
              <a:t>2</a:t>
            </a:r>
            <a:r>
              <a:rPr lang="en-US" sz="2400" dirty="0">
                <a:sym typeface="Wingdings" panose="05000000000000000000" pitchFamily="2" charset="2"/>
              </a:rPr>
              <a:t></a:t>
            </a:r>
            <a:r>
              <a:rPr lang="en-US" sz="2400" dirty="0"/>
              <a:t>  NO</a:t>
            </a:r>
            <a:r>
              <a:rPr lang="en-US" sz="2400" baseline="-25000" dirty="0"/>
              <a:t>2</a:t>
            </a:r>
            <a:r>
              <a:rPr lang="en-US" sz="2400" dirty="0"/>
              <a:t> + H</a:t>
            </a:r>
            <a:r>
              <a:rPr lang="en-US" sz="2400" baseline="-25000" dirty="0"/>
              <a:t>2</a:t>
            </a:r>
            <a:r>
              <a:rPr lang="en-US" sz="2400" dirty="0"/>
              <a:t>O  </a:t>
            </a:r>
            <a:r>
              <a:rPr lang="en-US" sz="2400" dirty="0">
                <a:sym typeface="Wingdings" panose="05000000000000000000" pitchFamily="2" charset="2"/>
              </a:rPr>
              <a:t></a:t>
            </a:r>
            <a:r>
              <a:rPr lang="en-US" sz="2400" dirty="0"/>
              <a:t>  HNO</a:t>
            </a:r>
            <a:r>
              <a:rPr lang="en-US" sz="2400" baseline="-25000" dirty="0"/>
              <a:t>3</a:t>
            </a:r>
            <a:r>
              <a:rPr lang="en-US" sz="2400" dirty="0"/>
              <a:t> + H</a:t>
            </a:r>
            <a:r>
              <a:rPr lang="en-US" sz="2400" baseline="-25000" dirty="0"/>
              <a:t>2</a:t>
            </a:r>
            <a:r>
              <a:rPr lang="en-US" sz="2400" dirty="0"/>
              <a:t>O	</a:t>
            </a:r>
            <a:endParaRPr lang="en-IN" sz="2400" dirty="0"/>
          </a:p>
          <a:p>
            <a:pPr marL="0" indent="0">
              <a:lnSpc>
                <a:spcPct val="100000"/>
              </a:lnSpc>
              <a:buNone/>
            </a:pPr>
            <a:r>
              <a:rPr lang="en-US" sz="2400" dirty="0"/>
              <a:t>Water of rains is not neutral because of presence of CO</a:t>
            </a:r>
            <a:r>
              <a:rPr lang="en-US" sz="2400" baseline="-25000" dirty="0"/>
              <a:t>2</a:t>
            </a:r>
            <a:r>
              <a:rPr lang="en-US" sz="2400" dirty="0"/>
              <a:t> in the atmosphere, which dissolves and makes it slightly acidic. When </a:t>
            </a:r>
            <a:r>
              <a:rPr lang="en-US" sz="2400" b="1" dirty="0" err="1"/>
              <a:t>sulphuric</a:t>
            </a:r>
            <a:r>
              <a:rPr lang="en-US" sz="2400" b="1" dirty="0"/>
              <a:t> acids and nitric acids </a:t>
            </a:r>
            <a:r>
              <a:rPr lang="en-US" sz="2400" dirty="0"/>
              <a:t>are dissolved in rainwater, it becomes more acidic and pH of water falls. The water becomes more injurious when the pH falls below </a:t>
            </a:r>
            <a:r>
              <a:rPr lang="en-US" sz="2400" dirty="0" smtClean="0"/>
              <a:t>4.0</a:t>
            </a:r>
            <a:endParaRPr lang="en-IN" sz="2400" dirty="0"/>
          </a:p>
        </p:txBody>
      </p:sp>
      <p:sp>
        <p:nvSpPr>
          <p:cNvPr id="4" name="Title 1"/>
          <p:cNvSpPr>
            <a:spLocks noGrp="1"/>
          </p:cNvSpPr>
          <p:nvPr>
            <p:ph type="title"/>
          </p:nvPr>
        </p:nvSpPr>
        <p:spPr>
          <a:xfrm>
            <a:off x="851263" y="169183"/>
            <a:ext cx="10515600" cy="444772"/>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a:t>Acid </a:t>
            </a:r>
            <a:r>
              <a:rPr lang="en-US" sz="3600" b="1" dirty="0" smtClean="0"/>
              <a:t>rain</a:t>
            </a:r>
            <a:endParaRPr lang="en-IN" sz="3600" dirty="0"/>
          </a:p>
        </p:txBody>
      </p:sp>
    </p:spTree>
    <p:extLst>
      <p:ext uri="{BB962C8B-B14F-4D97-AF65-F5344CB8AC3E}">
        <p14:creationId xmlns:p14="http://schemas.microsoft.com/office/powerpoint/2010/main" val="2058945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7976" y="688567"/>
            <a:ext cx="3762103" cy="2737893"/>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a:xfrm>
            <a:off x="130628" y="574766"/>
            <a:ext cx="9235441" cy="6283234"/>
          </a:xfrm>
        </p:spPr>
        <p:txBody>
          <a:bodyPr anchor="ctr">
            <a:normAutofit fontScale="85000" lnSpcReduction="10000"/>
          </a:bodyPr>
          <a:lstStyle/>
          <a:p>
            <a:pPr marL="0" indent="0">
              <a:lnSpc>
                <a:spcPct val="110000"/>
              </a:lnSpc>
              <a:buNone/>
            </a:pPr>
            <a:r>
              <a:rPr lang="en-US" u="sng" dirty="0" smtClean="0"/>
              <a:t>Impact </a:t>
            </a:r>
            <a:r>
              <a:rPr lang="en-US" u="sng" dirty="0"/>
              <a:t>on building and monuments</a:t>
            </a:r>
            <a:r>
              <a:rPr lang="en-US" dirty="0"/>
              <a:t>: Acid rain is corrosive. It has a corroding effect on buildings, monuments, other metal and rock structures. In this corrosion, </a:t>
            </a:r>
            <a:r>
              <a:rPr lang="en-US" dirty="0" err="1"/>
              <a:t>sulphur</a:t>
            </a:r>
            <a:r>
              <a:rPr lang="en-US" dirty="0"/>
              <a:t> dioxide plays the main role. Acid causes particles in statues, monuments and buildings to chemically weather. Particularly structures containing limestone or marble – rocks are easily corroded by acids</a:t>
            </a:r>
            <a:r>
              <a:rPr lang="en-US" dirty="0" smtClean="0"/>
              <a:t>.</a:t>
            </a:r>
            <a:endParaRPr lang="en-IN" dirty="0"/>
          </a:p>
          <a:p>
            <a:pPr marL="0" indent="0">
              <a:lnSpc>
                <a:spcPct val="110000"/>
              </a:lnSpc>
              <a:buNone/>
            </a:pPr>
            <a:r>
              <a:rPr lang="en-US" u="sng" dirty="0"/>
              <a:t>Impact on human health:</a:t>
            </a:r>
            <a:r>
              <a:rPr lang="en-US" dirty="0"/>
              <a:t> Acid rain is related to several human hazards.</a:t>
            </a:r>
            <a:endParaRPr lang="en-IN" dirty="0"/>
          </a:p>
          <a:p>
            <a:pPr lvl="0">
              <a:lnSpc>
                <a:spcPct val="110000"/>
              </a:lnSpc>
            </a:pPr>
            <a:r>
              <a:rPr lang="en-US" dirty="0"/>
              <a:t>There is irritation in eyes and skin, reduced visibility and disorders in respiratory system. </a:t>
            </a:r>
            <a:endParaRPr lang="en-IN" dirty="0"/>
          </a:p>
          <a:p>
            <a:pPr lvl="0">
              <a:lnSpc>
                <a:spcPct val="110000"/>
              </a:lnSpc>
            </a:pPr>
            <a:r>
              <a:rPr lang="en-US" dirty="0"/>
              <a:t>Respiratory disorders include pulmonary emphysema and bronchitis. It sometimes leads to lung cancer.</a:t>
            </a:r>
            <a:endParaRPr lang="en-IN" dirty="0"/>
          </a:p>
          <a:p>
            <a:pPr lvl="0">
              <a:lnSpc>
                <a:spcPct val="110000"/>
              </a:lnSpc>
            </a:pPr>
            <a:r>
              <a:rPr lang="en-US" dirty="0"/>
              <a:t>Food poisoning is also caused if the drinking water contains acid rain.</a:t>
            </a:r>
            <a:endParaRPr lang="en-IN" dirty="0"/>
          </a:p>
          <a:p>
            <a:pPr lvl="0">
              <a:lnSpc>
                <a:spcPct val="110000"/>
              </a:lnSpc>
            </a:pPr>
            <a:r>
              <a:rPr lang="en-US" dirty="0"/>
              <a:t>Acids in lakes and streams dissolve metals and form toxic chemicals which have a detrimental effect on the human</a:t>
            </a:r>
            <a:r>
              <a:rPr lang="en-US" dirty="0" smtClean="0"/>
              <a:t>.</a:t>
            </a:r>
            <a:endParaRPr lang="en-IN" dirty="0"/>
          </a:p>
        </p:txBody>
      </p:sp>
      <p:sp>
        <p:nvSpPr>
          <p:cNvPr id="4" name="Title 1"/>
          <p:cNvSpPr>
            <a:spLocks noGrp="1"/>
          </p:cNvSpPr>
          <p:nvPr>
            <p:ph type="title"/>
          </p:nvPr>
        </p:nvSpPr>
        <p:spPr>
          <a:xfrm>
            <a:off x="838200" y="116931"/>
            <a:ext cx="10515600" cy="45783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Effects or consequences of Acid Rain</a:t>
            </a:r>
            <a:endParaRPr lang="en-IN" sz="3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273" y="3540261"/>
            <a:ext cx="2418806" cy="3207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57426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79" y="627016"/>
            <a:ext cx="8595361" cy="6074229"/>
          </a:xfrm>
        </p:spPr>
        <p:txBody>
          <a:bodyPr/>
          <a:lstStyle/>
          <a:p>
            <a:pPr marL="0" indent="0">
              <a:buNone/>
            </a:pPr>
            <a:r>
              <a:rPr lang="en-US" u="sng" dirty="0"/>
              <a:t>Impact on wildlife</a:t>
            </a:r>
            <a:r>
              <a:rPr lang="en-US" dirty="0"/>
              <a:t>: Several direct and indirect effects of acid rain on wildlife can be recognized. Acidic build-up in lakes disrupts the reproductive processes of some aquatic animals. Though the effects of acid rain are mostly seen in aquatic organisms, wildlife is also being affected through food chains. Other indirect effects of acid rain on wildlife are loss and alteration of food and habitat</a:t>
            </a:r>
            <a:r>
              <a:rPr lang="en-US" dirty="0" smtClean="0"/>
              <a:t>.</a:t>
            </a:r>
            <a:endParaRPr lang="en-IN" dirty="0"/>
          </a:p>
          <a:p>
            <a:pPr marL="0" indent="0">
              <a:buNone/>
            </a:pPr>
            <a:r>
              <a:rPr lang="en-US" u="sng" dirty="0"/>
              <a:t>Impact on trees</a:t>
            </a:r>
            <a:r>
              <a:rPr lang="en-US" dirty="0"/>
              <a:t>: Acids in soil can undergo chemical changes and release toxic metals in forms that can be absorbed by plants. The plants may be damaged or destroyed. Acid rain also causes deficiency in vital nutrients (like potassium and calcium) of soil, making it less fertile. Degradation of plant communities by acid rain can include damage to leaves, loss of productivity and sometimes loss of sensitive plants</a:t>
            </a:r>
            <a:r>
              <a:rPr lang="en-US" dirty="0" smtClean="0"/>
              <a:t>.</a:t>
            </a:r>
            <a:endParaRPr lang="en-IN" dirty="0"/>
          </a:p>
        </p:txBody>
      </p:sp>
      <p:sp>
        <p:nvSpPr>
          <p:cNvPr id="4" name="Title 1"/>
          <p:cNvSpPr>
            <a:spLocks noGrp="1"/>
          </p:cNvSpPr>
          <p:nvPr>
            <p:ph type="title"/>
          </p:nvPr>
        </p:nvSpPr>
        <p:spPr>
          <a:xfrm>
            <a:off x="838200" y="103868"/>
            <a:ext cx="10515600" cy="523148"/>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2800" b="1" dirty="0" smtClean="0"/>
              <a:t>Effects or consequences of Acid Rain</a:t>
            </a:r>
            <a:endParaRPr lang="en-IN"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8530" y="3788863"/>
            <a:ext cx="3355151" cy="2592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0382" y="875211"/>
            <a:ext cx="3191446" cy="2594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44588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783771"/>
            <a:ext cx="8125098" cy="5917475"/>
          </a:xfrm>
        </p:spPr>
        <p:txBody>
          <a:bodyPr anchor="ctr">
            <a:noAutofit/>
          </a:bodyPr>
          <a:lstStyle/>
          <a:p>
            <a:pPr marL="0" indent="0">
              <a:buNone/>
            </a:pPr>
            <a:r>
              <a:rPr lang="en-US" sz="3200" b="1" dirty="0" smtClean="0"/>
              <a:t>Acid rain can be controlled by following ways:</a:t>
            </a:r>
            <a:endParaRPr lang="en-IN" sz="3200" b="1" dirty="0" smtClean="0"/>
          </a:p>
          <a:p>
            <a:pPr lvl="0"/>
            <a:r>
              <a:rPr lang="en-US" sz="3200" dirty="0" smtClean="0"/>
              <a:t>Low pollutant producing fuels should be used. </a:t>
            </a:r>
            <a:endParaRPr lang="en-IN" sz="3200" dirty="0" smtClean="0"/>
          </a:p>
          <a:p>
            <a:pPr lvl="0"/>
            <a:r>
              <a:rPr lang="en-US" sz="3200" dirty="0" smtClean="0"/>
              <a:t>During </a:t>
            </a:r>
            <a:r>
              <a:rPr lang="en-US" sz="3200" dirty="0"/>
              <a:t>combustion, methods should be adopted to reduce the formation of pollutants.</a:t>
            </a:r>
            <a:endParaRPr lang="en-IN" sz="3200" dirty="0"/>
          </a:p>
          <a:p>
            <a:pPr lvl="0"/>
            <a:r>
              <a:rPr lang="en-US" sz="3200" dirty="0"/>
              <a:t>Vehicular pollution should be minimized.</a:t>
            </a:r>
            <a:endParaRPr lang="en-IN" sz="3200" dirty="0"/>
          </a:p>
          <a:p>
            <a:pPr lvl="0"/>
            <a:r>
              <a:rPr lang="en-US" sz="3200" dirty="0"/>
              <a:t>Instead of fossil fuels, use of alternative energy sources should be adopted.</a:t>
            </a:r>
            <a:endParaRPr lang="en-IN" sz="3200" dirty="0"/>
          </a:p>
          <a:p>
            <a:r>
              <a:rPr lang="en-US" sz="3200" dirty="0"/>
              <a:t>Liming of lakes, streams and streams by using lime stones and dolomites should be carried out in acid rain prone areas.</a:t>
            </a:r>
            <a:endParaRPr lang="en-IN" sz="3200" dirty="0"/>
          </a:p>
        </p:txBody>
      </p:sp>
      <p:sp>
        <p:nvSpPr>
          <p:cNvPr id="4" name="Title 1"/>
          <p:cNvSpPr>
            <a:spLocks noGrp="1"/>
          </p:cNvSpPr>
          <p:nvPr>
            <p:ph type="title"/>
          </p:nvPr>
        </p:nvSpPr>
        <p:spPr>
          <a:xfrm>
            <a:off x="838200" y="58151"/>
            <a:ext cx="10515600" cy="540954"/>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200" b="1" dirty="0" smtClean="0"/>
              <a:t>Control of Acid Rain</a:t>
            </a:r>
            <a:endParaRPr lang="en-IN"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492" y="613956"/>
            <a:ext cx="3788230" cy="34616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1259" y="4075612"/>
            <a:ext cx="3294696" cy="2471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9821840" y="6361968"/>
            <a:ext cx="165898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Liming of lake</a:t>
            </a:r>
            <a:endParaRPr lang="en-IN" dirty="0"/>
          </a:p>
        </p:txBody>
      </p:sp>
    </p:spTree>
    <p:extLst>
      <p:ext uri="{BB962C8B-B14F-4D97-AF65-F5344CB8AC3E}">
        <p14:creationId xmlns:p14="http://schemas.microsoft.com/office/powerpoint/2010/main" val="1054050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5"/>
            <a:ext cx="10515600" cy="549275"/>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a:t>Ozone layer </a:t>
            </a:r>
            <a:r>
              <a:rPr lang="en-US" sz="3600" b="1" dirty="0" smtClean="0"/>
              <a:t>depletion</a:t>
            </a:r>
            <a:endParaRPr lang="en-IN" sz="3600" dirty="0"/>
          </a:p>
        </p:txBody>
      </p:sp>
      <p:sp>
        <p:nvSpPr>
          <p:cNvPr id="3" name="Content Placeholder 2"/>
          <p:cNvSpPr>
            <a:spLocks noGrp="1"/>
          </p:cNvSpPr>
          <p:nvPr>
            <p:ph idx="1"/>
          </p:nvPr>
        </p:nvSpPr>
        <p:spPr>
          <a:xfrm>
            <a:off x="182880" y="836023"/>
            <a:ext cx="11795760" cy="5826034"/>
          </a:xfrm>
        </p:spPr>
        <p:txBody>
          <a:bodyPr>
            <a:normAutofit fontScale="92500" lnSpcReduction="10000"/>
          </a:bodyPr>
          <a:lstStyle/>
          <a:p>
            <a:pPr marL="0" indent="0">
              <a:lnSpc>
                <a:spcPct val="110000"/>
              </a:lnSpc>
              <a:buNone/>
            </a:pPr>
            <a:r>
              <a:rPr lang="en-US" dirty="0"/>
              <a:t>Ozone (O</a:t>
            </a:r>
            <a:r>
              <a:rPr lang="en-US" baseline="-25000" dirty="0"/>
              <a:t>3</a:t>
            </a:r>
            <a:r>
              <a:rPr lang="en-US" dirty="0"/>
              <a:t>) occurs naturally between 10 to 50 km above sea level and is most strongly concentrated at an altitude of 20-25 km which is called </a:t>
            </a:r>
            <a:r>
              <a:rPr lang="en-US" b="1" dirty="0"/>
              <a:t>stratosphere </a:t>
            </a:r>
            <a:r>
              <a:rPr lang="en-US" dirty="0"/>
              <a:t>zone of atmosphere or </a:t>
            </a:r>
            <a:r>
              <a:rPr lang="en-US" b="1" dirty="0"/>
              <a:t>ozonosphere</a:t>
            </a:r>
            <a:r>
              <a:rPr lang="en-US" dirty="0"/>
              <a:t>. Ozone is considered as a protective shield and earth’s umbrella because it prevents ultra violet solar radiation from reaching the earth surface. In absence of this ozone layer, the temperature of lower atmosphere might have risen</a:t>
            </a:r>
            <a:r>
              <a:rPr lang="en-US" dirty="0" smtClean="0"/>
              <a:t>.</a:t>
            </a:r>
            <a:endParaRPr lang="en-IN" dirty="0"/>
          </a:p>
          <a:p>
            <a:pPr marL="0" indent="0">
              <a:lnSpc>
                <a:spcPct val="110000"/>
              </a:lnSpc>
              <a:buNone/>
            </a:pPr>
            <a:r>
              <a:rPr lang="en-US" b="1" dirty="0" smtClean="0"/>
              <a:t>Formation of the ozonosphere</a:t>
            </a:r>
            <a:endParaRPr lang="en-IN" dirty="0"/>
          </a:p>
          <a:p>
            <a:pPr>
              <a:lnSpc>
                <a:spcPct val="110000"/>
              </a:lnSpc>
            </a:pPr>
            <a:r>
              <a:rPr lang="en-US" dirty="0"/>
              <a:t>Ozone gas is unstable and the creation and destruction of ozone gas is a gradual and continuous process. The oxygen molecules in the atmosphere between 80 km to 1000 km are broken down by ultra violet solar radiation or by an electric discharge during thunderstorm. The atomic oxygen can then either recombine with an oxygen molecule (O</a:t>
            </a:r>
            <a:r>
              <a:rPr lang="en-US" baseline="-25000" dirty="0"/>
              <a:t>2</a:t>
            </a:r>
            <a:r>
              <a:rPr lang="en-US" dirty="0"/>
              <a:t>) to form ozone once again, or combine with other substances</a:t>
            </a:r>
            <a:r>
              <a:rPr lang="en-US" dirty="0" smtClean="0"/>
              <a:t>.</a:t>
            </a:r>
          </a:p>
          <a:p>
            <a:pPr marL="0" indent="0">
              <a:lnSpc>
                <a:spcPct val="110000"/>
              </a:lnSpc>
              <a:buNone/>
            </a:pPr>
            <a:r>
              <a:rPr lang="en-US" b="1" dirty="0"/>
              <a:t>The quantity of ozone is measured in DU (Dobson Unit)</a:t>
            </a:r>
            <a:r>
              <a:rPr lang="en-US" dirty="0" smtClean="0"/>
              <a:t> </a:t>
            </a:r>
            <a:endParaRPr lang="en-IN" dirty="0"/>
          </a:p>
        </p:txBody>
      </p:sp>
    </p:spTree>
    <p:extLst>
      <p:ext uri="{BB962C8B-B14F-4D97-AF65-F5344CB8AC3E}">
        <p14:creationId xmlns:p14="http://schemas.microsoft.com/office/powerpoint/2010/main" val="1048243887"/>
      </p:ext>
    </p:extLst>
  </p:cSld>
  <p:clrMapOvr>
    <a:masterClrMapping/>
  </p:clrMapOvr>
  <p:timing>
    <p:tnLst>
      <p:par>
        <p:cTn id="1" dur="indefinite" restart="never" nodeType="tmRoot"/>
      </p:par>
    </p:tnLst>
  </p:timing>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Content Placeholder 5"/>
          <p:cNvPicPr>
            <a:picLocks noChangeAspect="1" noGrp="1"/>
          </p:cNvPicPr>
          <p:nvPr>
            <p:ph idx="1" sz="half"/>
          </p:nvPr>
        </p:nvPicPr>
        <p:blipFill rotWithShape="1">
          <a:blip cstate="print" r:embed="rId2">
            <a:extLst>
              <a:ext uri="{28A0092B-C50C-407E-A947-70E740481C1C}">
                <a14:useLocalDpi xmlns:a14="http://schemas.microsoft.com/office/drawing/2010/main" val="0"/>
              </a:ext>
            </a:extLst>
          </a:blip>
          <a:srcRect b="24"/>
          <a:stretch/>
        </p:blipFill>
        <p:spPr>
          <a:xfrm>
            <a:off x="226716" y="898161"/>
            <a:ext cx="5837491" cy="5855335"/>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7" name="Content Placeholder 6"/>
          <p:cNvPicPr>
            <a:picLocks noChangeAspect="1" noGrp="1"/>
          </p:cNvPicPr>
          <p:nvPr>
            <p:ph idx="2" sz="half"/>
          </p:nvPr>
        </p:nvPicPr>
        <p:blipFill>
          <a:blip r:embed="rId3">
            <a:extLst>
              <a:ext uri="{28A0092B-C50C-407E-A947-70E740481C1C}">
                <a14:useLocalDpi xmlns:a14="http://schemas.microsoft.com/office/drawing/2010/main" val="0"/>
              </a:ext>
            </a:extLst>
          </a:blip>
          <a:stretch>
            <a:fillRect/>
          </a:stretch>
        </p:blipFill>
        <p:spPr>
          <a:xfrm>
            <a:off x="6191794" y="898161"/>
            <a:ext cx="5878286" cy="5541828"/>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5" name="Title 1"/>
          <p:cNvSpPr>
            <a:spLocks noGrp="1"/>
          </p:cNvSpPr>
          <p:nvPr>
            <p:ph type="title"/>
          </p:nvPr>
        </p:nvSpPr>
        <p:spPr>
          <a:xfrm>
            <a:off x="838200" y="182245"/>
            <a:ext cx="10515600" cy="457835"/>
          </a:xfrm>
        </p:spPr>
        <p:style>
          <a:lnRef idx="1">
            <a:schemeClr val="accent2"/>
          </a:lnRef>
          <a:fillRef idx="2">
            <a:schemeClr val="accent2"/>
          </a:fillRef>
          <a:effectRef idx="1">
            <a:schemeClr val="accent2"/>
          </a:effectRef>
          <a:fontRef idx="minor">
            <a:schemeClr val="dk1"/>
          </a:fontRef>
        </p:style>
        <p:txBody>
          <a:bodyPr>
            <a:noAutofit/>
          </a:bodyPr>
          <a:lstStyle/>
          <a:p>
            <a:pPr algn="ctr"/>
            <a:r>
              <a:rPr b="1" dirty="0" lang="en-US" sz="3600"/>
              <a:t>Ozone layer </a:t>
            </a:r>
            <a:r>
              <a:rPr b="1" dirty="0" lang="en-US" smtClean="0" sz="3600"/>
              <a:t>depletion</a:t>
            </a:r>
            <a:endParaRPr dirty="0" lang="en-IN" sz="3600"/>
          </a:p>
        </p:txBody>
      </p:sp>
      <p:sp>
        <p:nvSpPr>
          <p:cNvPr id="8" name="TextBox 7"/>
          <p:cNvSpPr txBox="1"/>
          <p:nvPr/>
        </p:nvSpPr>
        <p:spPr>
          <a:xfrm>
            <a:off x="6400801" y="5956662"/>
            <a:ext cx="2220685" cy="369332"/>
          </a:xfrm>
          <a:prstGeom prst="rect">
            <a:avLst/>
          </a:prstGeom>
        </p:spPr>
        <p:style>
          <a:lnRef idx="1">
            <a:schemeClr val="accent5"/>
          </a:lnRef>
          <a:fillRef idx="2">
            <a:schemeClr val="accent5"/>
          </a:fillRef>
          <a:effectRef idx="1">
            <a:schemeClr val="accent5"/>
          </a:effectRef>
          <a:fontRef idx="minor">
            <a:schemeClr val="dk1"/>
          </a:fontRef>
        </p:style>
        <p:txBody>
          <a:bodyPr rtlCol="0" wrap="square">
            <a:spAutoFit/>
          </a:bodyPr>
          <a:lstStyle/>
          <a:p>
            <a:pPr algn="ctr"/>
            <a:r>
              <a:rPr dirty="0" lang="en-US" smtClean="0"/>
              <a:t>Formation of Ozone</a:t>
            </a:r>
            <a:endParaRPr dirty="0" lang="en-IN"/>
          </a:p>
        </p:txBody>
      </p:sp>
    </p:spTree>
    <p:extLst>
      <p:ext uri="{BB962C8B-B14F-4D97-AF65-F5344CB8AC3E}">
        <p14:creationId xmlns:p14="http://schemas.microsoft.com/office/powerpoint/2010/main" val="2800637937"/>
      </p:ext>
    </p:extLst>
  </p:cSld>
  <p:clrMapOvr>
    <a:masterClrMapping/>
  </p:clrMapOvr>
  <p:timing>
    <p:tnLst>
      <p:par>
        <p:cTn dur="indefinite" id="1" nodeType="tmRoot" restart="never"/>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109" y="666206"/>
            <a:ext cx="5773782" cy="4075611"/>
          </a:xfrm>
          <a:prstGeom prst="rect">
            <a:avLst/>
          </a:prstGeom>
        </p:spPr>
      </p:pic>
      <p:sp>
        <p:nvSpPr>
          <p:cNvPr id="4" name="Title 1"/>
          <p:cNvSpPr>
            <a:spLocks noGrp="1"/>
          </p:cNvSpPr>
          <p:nvPr>
            <p:ph type="title"/>
          </p:nvPr>
        </p:nvSpPr>
        <p:spPr>
          <a:xfrm>
            <a:off x="838200" y="129993"/>
            <a:ext cx="10515600" cy="431709"/>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a:t>Ozone layer </a:t>
            </a:r>
            <a:r>
              <a:rPr lang="en-US" sz="3600" b="1" dirty="0" smtClean="0"/>
              <a:t>depletion</a:t>
            </a:r>
            <a:endParaRPr lang="en-IN" sz="3600" dirty="0"/>
          </a:p>
        </p:txBody>
      </p:sp>
      <p:sp>
        <p:nvSpPr>
          <p:cNvPr id="3" name="Content Placeholder 2"/>
          <p:cNvSpPr>
            <a:spLocks noGrp="1"/>
          </p:cNvSpPr>
          <p:nvPr>
            <p:ph idx="1"/>
          </p:nvPr>
        </p:nvSpPr>
        <p:spPr>
          <a:xfrm>
            <a:off x="13066" y="666205"/>
            <a:ext cx="6675117" cy="4180115"/>
          </a:xfrm>
        </p:spPr>
        <p:txBody>
          <a:bodyPr anchor="ctr">
            <a:normAutofit lnSpcReduction="10000"/>
          </a:bodyPr>
          <a:lstStyle/>
          <a:p>
            <a:pPr marL="0" indent="0">
              <a:lnSpc>
                <a:spcPct val="110000"/>
              </a:lnSpc>
              <a:buNone/>
            </a:pPr>
            <a:r>
              <a:rPr lang="en-US" dirty="0"/>
              <a:t>In 1974, scientists discovered that </a:t>
            </a:r>
            <a:r>
              <a:rPr lang="en-US" b="1" dirty="0" err="1"/>
              <a:t>ChloroFluoro</a:t>
            </a:r>
            <a:r>
              <a:rPr lang="en-US" b="1" dirty="0"/>
              <a:t> Carbon (CFC)</a:t>
            </a:r>
            <a:r>
              <a:rPr lang="en-US" dirty="0"/>
              <a:t>, trade name </a:t>
            </a:r>
            <a:r>
              <a:rPr lang="en-US" b="1" dirty="0"/>
              <a:t>Freon</a:t>
            </a:r>
            <a:r>
              <a:rPr lang="en-US" dirty="0"/>
              <a:t>, used in refrigerator, air conditioners, and aerosol and as cleaning agents, are continuously destroying the ozone layer. Apart from that, natural gases like </a:t>
            </a:r>
            <a:r>
              <a:rPr lang="en-US" b="1" dirty="0"/>
              <a:t>water </a:t>
            </a:r>
            <a:r>
              <a:rPr lang="en-US" b="1" dirty="0" err="1"/>
              <a:t>vapour</a:t>
            </a:r>
            <a:r>
              <a:rPr lang="en-US" b="1" dirty="0"/>
              <a:t>, methane, hydrogen gas </a:t>
            </a:r>
            <a:r>
              <a:rPr lang="en-US" dirty="0"/>
              <a:t>and </a:t>
            </a:r>
            <a:r>
              <a:rPr lang="en-US" b="1" dirty="0" smtClean="0"/>
              <a:t>nitrogen oxides </a:t>
            </a:r>
            <a:r>
              <a:rPr lang="en-US" dirty="0" smtClean="0"/>
              <a:t>are </a:t>
            </a:r>
            <a:r>
              <a:rPr lang="en-US" dirty="0"/>
              <a:t>effective destroyers of ozone layer</a:t>
            </a:r>
            <a:r>
              <a:rPr lang="en-US" dirty="0" smtClean="0"/>
              <a:t>.</a:t>
            </a:r>
            <a:endParaRPr lang="en-IN" dirty="0"/>
          </a:p>
        </p:txBody>
      </p:sp>
      <p:sp>
        <p:nvSpPr>
          <p:cNvPr id="6" name="TextBox 5"/>
          <p:cNvSpPr txBox="1"/>
          <p:nvPr/>
        </p:nvSpPr>
        <p:spPr>
          <a:xfrm>
            <a:off x="13066" y="4741818"/>
            <a:ext cx="12178934" cy="1815882"/>
          </a:xfrm>
          <a:prstGeom prst="rect">
            <a:avLst/>
          </a:prstGeom>
          <a:noFill/>
        </p:spPr>
        <p:txBody>
          <a:bodyPr wrap="square" rtlCol="0">
            <a:spAutoFit/>
          </a:bodyPr>
          <a:lstStyle/>
          <a:p>
            <a:r>
              <a:rPr lang="en-US" sz="2800" dirty="0"/>
              <a:t>When CFCs rise into the stratosphere, the solar U-V radiations decompose them releasing free chlorine radicals. Each of these chlorine atoms reacts with one molecules of ozone and converts ozone into oxygen molecule, leading to a chain reaction.  </a:t>
            </a:r>
            <a:endParaRPr lang="en-IN" sz="2800" dirty="0"/>
          </a:p>
        </p:txBody>
      </p:sp>
    </p:spTree>
    <p:extLst>
      <p:ext uri="{BB962C8B-B14F-4D97-AF65-F5344CB8AC3E}">
        <p14:creationId xmlns:p14="http://schemas.microsoft.com/office/powerpoint/2010/main" val="21994380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2743" y="780595"/>
            <a:ext cx="3143794" cy="2469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029" y="3442985"/>
            <a:ext cx="4123508" cy="3258261"/>
          </a:xfrm>
          <a:prstGeom prst="rect">
            <a:avLst/>
          </a:prstGeom>
        </p:spPr>
      </p:pic>
      <p:sp>
        <p:nvSpPr>
          <p:cNvPr id="2" name="Title 1"/>
          <p:cNvSpPr>
            <a:spLocks noGrp="1"/>
          </p:cNvSpPr>
          <p:nvPr>
            <p:ph type="title"/>
          </p:nvPr>
        </p:nvSpPr>
        <p:spPr>
          <a:xfrm>
            <a:off x="838200" y="116932"/>
            <a:ext cx="10515600" cy="470898"/>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Consequences/adverse </a:t>
            </a:r>
            <a:r>
              <a:rPr lang="en-US" sz="3600" b="1" dirty="0"/>
              <a:t>effects of ozone layer depletion</a:t>
            </a:r>
            <a:endParaRPr lang="en-IN" sz="3600" dirty="0"/>
          </a:p>
        </p:txBody>
      </p:sp>
      <p:sp>
        <p:nvSpPr>
          <p:cNvPr id="3" name="Content Placeholder 2"/>
          <p:cNvSpPr>
            <a:spLocks noGrp="1"/>
          </p:cNvSpPr>
          <p:nvPr>
            <p:ph idx="1"/>
          </p:nvPr>
        </p:nvSpPr>
        <p:spPr>
          <a:xfrm>
            <a:off x="41364" y="780596"/>
            <a:ext cx="9768842" cy="5920650"/>
          </a:xfrm>
        </p:spPr>
        <p:txBody>
          <a:bodyPr>
            <a:normAutofit/>
          </a:bodyPr>
          <a:lstStyle/>
          <a:p>
            <a:pPr marL="0" indent="0">
              <a:lnSpc>
                <a:spcPct val="110000"/>
              </a:lnSpc>
              <a:buNone/>
            </a:pPr>
            <a:r>
              <a:rPr lang="en-US" b="1" dirty="0"/>
              <a:t>Effects on climate</a:t>
            </a:r>
            <a:r>
              <a:rPr lang="en-US" dirty="0"/>
              <a:t>: with the depletion of ozone layer in the stratosphere, the </a:t>
            </a:r>
            <a:r>
              <a:rPr lang="en-US" dirty="0" err="1"/>
              <a:t>uv</a:t>
            </a:r>
            <a:r>
              <a:rPr lang="en-US" dirty="0"/>
              <a:t>-rays solar radiation will directly reach the earth’s surface making it too hot. The substantial increase in the surface temperature on the earth would cause global warming.</a:t>
            </a:r>
            <a:endParaRPr lang="en-IN" dirty="0"/>
          </a:p>
          <a:p>
            <a:pPr marL="0" indent="0">
              <a:lnSpc>
                <a:spcPct val="110000"/>
              </a:lnSpc>
              <a:buNone/>
            </a:pPr>
            <a:r>
              <a:rPr lang="en-US" b="1" dirty="0"/>
              <a:t>Effects on human beings</a:t>
            </a:r>
            <a:r>
              <a:rPr lang="en-US" dirty="0"/>
              <a:t>: </a:t>
            </a:r>
            <a:endParaRPr lang="en-IN" dirty="0"/>
          </a:p>
          <a:p>
            <a:pPr lvl="0">
              <a:lnSpc>
                <a:spcPct val="110000"/>
              </a:lnSpc>
            </a:pPr>
            <a:r>
              <a:rPr lang="en-US" dirty="0"/>
              <a:t>Higher incidence of UV-rays on earth’s surface due to ozone layer depletion will increase skin cancer.</a:t>
            </a:r>
            <a:endParaRPr lang="en-IN" dirty="0"/>
          </a:p>
          <a:p>
            <a:pPr lvl="0">
              <a:lnSpc>
                <a:spcPct val="110000"/>
              </a:lnSpc>
            </a:pPr>
            <a:r>
              <a:rPr lang="en-US" dirty="0"/>
              <a:t>Increased exposure to UV-rays will decrease immunity system making more prone to the infectious disease.</a:t>
            </a:r>
            <a:endParaRPr lang="en-IN" dirty="0"/>
          </a:p>
          <a:p>
            <a:pPr lvl="0">
              <a:lnSpc>
                <a:spcPct val="110000"/>
              </a:lnSpc>
            </a:pPr>
            <a:r>
              <a:rPr lang="en-US" dirty="0"/>
              <a:t>Increased of UV-rays promote formations of smog, responsible for causing lung cancer and damage to respiratory system</a:t>
            </a:r>
            <a:r>
              <a:rPr lang="en-US" dirty="0" smtClean="0"/>
              <a:t>.</a:t>
            </a:r>
            <a:endParaRPr lang="en-IN" dirty="0"/>
          </a:p>
        </p:txBody>
      </p:sp>
    </p:spTree>
    <p:extLst>
      <p:ext uri="{BB962C8B-B14F-4D97-AF65-F5344CB8AC3E}">
        <p14:creationId xmlns:p14="http://schemas.microsoft.com/office/powerpoint/2010/main" val="89989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640080"/>
            <a:ext cx="11887200" cy="6100354"/>
          </a:xfrm>
        </p:spPr>
        <p:txBody>
          <a:bodyPr>
            <a:normAutofit/>
          </a:bodyPr>
          <a:lstStyle/>
          <a:p>
            <a:pPr marL="0" indent="0">
              <a:buNone/>
            </a:pPr>
            <a:r>
              <a:rPr lang="en-US" b="1" dirty="0"/>
              <a:t>Effects on biotic </a:t>
            </a:r>
            <a:r>
              <a:rPr lang="en-US" b="1" dirty="0" smtClean="0"/>
              <a:t>communities</a:t>
            </a:r>
          </a:p>
          <a:p>
            <a:r>
              <a:rPr lang="en-US" dirty="0" smtClean="0"/>
              <a:t>Death </a:t>
            </a:r>
            <a:r>
              <a:rPr lang="en-US" dirty="0"/>
              <a:t>of microbes and planktons, loss in photosynthesis of green plants, fish mortality and unfavorable climate conditions will be the major effects.</a:t>
            </a:r>
            <a:endParaRPr lang="en-IN" dirty="0"/>
          </a:p>
          <a:p>
            <a:pPr lvl="0"/>
            <a:r>
              <a:rPr lang="en-US" dirty="0"/>
              <a:t>Plant responses to UV- radiation include reduced leaf size, stunted growth, poor seed quality and increased susceptibility to weeds, diseases and pests.</a:t>
            </a:r>
            <a:endParaRPr lang="en-IN" dirty="0"/>
          </a:p>
          <a:p>
            <a:pPr marL="0" indent="0">
              <a:buNone/>
            </a:pPr>
            <a:r>
              <a:rPr lang="en-US" b="1" dirty="0"/>
              <a:t>Ecological significance of ozone layer </a:t>
            </a:r>
            <a:r>
              <a:rPr lang="en-US" b="1" dirty="0" smtClean="0"/>
              <a:t>depletion </a:t>
            </a:r>
          </a:p>
          <a:p>
            <a:pPr lvl="0"/>
            <a:r>
              <a:rPr lang="en-US" dirty="0" smtClean="0"/>
              <a:t>Spectral </a:t>
            </a:r>
            <a:r>
              <a:rPr lang="en-US" dirty="0"/>
              <a:t>composition of solar electromagnetic radiation reaching the earth surface will be changed.</a:t>
            </a:r>
            <a:endParaRPr lang="en-IN" dirty="0"/>
          </a:p>
          <a:p>
            <a:pPr lvl="0"/>
            <a:r>
              <a:rPr lang="en-US" dirty="0"/>
              <a:t>Due to the increased surface temperature of earth, the global energy and radiation balance will be changed.</a:t>
            </a:r>
            <a:endParaRPr lang="en-IN" dirty="0"/>
          </a:p>
          <a:p>
            <a:pPr lvl="0"/>
            <a:r>
              <a:rPr lang="en-US" dirty="0"/>
              <a:t>Increase in temperature may change climate at local, regional and global level.</a:t>
            </a:r>
            <a:endParaRPr lang="en-IN" dirty="0"/>
          </a:p>
          <a:p>
            <a:pPr lvl="0"/>
            <a:r>
              <a:rPr lang="en-US" dirty="0"/>
              <a:t>Change will induce imbalance in hydrological cycle and increase in incidence of flood and drought.</a:t>
            </a:r>
            <a:endParaRPr lang="en-IN" dirty="0"/>
          </a:p>
          <a:p>
            <a:endParaRPr lang="en-IN" dirty="0"/>
          </a:p>
        </p:txBody>
      </p:sp>
      <p:sp>
        <p:nvSpPr>
          <p:cNvPr id="4" name="Title 1"/>
          <p:cNvSpPr>
            <a:spLocks noGrp="1"/>
          </p:cNvSpPr>
          <p:nvPr>
            <p:ph type="title"/>
          </p:nvPr>
        </p:nvSpPr>
        <p:spPr>
          <a:xfrm>
            <a:off x="838200" y="116932"/>
            <a:ext cx="10515600" cy="431708"/>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dirty="0" smtClean="0"/>
              <a:t>Consequences/adverse </a:t>
            </a:r>
            <a:r>
              <a:rPr lang="en-US" sz="3600" dirty="0"/>
              <a:t>effects of ozone layer depletion</a:t>
            </a:r>
            <a:endParaRPr lang="en-IN" sz="3600" dirty="0"/>
          </a:p>
        </p:txBody>
      </p:sp>
    </p:spTree>
    <p:extLst>
      <p:ext uri="{BB962C8B-B14F-4D97-AF65-F5344CB8AC3E}">
        <p14:creationId xmlns:p14="http://schemas.microsoft.com/office/powerpoint/2010/main" val="3051936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7566"/>
            <a:ext cx="10515600" cy="48332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dirty="0" smtClean="0"/>
              <a:t>Remedial </a:t>
            </a:r>
            <a:r>
              <a:rPr lang="en-US" sz="3600" dirty="0"/>
              <a:t>measures to control ozone </a:t>
            </a:r>
            <a:r>
              <a:rPr lang="en-US" sz="3600" dirty="0" smtClean="0"/>
              <a:t>layer depletion</a:t>
            </a:r>
            <a:endParaRPr lang="en-IN" sz="3600" dirty="0"/>
          </a:p>
        </p:txBody>
      </p:sp>
      <p:sp>
        <p:nvSpPr>
          <p:cNvPr id="3" name="Content Placeholder 2"/>
          <p:cNvSpPr>
            <a:spLocks noGrp="1"/>
          </p:cNvSpPr>
          <p:nvPr>
            <p:ph idx="1"/>
          </p:nvPr>
        </p:nvSpPr>
        <p:spPr>
          <a:xfrm>
            <a:off x="143690" y="705394"/>
            <a:ext cx="11769635" cy="5969726"/>
          </a:xfrm>
        </p:spPr>
        <p:txBody>
          <a:bodyPr>
            <a:normAutofit/>
          </a:bodyPr>
          <a:lstStyle/>
          <a:p>
            <a:pPr marL="0" indent="0">
              <a:lnSpc>
                <a:spcPct val="100000"/>
              </a:lnSpc>
              <a:buNone/>
            </a:pPr>
            <a:r>
              <a:rPr lang="en-US" sz="3000" dirty="0"/>
              <a:t>The international efforts towards remedial measures to control ozone depletion are being taken up at two levels:</a:t>
            </a:r>
            <a:endParaRPr lang="en-IN" sz="3000" dirty="0"/>
          </a:p>
          <a:p>
            <a:pPr lvl="0">
              <a:lnSpc>
                <a:spcPct val="100000"/>
              </a:lnSpc>
            </a:pPr>
            <a:r>
              <a:rPr lang="en-US" sz="3000" dirty="0"/>
              <a:t>To promote reduction in the production and consumption of emission of ozone depleting chemicals - The first substantial step in this regard was the agreement signed by 35 countries in </a:t>
            </a:r>
            <a:r>
              <a:rPr lang="en-US" sz="3000" b="1" dirty="0"/>
              <a:t>Montreal Protocol on Substances that Deplete the Ozone</a:t>
            </a:r>
            <a:r>
              <a:rPr lang="en-US" sz="3000" dirty="0"/>
              <a:t>. </a:t>
            </a:r>
            <a:endParaRPr lang="en-US" sz="3000" dirty="0" smtClean="0"/>
          </a:p>
          <a:p>
            <a:pPr lvl="0">
              <a:lnSpc>
                <a:spcPct val="100000"/>
              </a:lnSpc>
            </a:pPr>
            <a:r>
              <a:rPr lang="en-US" sz="3000" dirty="0" smtClean="0"/>
              <a:t>To </a:t>
            </a:r>
            <a:r>
              <a:rPr lang="en-US" sz="3000" dirty="0"/>
              <a:t>make serious efforts to produce and propagate the use of alternative chemicals which do not deplete ozone – some chlorine free chemicals, as substitute to CFCs, are under consideration e.g.  </a:t>
            </a:r>
            <a:r>
              <a:rPr lang="en-US" sz="3000" dirty="0" err="1"/>
              <a:t>Bioact</a:t>
            </a:r>
            <a:r>
              <a:rPr lang="en-US" sz="3000" dirty="0"/>
              <a:t>- EC-7, a biodegradable, non-toxic and non-corrosive chemical. With trade name HFC-134 which can be used in place of Freon-12 in air conditioners and refrigerators.</a:t>
            </a:r>
            <a:endParaRPr lang="en-IN" sz="3000" dirty="0"/>
          </a:p>
        </p:txBody>
      </p:sp>
    </p:spTree>
    <p:extLst>
      <p:ext uri="{BB962C8B-B14F-4D97-AF65-F5344CB8AC3E}">
        <p14:creationId xmlns:p14="http://schemas.microsoft.com/office/powerpoint/2010/main" val="125737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47650" y="37563"/>
            <a:ext cx="11753850" cy="6686550"/>
          </a:xfrm>
          <a:solidFill>
            <a:schemeClr val="accent3"/>
          </a:solidFill>
        </p:spPr>
      </p:pic>
      <p:sp>
        <p:nvSpPr>
          <p:cNvPr id="20483" name="Title 1"/>
          <p:cNvSpPr>
            <a:spLocks noGrp="1"/>
          </p:cNvSpPr>
          <p:nvPr>
            <p:ph type="title"/>
          </p:nvPr>
        </p:nvSpPr>
        <p:spPr>
          <a:xfrm>
            <a:off x="1600200" y="2514600"/>
            <a:ext cx="8763000" cy="1905000"/>
          </a:xfrm>
        </p:spPr>
        <p:txBody>
          <a:bodyPr/>
          <a:lstStyle/>
          <a:p>
            <a:pPr algn="ct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5848146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TotalTime>
  <Words>1592</Words>
  <Application>Microsoft Office PowerPoint</Application>
  <PresentationFormat>Widescreen</PresentationFormat>
  <Paragraphs>100</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Courier New</vt:lpstr>
      <vt:lpstr>Freestyle Script</vt:lpstr>
      <vt:lpstr>Lucida Calligraphy</vt:lpstr>
      <vt:lpstr>Script MT Bold</vt:lpstr>
      <vt:lpstr>Wingdings</vt:lpstr>
      <vt:lpstr>Office Theme</vt:lpstr>
      <vt:lpstr>Kalipada Ghosh Tarai Mahavidyalaya Bagdogra  Department of Environmental Science</vt:lpstr>
      <vt:lpstr>Unit 6: Environmental Policies &amp; Practices</vt:lpstr>
      <vt:lpstr>Greenhouse effect (global warming)</vt:lpstr>
      <vt:lpstr>PowerPoint Presentation</vt:lpstr>
      <vt:lpstr>Greenhouse effect (global warming)</vt:lpstr>
      <vt:lpstr>Effects/Consequences of global warming</vt:lpstr>
      <vt:lpstr>Effects/Consequences of global warming</vt:lpstr>
      <vt:lpstr>Effects/Consequences of global warming</vt:lpstr>
      <vt:lpstr>Remedial measures to reduce Global Warming</vt:lpstr>
      <vt:lpstr>Acid rain</vt:lpstr>
      <vt:lpstr>Acid rain</vt:lpstr>
      <vt:lpstr>Effects or consequences of Acid Rain</vt:lpstr>
      <vt:lpstr>Effects or consequences of Acid Rain</vt:lpstr>
      <vt:lpstr>Control of Acid Rain</vt:lpstr>
      <vt:lpstr>Ozone layer depletion</vt:lpstr>
      <vt:lpstr>Ozone layer depletion</vt:lpstr>
      <vt:lpstr>Ozone layer depletion</vt:lpstr>
      <vt:lpstr>Consequences/adverse effects of ozone layer depletion</vt:lpstr>
      <vt:lpstr>Consequences/adverse effects of ozone layer depletion</vt:lpstr>
      <vt:lpstr>Remedial measures to control ozone layer depletion</vt:lpstr>
      <vt:lpstr>Thankyou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 rain</dc:title>
  <dc:creator>Prof. N. Bairagi</dc:creator>
  <cp:lastModifiedBy>ADMIN</cp:lastModifiedBy>
  <cp:revision>30</cp:revision>
  <dcterms:created xsi:type="dcterms:W3CDTF">2020-11-10T03:15:48Z</dcterms:created>
  <dcterms:modified xsi:type="dcterms:W3CDTF">2021-01-16T13:29:58Z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462202</vt:lpwstr>
  </property>
  <property fmtid="{D5CDD505-2E9C-101B-9397-08002B2CF9AE}" name="NXPowerLiteSettings" pid="3">
    <vt:lpwstr>F7000400038000</vt:lpwstr>
  </property>
  <property fmtid="{D5CDD505-2E9C-101B-9397-08002B2CF9AE}" name="NXPowerLiteVersion" pid="4">
    <vt:lpwstr>S11.0.1</vt:lpwstr>
  </property>
</Properties>
</file>