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69" r:id="rId4"/>
    <p:sldId id="271" r:id="rId5"/>
    <p:sldId id="284" r:id="rId6"/>
    <p:sldId id="285" r:id="rId7"/>
    <p:sldId id="286" r:id="rId8"/>
    <p:sldId id="290" r:id="rId9"/>
    <p:sldId id="295" r:id="rId10"/>
    <p:sldId id="296" r:id="rId11"/>
    <p:sldId id="293" r:id="rId12"/>
    <p:sldId id="273" r:id="rId13"/>
    <p:sldId id="274" r:id="rId14"/>
    <p:sldId id="297" r:id="rId15"/>
    <p:sldId id="298" r:id="rId16"/>
    <p:sldId id="299" r:id="rId17"/>
    <p:sldId id="275" r:id="rId18"/>
    <p:sldId id="276" r:id="rId19"/>
    <p:sldId id="277" r:id="rId20"/>
    <p:sldId id="300" r:id="rId21"/>
    <p:sldId id="278" r:id="rId22"/>
    <p:sldId id="301" r:id="rId23"/>
    <p:sldId id="302" r:id="rId24"/>
    <p:sldId id="279" r:id="rId25"/>
    <p:sldId id="280" r:id="rId26"/>
    <p:sldId id="281" r:id="rId27"/>
    <p:sldId id="282" r:id="rId28"/>
    <p:sldId id="257" r:id="rId29"/>
    <p:sldId id="258" r:id="rId30"/>
    <p:sldId id="259" r:id="rId31"/>
    <p:sldId id="260" r:id="rId32"/>
    <p:sldId id="261" r:id="rId33"/>
    <p:sldId id="262" r:id="rId34"/>
    <p:sldId id="263" r:id="rId35"/>
    <p:sldId id="303" r:id="rId36"/>
    <p:sldId id="264" r:id="rId37"/>
    <p:sldId id="265" r:id="rId38"/>
    <p:sldId id="266" r:id="rId39"/>
    <p:sldId id="267" r:id="rId40"/>
    <p:sldId id="268" r:id="rId41"/>
    <p:sldId id="283"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18" autoAdjust="0"/>
    <p:restoredTop sz="94660"/>
  </p:normalViewPr>
  <p:slideViewPr>
    <p:cSldViewPr snapToGrid="0">
      <p:cViewPr varScale="1">
        <p:scale>
          <a:sx n="85" d="100"/>
          <a:sy n="85" d="100"/>
        </p:scale>
        <p:origin x="72" y="90"/>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6E14A1-2E91-44C9-977D-3463E990F3A4}" type="datetimeFigureOut">
              <a:rPr lang="en-US"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B2A93B-E550-4C65-893C-572E3500D926}"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BB6E14A1-2E91-44C9-977D-3463E990F3A4}" type="datetimeFigureOut">
              <a:rPr lang="en-US"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B2A93B-E550-4C65-893C-572E3500D926}"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BB6E14A1-2E91-44C9-977D-3463E990F3A4}" type="datetimeFigureOut">
              <a:rPr lang="en-US"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B2A93B-E550-4C65-893C-572E3500D926}"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BB6E14A1-2E91-44C9-977D-3463E990F3A4}" type="datetimeFigureOut">
              <a:rPr lang="en-US" smtClean="0">
                <a:solidFill>
                  <a:prstClr val="black">
                    <a:tint val="75000"/>
                  </a:prstClr>
                </a:solidFill>
              </a:rPr>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B2A93B-E550-4C65-893C-572E3500D926}"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BB6E14A1-2E91-44C9-977D-3463E990F3A4}" type="datetimeFigureOut">
              <a:rPr lang="en-US" smtClean="0">
                <a:solidFill>
                  <a:prstClr val="black">
                    <a:tint val="75000"/>
                  </a:prstClr>
                </a:solidFill>
              </a:rPr>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EB2A93B-E550-4C65-893C-572E3500D926}"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6E14A1-2E91-44C9-977D-3463E990F3A4}" type="datetimeFigureOut">
              <a:rPr lang="en-US" smtClean="0">
                <a:solidFill>
                  <a:prstClr val="black">
                    <a:tint val="75000"/>
                  </a:prstClr>
                </a:solidFill>
              </a:rPr>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EB2A93B-E550-4C65-893C-572E3500D926}"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6E14A1-2E91-44C9-977D-3463E990F3A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EB2A93B-E550-4C65-893C-572E3500D926}"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BB6E14A1-2E91-44C9-977D-3463E990F3A4}" type="datetimeFigureOut">
              <a:rPr lang="en-US" smtClean="0">
                <a:solidFill>
                  <a:prstClr val="black">
                    <a:tint val="75000"/>
                  </a:prstClr>
                </a:solidFill>
              </a:rPr>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B2A93B-E550-4C65-893C-572E3500D926}"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BB6E14A1-2E91-44C9-977D-3463E990F3A4}" type="datetimeFigureOut">
              <a:rPr lang="en-US" smtClean="0">
                <a:solidFill>
                  <a:prstClr val="black">
                    <a:tint val="75000"/>
                  </a:prstClr>
                </a:solidFill>
              </a:rPr>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B2A93B-E550-4C65-893C-572E3500D926}"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BB6E14A1-2E91-44C9-977D-3463E990F3A4}" type="datetimeFigureOut">
              <a:rPr lang="en-US"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B2A93B-E550-4C65-893C-572E3500D926}"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BB6E14A1-2E91-44C9-977D-3463E990F3A4}" type="datetimeFigureOut">
              <a:rPr lang="en-US"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EB2A93B-E550-4C65-893C-572E3500D926}"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B578EC17-7A8F-4DDA-A0FA-326C07475AFA}" type="datetimeFigureOut">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632D8E1E-75E2-4008-9FA8-65116F669DEA}" type="slidenum">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CB2E5E73-1F50-43D6-B438-7837FFFCEBD5}" type="datetimeFigureOut">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10170721-9C44-4C01-AC80-FDAFB9BEC13E}" type="slidenum">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348C3F9B-646C-4842-9F05-8439E2AE377D}" type="datetimeFigureOut">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89422564-FC8A-48D1-966A-471995B1EFDD}" type="slidenum">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FD67B0E1-0642-496F-A06D-628FFFD1A80A}" type="datetimeFigureOut">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8A1958E8-57CA-47EA-AD46-FBFFCC02477B}" type="slidenum">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DD981E3-6D68-4410-9419-535FEB06311B}" type="datetimeFigureOut">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0AF3F206-1DF5-458C-A776-7B77D843B65E}" type="slidenum">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DD46420F-9B4F-48F6-A71E-0B38D77CE3A1}" type="datetimeFigureOut">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A59466E4-422C-4397-832F-01A40FD190D5}" type="slidenum">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4014684D-CC2F-4F74-A701-AC13E0F1E1C5}" type="datetimeFigureOut">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45E2DF99-6D73-4F06-88AD-927C3ADEA0F5}" type="slidenum">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C62C708F-0D84-41DF-B44B-0CC65B92EDBA}" type="datetimeFigureOut">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C696280F-ABC2-4941-BAED-C794C916E62F}" type="slidenum">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54C7820E-7615-44D3-9561-959F6F9DFF8D}" type="datetimeFigureOut">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1485EAB1-A856-418A-AD73-E04290EC8B74}" type="slidenum">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6F8124F2-9BE6-464E-A5C9-7ABECC36F855}" type="datetimeFigureOut">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57FB6728-496D-4EBD-B0CD-C8AC524776C7}" type="slidenum">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64F86F8A-154C-4B7D-A617-510F132B627A}" type="datetimeFigureOut">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832C5506-A0EE-4C30-BAC9-46C220F44CF1}" type="slidenum">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2.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6E14A1-2E91-44C9-977D-3463E990F3A4}" type="datetimeFigureOut">
              <a:rPr lang="en-US"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B2A93B-E550-4C65-893C-572E3500D926}" type="slidenum">
              <a:rPr lang="en-US" smtClean="0">
                <a:solidFill>
                  <a:prstClr val="black">
                    <a:tint val="75000"/>
                  </a:prstClr>
                </a:solidFill>
              </a:rPr>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srcRect/>
          <a:tile tx="0" ty="0" sx="100000" sy="100000" flip="none" algn="tl"/>
        </a:blip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en-US" smtClean="0"/>
              <a:t>Click to edit Master title style</a:t>
            </a:r>
            <a:endParaRPr lang="en-US" altLang="en-US" smtClean="0"/>
          </a:p>
        </p:txBody>
      </p:sp>
      <p:sp>
        <p:nvSpPr>
          <p:cNvPr id="3075" name="Text Placeholder 2"/>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en-US" smtClean="0"/>
              <a:t>Click to edit Master text styles</a:t>
            </a:r>
            <a:endParaRPr lang="en-US" altLang="en-US" smtClean="0"/>
          </a:p>
          <a:p>
            <a:pPr lvl="1"/>
            <a:r>
              <a:rPr lang="en-US" altLang="en-US" smtClean="0"/>
              <a:t>Second level</a:t>
            </a:r>
            <a:endParaRPr lang="en-US" altLang="en-US" smtClean="0"/>
          </a:p>
          <a:p>
            <a:pPr lvl="2"/>
            <a:r>
              <a:rPr lang="en-US" altLang="en-US" smtClean="0"/>
              <a:t>Third level</a:t>
            </a:r>
            <a:endParaRPr lang="en-US" altLang="en-US" smtClean="0"/>
          </a:p>
          <a:p>
            <a:pPr lvl="3"/>
            <a:r>
              <a:rPr lang="en-US" altLang="en-US" smtClean="0"/>
              <a:t>Fourth level</a:t>
            </a:r>
            <a:endParaRPr lang="en-US" altLang="en-US" smtClean="0"/>
          </a:p>
          <a:p>
            <a:pPr lvl="4"/>
            <a:r>
              <a:rPr lang="en-US" altLang="en-US" smtClean="0"/>
              <a:t>Fifth level</a:t>
            </a:r>
            <a:endParaRPr lang="en-US" altLang="en-US" smtClean="0"/>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139013A5-C95E-4B3E-B29C-F0314B8B97A6}" type="datetimeFigureOut">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black">
                    <a:tint val="75000"/>
                  </a:prstClr>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DEBA138F-748C-4FC7-8E45-18AD010F8E54}" type="slidenum">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arget="../slideLayouts/slideLayout13.xml" Type="http://schemas.openxmlformats.org/officeDocument/2006/relationships/slideLayout"/><Relationship Id="rId1" Target="../media/image3.jpeg" Type="http://schemas.openxmlformats.org/officeDocument/2006/relationships/image"/></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arget="../slideLayouts/slideLayout17.xml" Type="http://schemas.openxmlformats.org/officeDocument/2006/relationships/slideLayout"/><Relationship Id="rId1" Target="../media/image19.jpeg" Type="http://schemas.openxmlformats.org/officeDocument/2006/relationships/image"/></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0.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21.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22.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3.png"/></Relationships>
</file>

<file path=ppt/slides/_rels/slide23.xml.rels><?xml version="1.0" encoding="UTF-8" standalone="yes" ?><Relationships xmlns="http://schemas.openxmlformats.org/package/2006/relationships"><Relationship Id="rId4" Target="../slideLayouts/slideLayout13.xml" Type="http://schemas.openxmlformats.org/officeDocument/2006/relationships/slideLayout"/><Relationship Id="rId3" Target="../media/image26.wdp" Type="http://schemas.microsoft.com/office/2007/relationships/hdphoto"/><Relationship Id="rId2" Target="../media/image25.jpeg" Type="http://schemas.openxmlformats.org/officeDocument/2006/relationships/image"/><Relationship Id="rId1" Target="../media/image24.jpeg" Type="http://schemas.openxmlformats.org/officeDocument/2006/relationships/image"/></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7.png"/></Relationships>
</file>

<file path=ppt/slides/_rels/slide25.xml.rels><?xml version="1.0" encoding="UTF-8" standalone="yes" ?><Relationships xmlns="http://schemas.openxmlformats.org/package/2006/relationships"><Relationship Id="rId2" Target="../slideLayouts/slideLayout13.xml" Type="http://schemas.openxmlformats.org/officeDocument/2006/relationships/slideLayout"/><Relationship Id="rId1" Target="../media/image28.jpeg" Type="http://schemas.openxmlformats.org/officeDocument/2006/relationships/image"/></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4" Target="../slideLayouts/slideLayout1.xml" Type="http://schemas.openxmlformats.org/officeDocument/2006/relationships/slideLayout"/><Relationship Id="rId3" Target="../media/image31.jpeg" Type="http://schemas.openxmlformats.org/officeDocument/2006/relationships/image"/><Relationship Id="rId2" Target="../media/image30.jpeg" Type="http://schemas.openxmlformats.org/officeDocument/2006/relationships/image"/><Relationship Id="rId1" Target="../media/image29.jpeg" Type="http://schemas.openxmlformats.org/officeDocument/2006/relationships/image"/></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5.jpeg"/><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slides/_rels/slide3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9.jpeg"/><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image" Target="../media/image36.jpe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2.GIF"/><Relationship Id="rId2" Type="http://schemas.openxmlformats.org/officeDocument/2006/relationships/image" Target="../media/image41.jpeg"/><Relationship Id="rId1" Type="http://schemas.openxmlformats.org/officeDocument/2006/relationships/image" Target="../media/image40.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4.jpeg"/><Relationship Id="rId1" Type="http://schemas.openxmlformats.org/officeDocument/2006/relationships/image" Target="../media/image4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image" Target="../media/image45.jpe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9.jpeg"/><Relationship Id="rId1" Type="http://schemas.openxmlformats.org/officeDocument/2006/relationships/image" Target="../media/image48.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1.jpeg"/><Relationship Id="rId1" Type="http://schemas.openxmlformats.org/officeDocument/2006/relationships/image" Target="../media/image50.jpe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3.jpeg"/><Relationship Id="rId1" Type="http://schemas.openxmlformats.org/officeDocument/2006/relationships/image" Target="../media/image52.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5.jpeg"/><Relationship Id="rId1" Type="http://schemas.openxmlformats.org/officeDocument/2006/relationships/image" Target="../media/image54.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9550" y="152400"/>
            <a:ext cx="11791950" cy="6553200"/>
          </a:xfrm>
        </p:spPr>
        <p:style>
          <a:lnRef idx="1">
            <a:schemeClr val="accent6"/>
          </a:lnRef>
          <a:fillRef idx="2">
            <a:schemeClr val="accent6"/>
          </a:fillRef>
          <a:effectRef idx="1">
            <a:schemeClr val="accent6"/>
          </a:effectRef>
          <a:fontRef idx="minor">
            <a:schemeClr val="dk1"/>
          </a:fontRef>
        </p:style>
        <p:txBody>
          <a:bodyPr rtlCol="0">
            <a:normAutofit/>
          </a:bodyPr>
          <a:lstStyle/>
          <a:p>
            <a:pPr eaLnBrk="1" fontAlgn="auto" hangingPunct="1">
              <a:spcAft>
                <a:spcPts val="0"/>
              </a:spcAft>
              <a:defRPr/>
            </a:pPr>
            <a:r>
              <a:rPr lang="en-US" sz="3600" b="1" dirty="0">
                <a:solidFill>
                  <a:srgbClr val="002060"/>
                </a:solidFill>
                <a:latin typeface="Script MT Bold" panose="03040602040607080904" pitchFamily="66" charset="0"/>
              </a:rPr>
              <a:t>Kalipada Ghosh Tarai Mahavidyalaya</a:t>
            </a:r>
            <a:br>
              <a:rPr lang="en-US" sz="5400" b="1" dirty="0">
                <a:latin typeface="Script MT Bold" panose="03040602040607080904" pitchFamily="66" charset="0"/>
              </a:rPr>
            </a:br>
            <a:r>
              <a:rPr lang="en-US" sz="4000" b="1" dirty="0">
                <a:solidFill>
                  <a:srgbClr val="002060"/>
                </a:solidFill>
                <a:latin typeface="Script MT Bold" panose="03040602040607080904" pitchFamily="66" charset="0"/>
              </a:rPr>
              <a:t>Bagdogra</a:t>
            </a:r>
            <a:br>
              <a:rPr lang="en-US" dirty="0" smtClean="0">
                <a:latin typeface="Freestyle Script" panose="030804020302050B0404" pitchFamily="66" charset="0"/>
              </a:rPr>
            </a:br>
            <a:br>
              <a:rPr lang="en-US" dirty="0" smtClean="0">
                <a:latin typeface="Freestyle Script" panose="030804020302050B0404" pitchFamily="66" charset="0"/>
              </a:rPr>
            </a:br>
            <a:r>
              <a:rPr lang="en-US" sz="3600" b="1" dirty="0">
                <a:solidFill>
                  <a:schemeClr val="accent3">
                    <a:lumMod val="50000"/>
                  </a:schemeClr>
                </a:solidFill>
                <a:latin typeface="Lucida Calligraphy" panose="03010101010101010101" pitchFamily="66" charset="0"/>
              </a:rPr>
              <a:t>Department of Environmental Science</a:t>
            </a:r>
            <a:endParaRPr lang="en-IN" sz="3600" b="1" dirty="0">
              <a:latin typeface="Lucida Calligraphy" panose="03010101010101010101" pitchFamily="66" charset="0"/>
            </a:endParaRPr>
          </a:p>
        </p:txBody>
      </p:sp>
    </p:spTree>
  </p:cSld>
  <p:clrMapOvr>
    <a:masterClrMapping/>
  </p:clrMapOvr>
  <p:timing>
    <p:tnLst>
      <p:par>
        <p:cTn id="1" dur="indefinite" restart="never" nodeType="tmRoot"/>
      </p:par>
    </p:tnLst>
  </p:timing>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9644" y="4973444"/>
            <a:ext cx="10515600" cy="1037064"/>
          </a:xfrm>
        </p:spPr>
        <p:txBody>
          <a:bodyPr anchor="ctr">
            <a:normAutofit/>
          </a:bodyPr>
          <a:lstStyle/>
          <a:p>
            <a:pPr indent="0" marL="0">
              <a:buNone/>
            </a:pPr>
            <a:r>
              <a:rPr dirty="0" lang="en-US" sz="3600">
                <a:solidFill>
                  <a:prstClr val="black"/>
                </a:solidFill>
                <a:latin charset="0" panose="020B0606030402020204" pitchFamily="34" typeface="Franklin Gothic Medium Cond"/>
              </a:rPr>
              <a:t>Predation on livestock or dome</a:t>
            </a:r>
            <a:r>
              <a:rPr b="1" dirty="0" lang="en-US" sz="3600">
                <a:solidFill>
                  <a:prstClr val="black"/>
                </a:solidFill>
                <a:latin charset="0" panose="020B0606030402020204" pitchFamily="34" typeface="Franklin Gothic Medium Cond"/>
              </a:rPr>
              <a:t>st</a:t>
            </a:r>
            <a:r>
              <a:rPr dirty="0" lang="en-US" sz="3600">
                <a:solidFill>
                  <a:prstClr val="black"/>
                </a:solidFill>
                <a:latin charset="0" panose="020B0606030402020204" pitchFamily="34" typeface="Franklin Gothic Medium Cond"/>
              </a:rPr>
              <a:t>ic animals by </a:t>
            </a:r>
            <a:r>
              <a:rPr dirty="0" lang="en-US" smtClean="0" sz="3600">
                <a:solidFill>
                  <a:prstClr val="black"/>
                </a:solidFill>
                <a:latin charset="0" panose="020B0606030402020204" pitchFamily="34" typeface="Franklin Gothic Medium Cond"/>
              </a:rPr>
              <a:t>wildlife</a:t>
            </a:r>
            <a:endParaRPr dirty="0" lang="en-US" sz="3600">
              <a:solidFill>
                <a:prstClr val="black"/>
              </a:solidFill>
              <a:latin charset="0" panose="020B0606030402020204" pitchFamily="34" typeface="Franklin Gothic Medium Cond"/>
            </a:endParaRPr>
          </a:p>
        </p:txBody>
      </p:sp>
      <p:sp>
        <p:nvSpPr>
          <p:cNvPr id="4" name="Title 1"/>
          <p:cNvSpPr>
            <a:spLocks noGrp="1"/>
          </p:cNvSpPr>
          <p:nvPr>
            <p:ph type="title"/>
          </p:nvPr>
        </p:nvSpPr>
        <p:spPr>
          <a:xfrm>
            <a:off x="838200" y="133306"/>
            <a:ext cx="10515600" cy="613670"/>
          </a:xfrm>
        </p:spPr>
        <p:style>
          <a:lnRef idx="1">
            <a:schemeClr val="accent4"/>
          </a:lnRef>
          <a:fillRef idx="2">
            <a:schemeClr val="accent4"/>
          </a:fillRef>
          <a:effectRef idx="1">
            <a:schemeClr val="accent4"/>
          </a:effectRef>
          <a:fontRef idx="minor">
            <a:schemeClr val="dk1"/>
          </a:fontRef>
        </p:style>
        <p:txBody>
          <a:bodyPr>
            <a:normAutofit fontScale="90000"/>
          </a:bodyPr>
          <a:lstStyle/>
          <a:p>
            <a:pPr algn="ctr"/>
            <a:r>
              <a:rPr dirty="0" lang="en-US" smtClean="0">
                <a:latin charset="0" panose="020B0606030402020204" pitchFamily="34" typeface="Franklin Gothic Medium Cond"/>
              </a:rPr>
              <a:t>Human-Wildlife Conflict</a:t>
            </a:r>
            <a:endParaRPr dirty="0" lang="en-US">
              <a:latin charset="0" panose="020B0606030402020204" pitchFamily="34" typeface="Franklin Gothic Medium Cond"/>
            </a:endParaRPr>
          </a:p>
        </p:txBody>
      </p:sp>
      <p:pic>
        <p:nvPicPr>
          <p:cNvPr id="5" name="Content Placeholder 4"/>
          <p:cNvPicPr>
            <a:picLocks noChangeAspect="1"/>
          </p:cNvPicPr>
          <p:nvPr/>
        </p:nvPicPr>
        <p:blipFill rotWithShape="1">
          <a:blip r:embed="rId1"/>
          <a:srcRect b="192" t="5"/>
          <a:stretch>
            <a:fillRect/>
          </a:stretch>
        </p:blipFill>
        <p:spPr>
          <a:xfrm>
            <a:off x="2331541" y="946124"/>
            <a:ext cx="7191600" cy="4206844"/>
          </a:xfrm>
          <a:prstGeom prst="rect">
            <a:avLst/>
          </a:prstGeom>
        </p:spPr>
      </p:pic>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1" presetSubtype="0">
                                  <p:stCondLst>
                                    <p:cond delay="0"/>
                                  </p:stCondLst>
                                  <p:childTnLst>
                                    <p:set>
                                      <p:cBhvr>
                                        <p:cTn dur="1" fill="hold" id="6">
                                          <p:stCondLst>
                                            <p:cond delay="0"/>
                                          </p:stCondLst>
                                        </p:cTn>
                                        <p:tgtEl>
                                          <p:spTgt spid="5"/>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Cond" panose="020B0606030402020204" pitchFamily="34" charset="0"/>
              </a:rPr>
              <a:t>Crop damages by wildlife</a:t>
            </a:r>
            <a:br>
              <a:rPr lang="en-US" dirty="0">
                <a:latin typeface="Franklin Gothic Medium Cond" panose="020B0606030402020204" pitchFamily="34" charset="0"/>
              </a:rPr>
            </a:br>
            <a:endParaRPr lang="en-IN" dirty="0"/>
          </a:p>
        </p:txBody>
      </p:sp>
      <p:pic>
        <p:nvPicPr>
          <p:cNvPr id="3" name="Picture 2"/>
          <p:cNvPicPr>
            <a:picLocks noChangeAspect="1"/>
          </p:cNvPicPr>
          <p:nvPr/>
        </p:nvPicPr>
        <p:blipFill>
          <a:blip r:embed="rId1"/>
          <a:stretch>
            <a:fillRect/>
          </a:stretch>
        </p:blipFill>
        <p:spPr>
          <a:xfrm>
            <a:off x="2718639" y="988839"/>
            <a:ext cx="6754721" cy="565466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Cond" panose="020B0606030402020204" pitchFamily="34" charset="0"/>
              </a:rPr>
              <a:t>Birds nesting in undesirable residential locations </a:t>
            </a:r>
            <a:br>
              <a:rPr lang="en-US" dirty="0">
                <a:latin typeface="Franklin Gothic Medium Cond" panose="020B0606030402020204" pitchFamily="34" charset="0"/>
              </a:rPr>
            </a:br>
            <a:endParaRPr lang="en-IN" dirty="0"/>
          </a:p>
        </p:txBody>
      </p:sp>
      <p:pic>
        <p:nvPicPr>
          <p:cNvPr id="3" name="Picture 2"/>
          <p:cNvPicPr>
            <a:picLocks noChangeAspect="1"/>
          </p:cNvPicPr>
          <p:nvPr/>
        </p:nvPicPr>
        <p:blipFill>
          <a:blip r:embed="rId1"/>
          <a:stretch>
            <a:fillRect/>
          </a:stretch>
        </p:blipFill>
        <p:spPr>
          <a:xfrm>
            <a:off x="3190780" y="1213978"/>
            <a:ext cx="5572227" cy="421879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lang="en-US">
                <a:solidFill>
                  <a:prstClr val="black"/>
                </a:solidFill>
                <a:latin charset="0" panose="020B0606030402020204" pitchFamily="34" typeface="Franklin Gothic Medium Cond"/>
              </a:rPr>
              <a:t>Vehicle/wildlife collisions</a:t>
            </a:r>
            <a:br>
              <a:rPr dirty="0" lang="en-US">
                <a:solidFill>
                  <a:prstClr val="black"/>
                </a:solidFill>
                <a:latin charset="0" panose="020B0606030402020204" pitchFamily="34" typeface="Franklin Gothic Medium Cond"/>
              </a:rPr>
            </a:br>
            <a:endParaRPr dirty="0" lang="en-IN"/>
          </a:p>
        </p:txBody>
      </p:sp>
      <p:pic>
        <p:nvPicPr>
          <p:cNvPr id="3" name="Picture 2"/>
          <p:cNvPicPr>
            <a:picLocks noChangeAspect="1"/>
          </p:cNvPicPr>
          <p:nvPr/>
        </p:nvPicPr>
        <p:blipFill rotWithShape="1">
          <a:blip r:embed="rId1"/>
          <a:srcRect b="3" t="172"/>
          <a:stretch>
            <a:fillRect/>
          </a:stretch>
        </p:blipFill>
        <p:spPr>
          <a:xfrm>
            <a:off x="875575" y="1054522"/>
            <a:ext cx="10440849" cy="5803478"/>
          </a:xfrm>
          <a:prstGeom prst="rect">
            <a:avLst/>
          </a:prstGeom>
        </p:spPr>
      </p:pic>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1" presetSubtype="0">
                                  <p:stCondLst>
                                    <p:cond delay="0"/>
                                  </p:stCondLst>
                                  <p:childTnLst>
                                    <p:set>
                                      <p:cBhvr>
                                        <p:cTn dur="1" fill="hold" id="6">
                                          <p:stCondLst>
                                            <p:cond delay="0"/>
                                          </p:stCondLst>
                                        </p:cTn>
                                        <p:tgtEl>
                                          <p:spTgt spid="3"/>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a:xfrm>
            <a:off x="2133601" y="165749"/>
            <a:ext cx="8229600" cy="660399"/>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smtClean="0">
                <a:latin typeface="Franklin Gothic Medium Cond" panose="020B0606030402020204" pitchFamily="34" charset="0"/>
              </a:rPr>
              <a:t>Reasons for Human Animal Conflict</a:t>
            </a:r>
            <a:endParaRPr lang="en-US" sz="4000" dirty="0">
              <a:latin typeface="Franklin Gothic Medium Cond" panose="020B0606030402020204" pitchFamily="34" charset="0"/>
            </a:endParaRPr>
          </a:p>
        </p:txBody>
      </p:sp>
      <p:sp>
        <p:nvSpPr>
          <p:cNvPr id="7" name="Content Placeholder 2"/>
          <p:cNvSpPr>
            <a:spLocks noGrp="1"/>
          </p:cNvSpPr>
          <p:nvPr>
            <p:ph type="ctrTitle"/>
          </p:nvPr>
        </p:nvSpPr>
        <p:spPr>
          <a:xfrm>
            <a:off x="1666034" y="5604830"/>
            <a:ext cx="9164732" cy="949895"/>
          </a:xfrm>
        </p:spPr>
        <p:style>
          <a:lnRef idx="1">
            <a:schemeClr val="accent3"/>
          </a:lnRef>
          <a:fillRef idx="2">
            <a:schemeClr val="accent3"/>
          </a:fillRef>
          <a:effectRef idx="1">
            <a:schemeClr val="accent3"/>
          </a:effectRef>
          <a:fontRef idx="minor">
            <a:schemeClr val="dk1"/>
          </a:fontRef>
        </p:style>
        <p:txBody>
          <a:bodyPr anchor="ctr">
            <a:noAutofit/>
          </a:bodyPr>
          <a:lstStyle/>
          <a:p>
            <a:r>
              <a:rPr lang="en-US" sz="4000" dirty="0"/>
              <a:t>Road </a:t>
            </a:r>
            <a:r>
              <a:rPr lang="en-US" sz="4000" dirty="0" smtClean="0"/>
              <a:t>Kills</a:t>
            </a:r>
            <a:endParaRPr lang="en-US" sz="4000" dirty="0" smtClean="0"/>
          </a:p>
        </p:txBody>
      </p:sp>
      <p:pic>
        <p:nvPicPr>
          <p:cNvPr id="4" name="Picture 3"/>
          <p:cNvPicPr>
            <a:picLocks noChangeAspect="1"/>
          </p:cNvPicPr>
          <p:nvPr/>
        </p:nvPicPr>
        <p:blipFill>
          <a:blip r:embed="rId1"/>
          <a:stretch>
            <a:fillRect/>
          </a:stretch>
        </p:blipFill>
        <p:spPr>
          <a:xfrm>
            <a:off x="3182364" y="1019951"/>
            <a:ext cx="6132073" cy="458487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5424" y="5715000"/>
            <a:ext cx="10972800" cy="752707"/>
          </a:xfrm>
        </p:spPr>
        <p:txBody>
          <a:bodyPr/>
          <a:lstStyle/>
          <a:p>
            <a:r>
              <a:rPr lang="en-US" dirty="0"/>
              <a:t>Livestock grazing</a:t>
            </a:r>
            <a:endParaRPr lang="en-IN" dirty="0"/>
          </a:p>
        </p:txBody>
      </p:sp>
      <p:pic>
        <p:nvPicPr>
          <p:cNvPr id="3" name="Picture 2"/>
          <p:cNvPicPr>
            <a:picLocks noChangeAspect="1"/>
          </p:cNvPicPr>
          <p:nvPr/>
        </p:nvPicPr>
        <p:blipFill>
          <a:blip r:embed="rId1"/>
          <a:stretch>
            <a:fillRect/>
          </a:stretch>
        </p:blipFill>
        <p:spPr>
          <a:xfrm>
            <a:off x="2310000" y="265161"/>
            <a:ext cx="7380410" cy="54498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389" y="5752729"/>
            <a:ext cx="10972800" cy="714978"/>
          </a:xfrm>
        </p:spPr>
        <p:txBody>
          <a:bodyPr/>
          <a:lstStyle/>
          <a:p>
            <a:r>
              <a:rPr lang="en-US" dirty="0"/>
              <a:t>Increase in Human population</a:t>
            </a:r>
            <a:endParaRPr lang="en-IN" dirty="0"/>
          </a:p>
        </p:txBody>
      </p:sp>
      <p:pic>
        <p:nvPicPr>
          <p:cNvPr id="3" name="Picture 2"/>
          <p:cNvPicPr>
            <a:picLocks noChangeAspect="1"/>
          </p:cNvPicPr>
          <p:nvPr/>
        </p:nvPicPr>
        <p:blipFill>
          <a:blip r:embed="rId1"/>
          <a:stretch>
            <a:fillRect/>
          </a:stretch>
        </p:blipFill>
        <p:spPr>
          <a:xfrm>
            <a:off x="2380152" y="247834"/>
            <a:ext cx="7253275" cy="55048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3844" y="5972910"/>
            <a:ext cx="10972800" cy="539401"/>
          </a:xfrm>
        </p:spPr>
        <p:txBody>
          <a:bodyPr/>
          <a:lstStyle/>
          <a:p>
            <a:r>
              <a:rPr lang="en-US" dirty="0"/>
              <a:t>Land use transformations</a:t>
            </a:r>
            <a:endParaRPr lang="en-IN" dirty="0"/>
          </a:p>
        </p:txBody>
      </p:sp>
      <p:pic>
        <p:nvPicPr>
          <p:cNvPr id="3" name="Picture 2"/>
          <p:cNvPicPr>
            <a:picLocks noChangeAspect="1"/>
          </p:cNvPicPr>
          <p:nvPr/>
        </p:nvPicPr>
        <p:blipFill>
          <a:blip r:embed="rId1"/>
          <a:stretch>
            <a:fillRect/>
          </a:stretch>
        </p:blipFill>
        <p:spPr>
          <a:xfrm>
            <a:off x="1832803" y="251329"/>
            <a:ext cx="8114085" cy="55431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1"/>
          <a:stretch>
            <a:fillRect/>
          </a:stretch>
        </p:blipFill>
        <p:spPr>
          <a:xfrm>
            <a:off x="1986387" y="283336"/>
            <a:ext cx="8219225" cy="1004552"/>
          </a:xfrm>
          <a:prstGeom prst="rect">
            <a:avLst/>
          </a:prstGeom>
        </p:spPr>
        <p:style>
          <a:lnRef idx="1">
            <a:schemeClr val="accent2"/>
          </a:lnRef>
          <a:fillRef idx="2">
            <a:schemeClr val="accent2"/>
          </a:fillRef>
          <a:effectRef idx="1">
            <a:schemeClr val="accent2"/>
          </a:effectRef>
          <a:fontRef idx="minor">
            <a:schemeClr val="dk1"/>
          </a:fontRef>
        </p:style>
      </p:pic>
      <p:sp>
        <p:nvSpPr>
          <p:cNvPr id="7" name="Content Placeholder 2"/>
          <p:cNvSpPr>
            <a:spLocks noGrp="1"/>
          </p:cNvSpPr>
          <p:nvPr>
            <p:ph idx="1"/>
          </p:nvPr>
        </p:nvSpPr>
        <p:spPr>
          <a:xfrm>
            <a:off x="3417730" y="1645320"/>
            <a:ext cx="5356538" cy="4351338"/>
          </a:xfrm>
        </p:spPr>
        <p:txBody>
          <a:bodyPr anchor="ctr">
            <a:normAutofit/>
          </a:bodyPr>
          <a:lstStyle/>
          <a:p>
            <a:r>
              <a:rPr lang="en-US" sz="3200" dirty="0">
                <a:latin typeface="Franklin Gothic Medium Cond" panose="020B0606030402020204" pitchFamily="34" charset="0"/>
              </a:rPr>
              <a:t>Installation of </a:t>
            </a:r>
            <a:r>
              <a:rPr lang="en-US" sz="3200" dirty="0" smtClean="0">
                <a:latin typeface="Franklin Gothic Medium Cond" panose="020B0606030402020204" pitchFamily="34" charset="0"/>
              </a:rPr>
              <a:t>barriers</a:t>
            </a:r>
            <a:endParaRPr lang="en-US" sz="3200" dirty="0" smtClean="0">
              <a:latin typeface="Franklin Gothic Medium Cond" panose="020B0606030402020204" pitchFamily="34" charset="0"/>
            </a:endParaRPr>
          </a:p>
          <a:p>
            <a:r>
              <a:rPr lang="en-US" sz="3200" dirty="0">
                <a:latin typeface="Franklin Gothic Medium Cond" panose="020B0606030402020204" pitchFamily="34" charset="0"/>
              </a:rPr>
              <a:t>Anti Depredation </a:t>
            </a:r>
            <a:r>
              <a:rPr lang="en-US" sz="3200" dirty="0" smtClean="0">
                <a:latin typeface="Franklin Gothic Medium Cond" panose="020B0606030402020204" pitchFamily="34" charset="0"/>
              </a:rPr>
              <a:t>Squads</a:t>
            </a:r>
            <a:endParaRPr lang="en-US" sz="3200" dirty="0" smtClean="0">
              <a:latin typeface="Franklin Gothic Medium Cond" panose="020B0606030402020204" pitchFamily="34" charset="0"/>
            </a:endParaRPr>
          </a:p>
          <a:p>
            <a:r>
              <a:rPr lang="en-US" sz="3200" dirty="0">
                <a:latin typeface="Franklin Gothic Medium Cond" panose="020B0606030402020204" pitchFamily="34" charset="0"/>
              </a:rPr>
              <a:t>Kunki </a:t>
            </a:r>
            <a:r>
              <a:rPr lang="en-US" sz="3200" dirty="0" smtClean="0">
                <a:latin typeface="Franklin Gothic Medium Cond" panose="020B0606030402020204" pitchFamily="34" charset="0"/>
              </a:rPr>
              <a:t>Elephants</a:t>
            </a:r>
            <a:endParaRPr lang="en-US" sz="3200" dirty="0" smtClean="0">
              <a:latin typeface="Franklin Gothic Medium Cond" panose="020B0606030402020204" pitchFamily="34" charset="0"/>
            </a:endParaRPr>
          </a:p>
          <a:p>
            <a:r>
              <a:rPr lang="en-US" sz="3200" dirty="0">
                <a:latin typeface="Franklin Gothic Medium Cond" panose="020B0606030402020204" pitchFamily="34" charset="0"/>
              </a:rPr>
              <a:t>Repellent </a:t>
            </a:r>
            <a:r>
              <a:rPr lang="en-US" sz="3200" dirty="0" smtClean="0">
                <a:latin typeface="Franklin Gothic Medium Cond" panose="020B0606030402020204" pitchFamily="34" charset="0"/>
              </a:rPr>
              <a:t>methods</a:t>
            </a:r>
            <a:endParaRPr lang="en-US" sz="3200" dirty="0" smtClean="0">
              <a:latin typeface="Franklin Gothic Medium Cond" panose="020B0606030402020204" pitchFamily="34" charset="0"/>
            </a:endParaRPr>
          </a:p>
          <a:p>
            <a:r>
              <a:rPr lang="en-US" sz="3200" dirty="0">
                <a:latin typeface="Franklin Gothic Medium Cond" panose="020B0606030402020204" pitchFamily="34" charset="0"/>
              </a:rPr>
              <a:t>Deterrent </a:t>
            </a:r>
            <a:r>
              <a:rPr lang="en-US" sz="3200" dirty="0" smtClean="0">
                <a:latin typeface="Franklin Gothic Medium Cond" panose="020B0606030402020204" pitchFamily="34" charset="0"/>
              </a:rPr>
              <a:t>Methods</a:t>
            </a:r>
            <a:endParaRPr lang="en-US" sz="3200" dirty="0" smtClean="0">
              <a:latin typeface="Franklin Gothic Medium Cond" panose="020B0606030402020204" pitchFamily="34" charset="0"/>
            </a:endParaRPr>
          </a:p>
          <a:p>
            <a:r>
              <a:rPr lang="en-US" sz="3200" dirty="0" smtClean="0">
                <a:latin typeface="Franklin Gothic Medium Cond" panose="020B0606030402020204" pitchFamily="34" charset="0"/>
              </a:rPr>
              <a:t>Disguise</a:t>
            </a:r>
            <a:endParaRPr lang="en-US" sz="3200" dirty="0" smtClean="0">
              <a:latin typeface="Franklin Gothic Medium Cond" panose="020B0606030402020204" pitchFamily="34" charset="0"/>
            </a:endParaRPr>
          </a:p>
          <a:p>
            <a:r>
              <a:rPr lang="en-US" sz="3200" dirty="0" smtClean="0">
                <a:latin typeface="Franklin Gothic Medium Cond" panose="020B0606030402020204" pitchFamily="34" charset="0"/>
              </a:rPr>
              <a:t>Corridors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7701"/>
            <a:ext cx="10515600" cy="600790"/>
          </a:xfrm>
        </p:spPr>
        <p:style>
          <a:lnRef idx="1">
            <a:schemeClr val="accent4"/>
          </a:lnRef>
          <a:fillRef idx="2">
            <a:schemeClr val="accent4"/>
          </a:fillRef>
          <a:effectRef idx="1">
            <a:schemeClr val="accent4"/>
          </a:effectRef>
          <a:fontRef idx="minor">
            <a:schemeClr val="dk1"/>
          </a:fontRef>
        </p:style>
        <p:txBody>
          <a:bodyPr>
            <a:normAutofit fontScale="90000"/>
          </a:bodyPr>
          <a:lstStyle/>
          <a:p>
            <a:pPr algn="ctr"/>
            <a:r>
              <a:rPr lang="en-US" dirty="0" smtClean="0">
                <a:latin typeface="Franklin Gothic Medium Cond" panose="020B0606030402020204" pitchFamily="34" charset="0"/>
              </a:rPr>
              <a:t>Installation of barriers</a:t>
            </a:r>
            <a:endParaRPr lang="en-IN" dirty="0"/>
          </a:p>
        </p:txBody>
      </p:sp>
      <p:pic>
        <p:nvPicPr>
          <p:cNvPr id="4" name="Picture 3"/>
          <p:cNvPicPr>
            <a:picLocks noChangeAspect="1"/>
          </p:cNvPicPr>
          <p:nvPr/>
        </p:nvPicPr>
        <p:blipFill>
          <a:blip r:embed="rId1"/>
          <a:stretch>
            <a:fillRect/>
          </a:stretch>
        </p:blipFill>
        <p:spPr>
          <a:xfrm>
            <a:off x="2009078" y="826023"/>
            <a:ext cx="7546704" cy="5254173"/>
          </a:xfrm>
          <a:prstGeom prst="rect">
            <a:avLst/>
          </a:prstGeom>
        </p:spPr>
      </p:pic>
      <p:sp>
        <p:nvSpPr>
          <p:cNvPr id="9" name="Rectangle 8"/>
          <p:cNvSpPr/>
          <p:nvPr/>
        </p:nvSpPr>
        <p:spPr>
          <a:xfrm>
            <a:off x="4231300" y="6080196"/>
            <a:ext cx="2603020" cy="584775"/>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r>
              <a:rPr lang="en-IN" sz="3200" dirty="0" smtClean="0"/>
              <a:t>Deep trenches</a:t>
            </a:r>
            <a:endParaRPr lang="en-IN"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4"/>
          <p:cNvPicPr>
            <a:picLocks noChangeAspect="1"/>
          </p:cNvPicPr>
          <p:nvPr/>
        </p:nvPicPr>
        <p:blipFill>
          <a:blip r:embed="rId1"/>
          <a:stretch>
            <a:fillRect/>
          </a:stretch>
        </p:blipFill>
        <p:spPr>
          <a:xfrm>
            <a:off x="1820435" y="223386"/>
            <a:ext cx="8015869" cy="5247721"/>
          </a:xfrm>
          <a:prstGeom prst="rect">
            <a:avLst/>
          </a:prstGeom>
        </p:spPr>
      </p:pic>
      <p:sp>
        <p:nvSpPr>
          <p:cNvPr id="4" name="Title 3"/>
          <p:cNvSpPr>
            <a:spLocks noGrp="1"/>
          </p:cNvSpPr>
          <p:nvPr>
            <p:ph type="title"/>
          </p:nvPr>
        </p:nvSpPr>
        <p:spPr>
          <a:xfrm>
            <a:off x="341970" y="5471107"/>
            <a:ext cx="10972800" cy="114300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n-US" sz="3200" dirty="0" smtClean="0"/>
              <a:t>Solar Powered High voltage electric  fences</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a:off x="2583897" y="290426"/>
            <a:ext cx="6771975" cy="5136232"/>
          </a:xfrm>
          <a:prstGeom prst="rect">
            <a:avLst/>
          </a:prstGeom>
        </p:spPr>
      </p:pic>
      <p:sp>
        <p:nvSpPr>
          <p:cNvPr id="4" name="Title 3"/>
          <p:cNvSpPr>
            <a:spLocks noGrp="1"/>
          </p:cNvSpPr>
          <p:nvPr>
            <p:ph type="title"/>
          </p:nvPr>
        </p:nvSpPr>
        <p:spPr>
          <a:xfrm>
            <a:off x="687658" y="5515711"/>
            <a:ext cx="10972800" cy="114300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n-IN" sz="3200" dirty="0" smtClean="0"/>
              <a:t>Concrete wall with spikes</a:t>
            </a:r>
            <a:endParaRPr lang="en-IN"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a:off x="2907363" y="344771"/>
            <a:ext cx="6065039" cy="5148638"/>
          </a:xfrm>
          <a:prstGeom prst="rect">
            <a:avLst/>
          </a:prstGeom>
        </p:spPr>
      </p:pic>
      <p:sp>
        <p:nvSpPr>
          <p:cNvPr id="4" name="Title 3"/>
          <p:cNvSpPr>
            <a:spLocks noGrp="1"/>
          </p:cNvSpPr>
          <p:nvPr>
            <p:ph type="title"/>
          </p:nvPr>
        </p:nvSpPr>
        <p:spPr>
          <a:xfrm>
            <a:off x="453483" y="5493409"/>
            <a:ext cx="10972800" cy="1143000"/>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r>
              <a:rPr lang="en-IN" sz="3200" dirty="0" smtClean="0"/>
              <a:t>Predator proof corrals</a:t>
            </a:r>
            <a:endParaRPr lang="en-IN"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3457"/>
            <a:ext cx="10515600" cy="690943"/>
          </a:xfrm>
        </p:spPr>
        <p:style>
          <a:lnRef idx="1">
            <a:schemeClr val="accent4"/>
          </a:lnRef>
          <a:fillRef idx="2">
            <a:schemeClr val="accent4"/>
          </a:fillRef>
          <a:effectRef idx="1">
            <a:schemeClr val="accent4"/>
          </a:effectRef>
          <a:fontRef idx="minor">
            <a:schemeClr val="dk1"/>
          </a:fontRef>
        </p:style>
        <p:txBody>
          <a:bodyPr>
            <a:normAutofit fontScale="90000"/>
          </a:bodyPr>
          <a:lstStyle/>
          <a:p>
            <a:pPr algn="ctr"/>
            <a:r>
              <a:rPr lang="en-US" dirty="0" smtClean="0">
                <a:latin typeface="Franklin Gothic Medium Cond" panose="020B0606030402020204" pitchFamily="34" charset="0"/>
              </a:rPr>
              <a:t>Anti Depredation Squads</a:t>
            </a:r>
            <a:endParaRPr lang="en-IN" dirty="0"/>
          </a:p>
        </p:txBody>
      </p:sp>
      <p:pic>
        <p:nvPicPr>
          <p:cNvPr id="4" name="Content Placeholder 3"/>
          <p:cNvPicPr>
            <a:picLocks noGrp="1" noChangeAspect="1"/>
          </p:cNvPicPr>
          <p:nvPr>
            <p:ph idx="1"/>
          </p:nvPr>
        </p:nvPicPr>
        <p:blipFill>
          <a:blip r:embed="rId1"/>
          <a:stretch>
            <a:fillRect/>
          </a:stretch>
        </p:blipFill>
        <p:spPr>
          <a:xfrm>
            <a:off x="2452871" y="1278371"/>
            <a:ext cx="6922949" cy="3496175"/>
          </a:xfrm>
          <a:prstGeom prst="rect">
            <a:avLst/>
          </a:prstGeom>
        </p:spPr>
      </p:pic>
      <p:sp>
        <p:nvSpPr>
          <p:cNvPr id="5" name="Rectangle 4"/>
          <p:cNvSpPr/>
          <p:nvPr/>
        </p:nvSpPr>
        <p:spPr>
          <a:xfrm>
            <a:off x="1463899" y="5138517"/>
            <a:ext cx="8839200" cy="1077218"/>
          </a:xfrm>
          <a:prstGeom prst="rect">
            <a:avLst/>
          </a:prstGeom>
        </p:spPr>
        <p:txBody>
          <a:bodyPr wrap="square">
            <a:spAutoFit/>
          </a:bodyPr>
          <a:lstStyle/>
          <a:p>
            <a:pPr lvl="0" algn="ctr">
              <a:spcBef>
                <a:spcPct val="20000"/>
              </a:spcBef>
            </a:pPr>
            <a:r>
              <a:rPr lang="en-US" sz="3200" dirty="0">
                <a:solidFill>
                  <a:prstClr val="black"/>
                </a:solidFill>
                <a:latin typeface="Franklin Gothic Medium Cond" panose="020B0606030402020204" pitchFamily="34" charset="0"/>
              </a:rPr>
              <a:t>ADS are equipped with a vehicle, torch, siren, fire crackers even double barrel guns</a:t>
            </a:r>
            <a:endParaRPr lang="en-US" sz="3200" dirty="0">
              <a:solidFill>
                <a:prstClr val="black"/>
              </a:solidFill>
              <a:latin typeface="Franklin Gothic Medium Cond" panose="020B060603040202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82205"/>
            <a:ext cx="9144000" cy="667801"/>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en-US" sz="4000" dirty="0" err="1" smtClean="0">
                <a:latin typeface="Franklin Gothic Medium Cond" panose="020B0606030402020204" pitchFamily="34" charset="0"/>
              </a:rPr>
              <a:t>Kunki</a:t>
            </a:r>
            <a:r>
              <a:rPr lang="en-US" sz="4000" dirty="0" smtClean="0">
                <a:latin typeface="Franklin Gothic Medium Cond" panose="020B0606030402020204" pitchFamily="34" charset="0"/>
              </a:rPr>
              <a:t> Elephants</a:t>
            </a:r>
            <a:endParaRPr lang="en-IN" sz="4000" dirty="0"/>
          </a:p>
        </p:txBody>
      </p:sp>
      <p:sp>
        <p:nvSpPr>
          <p:cNvPr id="3" name="Subtitle 2"/>
          <p:cNvSpPr>
            <a:spLocks noGrp="1"/>
          </p:cNvSpPr>
          <p:nvPr>
            <p:ph type="subTitle" idx="1"/>
          </p:nvPr>
        </p:nvSpPr>
        <p:spPr>
          <a:xfrm>
            <a:off x="1433848" y="5501672"/>
            <a:ext cx="9144000" cy="1356328"/>
          </a:xfrm>
        </p:spPr>
        <p:txBody>
          <a:bodyPr>
            <a:noAutofit/>
          </a:bodyPr>
          <a:lstStyle/>
          <a:p>
            <a:r>
              <a:rPr lang="en-US" sz="2800" dirty="0" smtClean="0">
                <a:solidFill>
                  <a:schemeClr val="tx1"/>
                </a:solidFill>
              </a:rPr>
              <a:t>Effective in driving elephants from villages, for monitoring/capturing/ tranquilizing/</a:t>
            </a:r>
            <a:r>
              <a:rPr lang="en-US" sz="2800" dirty="0" err="1" smtClean="0">
                <a:solidFill>
                  <a:schemeClr val="tx1"/>
                </a:solidFill>
              </a:rPr>
              <a:t>translocating</a:t>
            </a:r>
            <a:r>
              <a:rPr lang="en-US" sz="2800" dirty="0" smtClean="0">
                <a:solidFill>
                  <a:schemeClr val="tx1"/>
                </a:solidFill>
              </a:rPr>
              <a:t>/ hunting of problems</a:t>
            </a:r>
            <a:endParaRPr lang="en-US" sz="2800" dirty="0">
              <a:solidFill>
                <a:schemeClr val="tx1"/>
              </a:solidFill>
            </a:endParaRPr>
          </a:p>
        </p:txBody>
      </p:sp>
      <p:pic>
        <p:nvPicPr>
          <p:cNvPr id="4" name="Picture 3"/>
          <p:cNvPicPr>
            <a:picLocks noChangeAspect="1"/>
          </p:cNvPicPr>
          <p:nvPr/>
        </p:nvPicPr>
        <p:blipFill>
          <a:blip r:embed="rId1"/>
          <a:stretch>
            <a:fillRect/>
          </a:stretch>
        </p:blipFill>
        <p:spPr>
          <a:xfrm>
            <a:off x="3006146" y="943634"/>
            <a:ext cx="5999404" cy="4558038"/>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82205"/>
            <a:ext cx="9144000" cy="642043"/>
          </a:xfrm>
        </p:spPr>
        <p:style>
          <a:lnRef idx="1">
            <a:schemeClr val="accent4"/>
          </a:lnRef>
          <a:fillRef idx="2">
            <a:schemeClr val="accent4"/>
          </a:fillRef>
          <a:effectRef idx="1">
            <a:schemeClr val="accent4"/>
          </a:effectRef>
          <a:fontRef idx="minor">
            <a:schemeClr val="dk1"/>
          </a:fontRef>
        </p:style>
        <p:txBody>
          <a:bodyPr anchor="ctr">
            <a:noAutofit/>
          </a:bodyPr>
          <a:lstStyle/>
          <a:p>
            <a:r>
              <a:rPr lang="en-US" sz="4000" dirty="0" smtClean="0">
                <a:latin typeface="Franklin Gothic Medium Cond" panose="020B0606030402020204" pitchFamily="34" charset="0"/>
              </a:rPr>
              <a:t>Repellent methods</a:t>
            </a:r>
            <a:endParaRPr lang="en-IN" sz="4000" dirty="0"/>
          </a:p>
        </p:txBody>
      </p:sp>
      <p:pic>
        <p:nvPicPr>
          <p:cNvPr id="4" name="Picture 3"/>
          <p:cNvPicPr>
            <a:picLocks noChangeAspect="1"/>
          </p:cNvPicPr>
          <p:nvPr/>
        </p:nvPicPr>
        <p:blipFill>
          <a:blip r:embed="rId1"/>
          <a:stretch>
            <a:fillRect/>
          </a:stretch>
        </p:blipFill>
        <p:spPr>
          <a:xfrm>
            <a:off x="2976466" y="862817"/>
            <a:ext cx="6239067" cy="5238291"/>
          </a:xfrm>
          <a:prstGeom prst="rect">
            <a:avLst/>
          </a:prstGeom>
        </p:spPr>
      </p:pic>
      <p:sp>
        <p:nvSpPr>
          <p:cNvPr id="8" name="Rectangle 7"/>
          <p:cNvSpPr/>
          <p:nvPr/>
        </p:nvSpPr>
        <p:spPr>
          <a:xfrm>
            <a:off x="2696318" y="6139677"/>
            <a:ext cx="6799362" cy="523220"/>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r>
              <a:rPr lang="en-US" sz="2800" dirty="0" smtClean="0"/>
              <a:t>Drum beating, shouting and bursting crackers</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a:off x="179137" y="1052980"/>
            <a:ext cx="6634258" cy="5664505"/>
          </a:xfrm>
          <a:prstGeom prst="rect">
            <a:avLst/>
          </a:prstGeom>
        </p:spPr>
      </p:pic>
      <p:sp>
        <p:nvSpPr>
          <p:cNvPr id="4" name="Rectangle 3"/>
          <p:cNvSpPr/>
          <p:nvPr/>
        </p:nvSpPr>
        <p:spPr>
          <a:xfrm>
            <a:off x="6963176" y="2568090"/>
            <a:ext cx="4833871" cy="310854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sz="2800" dirty="0" smtClean="0"/>
              <a:t>Elephants are terrified of bees.</a:t>
            </a:r>
            <a:endParaRPr lang="en-US" sz="2800" dirty="0" smtClean="0"/>
          </a:p>
          <a:p>
            <a:endParaRPr lang="en-US" sz="2800" dirty="0" smtClean="0"/>
          </a:p>
          <a:p>
            <a:r>
              <a:rPr lang="en-US" sz="2800" dirty="0" smtClean="0"/>
              <a:t>Bee fences or bee sounds are  very effective.</a:t>
            </a:r>
            <a:endParaRPr lang="en-US" sz="2800" dirty="0" smtClean="0"/>
          </a:p>
          <a:p>
            <a:endParaRPr lang="en-US" sz="2800" dirty="0" smtClean="0"/>
          </a:p>
          <a:p>
            <a:r>
              <a:rPr lang="en-US" sz="2800" dirty="0" smtClean="0"/>
              <a:t>Carnivore sounds evokes negative response.</a:t>
            </a:r>
            <a:endParaRPr lang="en-US" sz="2800" dirty="0"/>
          </a:p>
        </p:txBody>
      </p:sp>
      <p:sp>
        <p:nvSpPr>
          <p:cNvPr id="5" name="Title 1"/>
          <p:cNvSpPr>
            <a:spLocks noGrp="1"/>
          </p:cNvSpPr>
          <p:nvPr>
            <p:ph type="title"/>
          </p:nvPr>
        </p:nvSpPr>
        <p:spPr>
          <a:xfrm>
            <a:off x="609600" y="274638"/>
            <a:ext cx="10972800" cy="584006"/>
          </a:xfrm>
        </p:spPr>
        <p:style>
          <a:lnRef idx="1">
            <a:schemeClr val="accent4"/>
          </a:lnRef>
          <a:fillRef idx="2">
            <a:schemeClr val="accent4"/>
          </a:fillRef>
          <a:effectRef idx="1">
            <a:schemeClr val="accent4"/>
          </a:effectRef>
          <a:fontRef idx="minor">
            <a:schemeClr val="dk1"/>
          </a:fontRef>
        </p:style>
        <p:txBody>
          <a:bodyPr anchor="ctr">
            <a:noAutofit/>
          </a:bodyPr>
          <a:lstStyle/>
          <a:p>
            <a:r>
              <a:rPr lang="en-US" sz="4000" dirty="0" smtClean="0">
                <a:latin typeface="Franklin Gothic Medium Cond" panose="020B0606030402020204" pitchFamily="34" charset="0"/>
              </a:rPr>
              <a:t>Repellent methods</a:t>
            </a:r>
            <a:endParaRPr lang="en-IN"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9587"/>
            <a:ext cx="9144000" cy="654922"/>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en-US" sz="4800" dirty="0" smtClean="0">
                <a:latin typeface="Franklin Gothic Medium Cond" panose="020B0606030402020204" pitchFamily="34" charset="0"/>
              </a:rPr>
              <a:t>Deterrent Methods</a:t>
            </a:r>
            <a:endParaRPr lang="en-IN" sz="4800" dirty="0"/>
          </a:p>
        </p:txBody>
      </p:sp>
      <p:pic>
        <p:nvPicPr>
          <p:cNvPr id="4" name="Picture 3"/>
          <p:cNvPicPr>
            <a:picLocks noChangeAspect="1"/>
          </p:cNvPicPr>
          <p:nvPr/>
        </p:nvPicPr>
        <p:blipFill>
          <a:blip r:embed="rId1"/>
          <a:stretch>
            <a:fillRect/>
          </a:stretch>
        </p:blipFill>
        <p:spPr>
          <a:xfrm>
            <a:off x="2111188" y="847767"/>
            <a:ext cx="7969623" cy="4857245"/>
          </a:xfrm>
          <a:prstGeom prst="rect">
            <a:avLst/>
          </a:prstGeom>
        </p:spPr>
      </p:pic>
      <p:sp>
        <p:nvSpPr>
          <p:cNvPr id="5" name="Rectangle 4"/>
          <p:cNvSpPr/>
          <p:nvPr/>
        </p:nvSpPr>
        <p:spPr>
          <a:xfrm>
            <a:off x="413381" y="5705012"/>
            <a:ext cx="11027770" cy="954107"/>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sz="2800" dirty="0" smtClean="0"/>
              <a:t>A string stretched across entry points of elephants, connected to a switch of a battery-operated electric bell.</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a:off x="3000100" y="825190"/>
            <a:ext cx="6191799" cy="4913739"/>
          </a:xfrm>
          <a:prstGeom prst="rect">
            <a:avLst/>
          </a:prstGeom>
        </p:spPr>
      </p:pic>
      <p:sp>
        <p:nvSpPr>
          <p:cNvPr id="4" name="Rectangle 3"/>
          <p:cNvSpPr/>
          <p:nvPr/>
        </p:nvSpPr>
        <p:spPr>
          <a:xfrm>
            <a:off x="2321310" y="5738929"/>
            <a:ext cx="7549377" cy="954107"/>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sz="2800" dirty="0" smtClean="0"/>
              <a:t>Night guarding at watch towers.</a:t>
            </a:r>
            <a:endParaRPr lang="en-US" sz="2800" dirty="0" smtClean="0"/>
          </a:p>
          <a:p>
            <a:r>
              <a:rPr lang="en-US" sz="2800" dirty="0" smtClean="0"/>
              <a:t>Traditional way of protecting against wild animals.</a:t>
            </a:r>
            <a:endParaRPr lang="en-US" sz="2800" dirty="0" smtClean="0"/>
          </a:p>
        </p:txBody>
      </p:sp>
      <p:sp>
        <p:nvSpPr>
          <p:cNvPr id="5" name="Title 1"/>
          <p:cNvSpPr>
            <a:spLocks noGrp="1"/>
          </p:cNvSpPr>
          <p:nvPr>
            <p:ph type="title"/>
          </p:nvPr>
        </p:nvSpPr>
        <p:spPr>
          <a:xfrm>
            <a:off x="609600" y="107369"/>
            <a:ext cx="10972800" cy="717821"/>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en-US" sz="4800" dirty="0" smtClean="0">
                <a:latin typeface="Franklin Gothic Medium Cond" panose="020B0606030402020204" pitchFamily="34" charset="0"/>
              </a:rPr>
              <a:t>Deterrent Methods</a:t>
            </a:r>
            <a:endParaRPr lang="en-IN" sz="4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a:off x="3098780" y="730401"/>
            <a:ext cx="6016743" cy="4470824"/>
          </a:xfrm>
          <a:prstGeom prst="rect">
            <a:avLst/>
          </a:prstGeom>
        </p:spPr>
      </p:pic>
      <p:sp>
        <p:nvSpPr>
          <p:cNvPr id="4" name="Rectangle 3"/>
          <p:cNvSpPr/>
          <p:nvPr/>
        </p:nvSpPr>
        <p:spPr>
          <a:xfrm>
            <a:off x="200722" y="5201225"/>
            <a:ext cx="11797990" cy="138499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sz="2800" dirty="0" smtClean="0"/>
              <a:t>A series of bee hives is created at short intervals along fences at the boundary of the enclave.</a:t>
            </a:r>
            <a:endParaRPr lang="en-US" sz="2800" dirty="0" smtClean="0"/>
          </a:p>
          <a:p>
            <a:r>
              <a:rPr lang="en-US" sz="2800" dirty="0" smtClean="0"/>
              <a:t>Hives are connected to the fence.</a:t>
            </a:r>
            <a:endParaRPr lang="en-US" sz="2800" dirty="0"/>
          </a:p>
        </p:txBody>
      </p:sp>
      <p:sp>
        <p:nvSpPr>
          <p:cNvPr id="5" name="Title 1"/>
          <p:cNvSpPr>
            <a:spLocks noGrp="1"/>
          </p:cNvSpPr>
          <p:nvPr>
            <p:ph type="title"/>
          </p:nvPr>
        </p:nvSpPr>
        <p:spPr>
          <a:xfrm>
            <a:off x="620752" y="85068"/>
            <a:ext cx="10972800" cy="639762"/>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en-US" sz="4800" dirty="0" smtClean="0">
                <a:latin typeface="Franklin Gothic Medium Cond" panose="020B0606030402020204" pitchFamily="34" charset="0"/>
              </a:rPr>
              <a:t>Deterrent Methods</a:t>
            </a:r>
            <a:endParaRPr lang="en-IN" sz="4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079" y="172417"/>
            <a:ext cx="10515600" cy="716700"/>
          </a:xfrm>
        </p:spPr>
        <p:style>
          <a:lnRef idx="1">
            <a:schemeClr val="accent4"/>
          </a:lnRef>
          <a:fillRef idx="2">
            <a:schemeClr val="accent4"/>
          </a:fillRef>
          <a:effectRef idx="1">
            <a:schemeClr val="accent4"/>
          </a:effectRef>
          <a:fontRef idx="minor">
            <a:schemeClr val="dk1"/>
          </a:fontRef>
        </p:style>
        <p:txBody>
          <a:bodyPr/>
          <a:lstStyle/>
          <a:p>
            <a:pPr algn="ctr"/>
            <a:r>
              <a:rPr lang="en-IN" b="1" dirty="0" smtClean="0"/>
              <a:t>Disguise</a:t>
            </a:r>
            <a:endParaRPr lang="en-IN" b="1" dirty="0"/>
          </a:p>
        </p:txBody>
      </p:sp>
      <p:sp>
        <p:nvSpPr>
          <p:cNvPr id="3" name="Content Placeholder 2"/>
          <p:cNvSpPr>
            <a:spLocks noGrp="1"/>
          </p:cNvSpPr>
          <p:nvPr>
            <p:ph idx="1"/>
          </p:nvPr>
        </p:nvSpPr>
        <p:spPr>
          <a:xfrm>
            <a:off x="7199290" y="949626"/>
            <a:ext cx="4855336" cy="5408503"/>
          </a:xfrm>
        </p:spPr>
        <p:style>
          <a:lnRef idx="1">
            <a:schemeClr val="accent3"/>
          </a:lnRef>
          <a:fillRef idx="2">
            <a:schemeClr val="accent3"/>
          </a:fillRef>
          <a:effectRef idx="1">
            <a:schemeClr val="accent3"/>
          </a:effectRef>
          <a:fontRef idx="minor">
            <a:schemeClr val="dk1"/>
          </a:fontRef>
        </p:style>
        <p:txBody>
          <a:bodyPr anchor="ctr">
            <a:normAutofit fontScale="92500" lnSpcReduction="10000"/>
          </a:bodyPr>
          <a:lstStyle/>
          <a:p>
            <a:r>
              <a:rPr lang="en-US" dirty="0" smtClean="0">
                <a:solidFill>
                  <a:schemeClr val="tx1"/>
                </a:solidFill>
              </a:rPr>
              <a:t>Knowledge of big cat behavior is exploited, tiger stalk their  prey and attack from behind</a:t>
            </a:r>
            <a:endParaRPr lang="en-US" dirty="0" smtClean="0">
              <a:solidFill>
                <a:schemeClr val="tx1"/>
              </a:solidFill>
            </a:endParaRPr>
          </a:p>
          <a:p>
            <a:r>
              <a:rPr lang="en-US" dirty="0" smtClean="0">
                <a:solidFill>
                  <a:schemeClr val="tx1"/>
                </a:solidFill>
              </a:rPr>
              <a:t>Forest worker wear human face mask on the back of their heads to prevent sneak attacks.</a:t>
            </a:r>
            <a:endParaRPr lang="en-US" dirty="0" smtClean="0">
              <a:solidFill>
                <a:schemeClr val="tx1"/>
              </a:solidFill>
            </a:endParaRPr>
          </a:p>
          <a:p>
            <a:r>
              <a:rPr lang="en-US" dirty="0" smtClean="0">
                <a:solidFill>
                  <a:schemeClr val="tx1"/>
                </a:solidFill>
              </a:rPr>
              <a:t>Effectiveness of masks decreases over time as tigers become habituated to the disguise.</a:t>
            </a:r>
            <a:endParaRPr lang="en-US" dirty="0" smtClean="0">
              <a:solidFill>
                <a:schemeClr val="tx1"/>
              </a:solidFill>
            </a:endParaRPr>
          </a:p>
        </p:txBody>
      </p:sp>
      <p:pic>
        <p:nvPicPr>
          <p:cNvPr id="4" name="Picture 3"/>
          <p:cNvPicPr>
            <a:picLocks noChangeAspect="1"/>
          </p:cNvPicPr>
          <p:nvPr/>
        </p:nvPicPr>
        <p:blipFill>
          <a:blip r:embed="rId1"/>
          <a:stretch>
            <a:fillRect/>
          </a:stretch>
        </p:blipFill>
        <p:spPr>
          <a:xfrm>
            <a:off x="183445" y="1091219"/>
            <a:ext cx="6903251" cy="5005299"/>
          </a:xfrm>
          <a:prstGeom prst="rect">
            <a:avLst/>
          </a:prstGeom>
        </p:spPr>
      </p:pic>
      <p:sp>
        <p:nvSpPr>
          <p:cNvPr id="5" name="Rectangle 4"/>
          <p:cNvSpPr/>
          <p:nvPr/>
        </p:nvSpPr>
        <p:spPr>
          <a:xfrm>
            <a:off x="1527083" y="6096519"/>
            <a:ext cx="4220571" cy="523220"/>
          </a:xfrm>
          <a:prstGeom prst="rect">
            <a:avLst/>
          </a:prstGeom>
        </p:spPr>
        <p:txBody>
          <a:bodyPr wrap="square">
            <a:spAutoFit/>
          </a:bodyPr>
          <a:lstStyle/>
          <a:p>
            <a:r>
              <a:rPr lang="en-IN" sz="2800" dirty="0" smtClean="0"/>
              <a:t>Honey collectors in disguise </a:t>
            </a:r>
            <a:endParaRPr lang="en-IN" sz="2800" dirty="0"/>
          </a:p>
        </p:txBody>
      </p:sp>
    </p:spTree>
  </p:cSld>
  <p:clrMapOvr>
    <a:masterClrMapping/>
  </p:clrMapOvr>
  <p:timing>
    <p:tnLst>
      <p:par>
        <p:cTn id="1" dur="indefinite" restart="never" nodeType="tmRoot"/>
      </p:par>
    </p:tnLst>
  </p:timing>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a:off x="1449937" y="1738648"/>
            <a:ext cx="5602400" cy="3990855"/>
          </a:xfrm>
          <a:prstGeom prst="rect">
            <a:avLst/>
          </a:prstGeom>
        </p:spPr>
      </p:pic>
      <p:pic>
        <p:nvPicPr>
          <p:cNvPr id="4" name="Content Placeholder 3"/>
          <p:cNvPicPr>
            <a:picLocks noChangeAspect="1" noGrp="1"/>
          </p:cNvPicPr>
          <p:nvPr>
            <p:ph idx="1"/>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b="-1672" l="-458" r="57" t="209"/>
          <a:stretch>
            <a:fillRect/>
          </a:stretch>
        </p:blipFill>
        <p:spPr>
          <a:xfrm>
            <a:off x="263889" y="965915"/>
            <a:ext cx="6788448" cy="5636715"/>
          </a:xfrm>
          <a:prstGeom prst="rect">
            <a:avLst/>
          </a:prstGeom>
          <a:ln cap="sq" w="38100">
            <a:solidFill>
              <a:srgbClr val="000000"/>
            </a:solidFill>
            <a:prstDash val="solid"/>
            <a:miter lim="800000"/>
            <a:headEnd/>
            <a:tailEnd/>
          </a:ln>
          <a:effectLst>
            <a:outerShdw algn="tl" blurRad="50800" dir="2700000" dist="38100" rotWithShape="0">
              <a:srgbClr val="000000">
                <a:alpha val="43000"/>
              </a:srgbClr>
            </a:outerShdw>
          </a:effectLst>
        </p:spPr>
      </p:pic>
      <p:sp>
        <p:nvSpPr>
          <p:cNvPr id="5" name="Title 1"/>
          <p:cNvSpPr>
            <a:spLocks noGrp="1"/>
          </p:cNvSpPr>
          <p:nvPr>
            <p:ph type="title"/>
          </p:nvPr>
        </p:nvSpPr>
        <p:spPr>
          <a:xfrm>
            <a:off x="838200" y="159063"/>
            <a:ext cx="10515600" cy="575033"/>
          </a:xfrm>
        </p:spPr>
        <p:style>
          <a:lnRef idx="1">
            <a:schemeClr val="accent4"/>
          </a:lnRef>
          <a:fillRef idx="2">
            <a:schemeClr val="accent4"/>
          </a:fillRef>
          <a:effectRef idx="1">
            <a:schemeClr val="accent4"/>
          </a:effectRef>
          <a:fontRef idx="minor">
            <a:schemeClr val="dk1"/>
          </a:fontRef>
        </p:style>
        <p:txBody>
          <a:bodyPr>
            <a:normAutofit fontScale="90000"/>
          </a:bodyPr>
          <a:lstStyle/>
          <a:p>
            <a:pPr algn="ctr"/>
            <a:r>
              <a:rPr dirty="0" lang="en-US" smtClean="0">
                <a:latin charset="0" panose="020B0606030402020204" pitchFamily="34" typeface="Franklin Gothic Medium Cond"/>
              </a:rPr>
              <a:t>Corridors</a:t>
            </a:r>
            <a:endParaRPr dirty="0" lang="en-US">
              <a:latin charset="0" panose="020B0606030402020204" pitchFamily="34" typeface="Franklin Gothic Medium Cond"/>
            </a:endParaRPr>
          </a:p>
        </p:txBody>
      </p:sp>
      <p:sp>
        <p:nvSpPr>
          <p:cNvPr id="6" name="Content Placeholder 3"/>
          <p:cNvSpPr txBox="1"/>
          <p:nvPr/>
        </p:nvSpPr>
        <p:spPr>
          <a:xfrm>
            <a:off x="7315200" y="1175197"/>
            <a:ext cx="4713668" cy="5328633"/>
          </a:xfrm>
          <a:prstGeom prst="rect">
            <a:avLst/>
          </a:prstGeom>
        </p:spPr>
        <p:txBody>
          <a:bodyPr anchor="ctr">
            <a:normAutofit/>
          </a:bodyPr>
          <a:lstStyle>
            <a:lvl1pPr algn="l" defTabSz="914400" eaLnBrk="1" hangingPunct="1" indent="-228600" latinLnBrk="0" marL="228600" rtl="0">
              <a:lnSpc>
                <a:spcPct val="90000"/>
              </a:lnSpc>
              <a:spcBef>
                <a:spcPts val="1000"/>
              </a:spcBef>
              <a:buFont charset="0" panose="020B0604020202020204" pitchFamily="34" typeface="Arial"/>
              <a:buChar char="•"/>
              <a:defRPr kern="1200" sz="2800">
                <a:solidFill>
                  <a:schemeClr val="tx1"/>
                </a:solidFill>
                <a:latin typeface="+mn-lt"/>
                <a:ea typeface="+mn-ea"/>
                <a:cs typeface="+mn-cs"/>
              </a:defRPr>
            </a:lvl1pPr>
            <a:lvl2pPr algn="l" defTabSz="914400" eaLnBrk="1" hangingPunct="1" indent="-228600" latinLnBrk="0" marL="685800" rtl="0">
              <a:lnSpc>
                <a:spcPct val="90000"/>
              </a:lnSpc>
              <a:spcBef>
                <a:spcPts val="500"/>
              </a:spcBef>
              <a:buFont charset="0" panose="020B0604020202020204" pitchFamily="34" typeface="Arial"/>
              <a:buChar char="•"/>
              <a:defRPr kern="1200" sz="2400">
                <a:solidFill>
                  <a:schemeClr val="tx1"/>
                </a:solidFill>
                <a:latin typeface="+mn-lt"/>
                <a:ea typeface="+mn-ea"/>
                <a:cs typeface="+mn-cs"/>
              </a:defRPr>
            </a:lvl2pPr>
            <a:lvl3pPr algn="l" defTabSz="914400" eaLnBrk="1" hangingPunct="1" indent="-228600" latinLnBrk="0" marL="1143000" rtl="0">
              <a:lnSpc>
                <a:spcPct val="90000"/>
              </a:lnSpc>
              <a:spcBef>
                <a:spcPts val="500"/>
              </a:spcBef>
              <a:buFont charset="0" panose="020B0604020202020204" pitchFamily="34" typeface="Arial"/>
              <a:buChar char="•"/>
              <a:defRPr kern="1200" sz="2000">
                <a:solidFill>
                  <a:schemeClr val="tx1"/>
                </a:solidFill>
                <a:latin typeface="+mn-lt"/>
                <a:ea typeface="+mn-ea"/>
                <a:cs typeface="+mn-cs"/>
              </a:defRPr>
            </a:lvl3pPr>
            <a:lvl4pPr algn="l" defTabSz="914400" eaLnBrk="1" hangingPunct="1" indent="-228600" latinLnBrk="0" marL="16002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4pPr>
            <a:lvl5pPr algn="l" defTabSz="914400" eaLnBrk="1" hangingPunct="1" indent="-228600" latinLnBrk="0" marL="20574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5pPr>
            <a:lvl6pPr algn="l" defTabSz="914400" eaLnBrk="1" hangingPunct="1" indent="-228600" latinLnBrk="0" marL="25146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6pPr>
            <a:lvl7pPr algn="l" defTabSz="914400" eaLnBrk="1" hangingPunct="1" indent="-228600" latinLnBrk="0" marL="29718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7pPr>
            <a:lvl8pPr algn="l" defTabSz="914400" eaLnBrk="1" hangingPunct="1" indent="-228600" latinLnBrk="0" marL="34290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8pPr>
            <a:lvl9pPr algn="l" defTabSz="914400" eaLnBrk="1" hangingPunct="1" indent="-228600" latinLnBrk="0" marL="38862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9pPr>
          </a:lstStyle>
          <a:p>
            <a:r>
              <a:rPr lang="en-US" smtClean="0" sz="3600">
                <a:latin charset="0" panose="020B0606030402020204" pitchFamily="34" typeface="Franklin Gothic Medium Cond"/>
              </a:rPr>
              <a:t>Areas of preserved native habitat in human dominated regions.</a:t>
            </a:r>
            <a:endParaRPr lang="en-US" smtClean="0" sz="3600">
              <a:latin charset="0" panose="020B0606030402020204" pitchFamily="34" typeface="Franklin Gothic Medium Cond"/>
            </a:endParaRPr>
          </a:p>
          <a:p>
            <a:r>
              <a:rPr lang="en-US" smtClean="0" sz="3600">
                <a:latin charset="0" panose="020B0606030402020204" pitchFamily="34" typeface="Franklin Gothic Medium Cond"/>
              </a:rPr>
              <a:t>Safer pathway between larger areas of intact habitat</a:t>
            </a:r>
            <a:endParaRPr lang="en-US" smtClean="0" sz="3600">
              <a:latin charset="0" panose="020B0606030402020204" pitchFamily="34" typeface="Franklin Gothic Medium Cond"/>
            </a:endParaRPr>
          </a:p>
          <a:p>
            <a:r>
              <a:rPr lang="en-US" smtClean="0" sz="3600">
                <a:latin charset="0" panose="020B0606030402020204" pitchFamily="34" typeface="Franklin Gothic Medium Cond"/>
              </a:rPr>
              <a:t>Reduces conflicts by guiding their movements</a:t>
            </a:r>
            <a:endParaRPr dirty="0" lang="en-US" sz="3600">
              <a:latin charset="0" panose="020B0606030402020204" pitchFamily="34" typeface="Franklin Gothic Medium Cond"/>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 presetSubtype="0">
                                  <p:stCondLst>
                                    <p:cond delay="0"/>
                                  </p:stCondLst>
                                  <p:childTnLst>
                                    <p:set>
                                      <p:cBhvr>
                                        <p:cTn dur="1" fill="hold" id="6">
                                          <p:stCondLst>
                                            <p:cond delay="0"/>
                                          </p:stCondLst>
                                        </p:cTn>
                                        <p:tgtEl>
                                          <p:spTgt spid="5"/>
                                        </p:tgtEl>
                                        <p:attrNameLst>
                                          <p:attrName>style.visibility</p:attrName>
                                        </p:attrNameLst>
                                      </p:cBhvr>
                                      <p:to>
                                        <p:strVal val="visible"/>
                                      </p:to>
                                    </p:set>
                                  </p:childTnLst>
                                </p:cTn>
                              </p:par>
                            </p:childTnLst>
                          </p:cTn>
                        </p:par>
                      </p:childTnLst>
                    </p:cTn>
                  </p:par>
                  <p:par>
                    <p:cTn fill="hold" id="7">
                      <p:stCondLst>
                        <p:cond delay="indefinite"/>
                      </p:stCondLst>
                      <p:childTnLst>
                        <p:par>
                          <p:cTn fill="hold" id="8">
                            <p:stCondLst>
                              <p:cond delay="0"/>
                            </p:stCondLst>
                            <p:childTnLst>
                              <p:par>
                                <p:cTn fill="hold" id="9" nodeType="clickEffect" presetClass="entr" presetID="1" presetSubtype="0">
                                  <p:stCondLst>
                                    <p:cond delay="0"/>
                                  </p:stCondLst>
                                  <p:childTnLst>
                                    <p:set>
                                      <p:cBhvr>
                                        <p:cTn dur="1" fill="hold" id="10">
                                          <p:stCondLst>
                                            <p:cond delay="0"/>
                                          </p:stCondLst>
                                        </p:cTn>
                                        <p:tgtEl>
                                          <p:spTgt spid="3"/>
                                        </p:tgtEl>
                                        <p:attrNameLst>
                                          <p:attrName>style.visibility</p:attrName>
                                        </p:attrNameLst>
                                      </p:cBhvr>
                                      <p:to>
                                        <p:strVal val="visible"/>
                                      </p:to>
                                    </p:set>
                                  </p:childTnLst>
                                </p:cTn>
                              </p:par>
                            </p:childTnLst>
                          </p:cTn>
                        </p:par>
                      </p:childTnLst>
                    </p:cTn>
                  </p:par>
                  <p:par>
                    <p:cTn fill="hold" id="11">
                      <p:stCondLst>
                        <p:cond delay="indefinite"/>
                      </p:stCondLst>
                      <p:childTnLst>
                        <p:par>
                          <p:cTn fill="hold" id="12">
                            <p:stCondLst>
                              <p:cond delay="0"/>
                            </p:stCondLst>
                            <p:childTnLst>
                              <p:par>
                                <p:cTn fill="hold" id="13" nodeType="clickEffect" presetClass="entr" presetID="1" presetSubtype="0">
                                  <p:stCondLst>
                                    <p:cond delay="0"/>
                                  </p:stCondLst>
                                  <p:childTnLst>
                                    <p:set>
                                      <p:cBhvr>
                                        <p:cTn dur="1" fill="hold" id="14">
                                          <p:stCondLst>
                                            <p:cond delay="0"/>
                                          </p:stCondLst>
                                        </p:cTn>
                                        <p:tgtEl>
                                          <p:spTgt spid="4"/>
                                        </p:tgtEl>
                                        <p:attrNameLst>
                                          <p:attrName>style.visibility</p:attrName>
                                        </p:attrNameLst>
                                      </p:cBhvr>
                                      <p:to>
                                        <p:strVal val="visible"/>
                                      </p:to>
                                    </p:set>
                                  </p:childTnLst>
                                </p:cTn>
                              </p:par>
                            </p:childTnLst>
                          </p:cTn>
                        </p:par>
                      </p:childTnLst>
                    </p:cTn>
                  </p:par>
                  <p:par>
                    <p:cTn fill="hold" id="15">
                      <p:stCondLst>
                        <p:cond delay="indefinite"/>
                      </p:stCondLst>
                      <p:childTnLst>
                        <p:par>
                          <p:cTn fill="hold" id="16">
                            <p:stCondLst>
                              <p:cond delay="0"/>
                            </p:stCondLst>
                            <p:childTnLst>
                              <p:par>
                                <p:cTn fill="hold" grpId="0" id="17" nodeType="clickEffect" presetClass="entr" presetID="1" presetSubtype="0">
                                  <p:stCondLst>
                                    <p:cond delay="0"/>
                                  </p:stCondLst>
                                  <p:childTnLst>
                                    <p:set>
                                      <p:cBhvr>
                                        <p:cTn dur="1" fill="hold" id="18">
                                          <p:stCondLst>
                                            <p:cond delay="0"/>
                                          </p:stCondLst>
                                        </p:cTn>
                                        <p:tgtEl>
                                          <p:spTgt spid="6"/>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bldLst>
      <p:bldP animBg="1" grpId="0" spid="5"/>
      <p:bldP grpId="0" spid="6"/>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180304" y="1152738"/>
            <a:ext cx="6825803" cy="5138592"/>
          </a:xfrm>
          <a:prstGeom prst="rect">
            <a:avLst/>
          </a:prstGeom>
        </p:spPr>
      </p:pic>
      <p:sp>
        <p:nvSpPr>
          <p:cNvPr id="3" name="Subtitle 2"/>
          <p:cNvSpPr>
            <a:spLocks noGrp="1"/>
          </p:cNvSpPr>
          <p:nvPr>
            <p:ph type="subTitle" idx="1"/>
          </p:nvPr>
        </p:nvSpPr>
        <p:spPr>
          <a:xfrm>
            <a:off x="7006107" y="746975"/>
            <a:ext cx="4932608" cy="6111025"/>
          </a:xfrm>
        </p:spPr>
        <p:txBody>
          <a:bodyPr anchor="ctr">
            <a:noAutofit/>
          </a:bodyPr>
          <a:lstStyle/>
          <a:p>
            <a:pPr marL="342900" indent="-342900" algn="l">
              <a:buFont typeface="Arial" panose="020B0604020202020204" pitchFamily="34" charset="0"/>
              <a:buChar char="•"/>
            </a:pPr>
            <a:r>
              <a:rPr lang="en-US" sz="3200" dirty="0">
                <a:solidFill>
                  <a:schemeClr val="tx1"/>
                </a:solidFill>
              </a:rPr>
              <a:t>Paid in cases of crop and property damages, human injuries and human deaths</a:t>
            </a:r>
            <a:endParaRPr lang="en-US" sz="3200" dirty="0">
              <a:solidFill>
                <a:schemeClr val="tx1"/>
              </a:solidFill>
            </a:endParaRPr>
          </a:p>
          <a:p>
            <a:pPr marL="342900" indent="-342900" algn="l">
              <a:buFont typeface="Arial" panose="020B0604020202020204" pitchFamily="34" charset="0"/>
              <a:buChar char="•"/>
            </a:pPr>
            <a:r>
              <a:rPr lang="en-US" sz="3200" dirty="0">
                <a:solidFill>
                  <a:schemeClr val="tx1"/>
                </a:solidFill>
              </a:rPr>
              <a:t>Ex-gratia rates are insufficient</a:t>
            </a:r>
            <a:endParaRPr lang="en-US" sz="3200" dirty="0">
              <a:solidFill>
                <a:schemeClr val="tx1"/>
              </a:solidFill>
            </a:endParaRPr>
          </a:p>
          <a:p>
            <a:pPr marL="342900" indent="-342900" algn="l">
              <a:buFont typeface="Arial" panose="020B0604020202020204" pitchFamily="34" charset="0"/>
              <a:buChar char="•"/>
            </a:pPr>
            <a:r>
              <a:rPr lang="en-US" sz="3200" dirty="0">
                <a:solidFill>
                  <a:schemeClr val="tx1"/>
                </a:solidFill>
              </a:rPr>
              <a:t>Process too lengthy</a:t>
            </a:r>
            <a:endParaRPr lang="en-US" sz="3200" dirty="0">
              <a:solidFill>
                <a:schemeClr val="tx1"/>
              </a:solidFill>
            </a:endParaRPr>
          </a:p>
          <a:p>
            <a:pPr marL="342900" indent="-342900" algn="l">
              <a:buFont typeface="Arial" panose="020B0604020202020204" pitchFamily="34" charset="0"/>
              <a:buChar char="•"/>
            </a:pPr>
            <a:r>
              <a:rPr lang="en-US" sz="3200" dirty="0">
                <a:solidFill>
                  <a:schemeClr val="tx1"/>
                </a:solidFill>
              </a:rPr>
              <a:t>Payment is disbursed too late</a:t>
            </a:r>
            <a:endParaRPr lang="en-US" sz="3200" dirty="0">
              <a:solidFill>
                <a:schemeClr val="tx1"/>
              </a:solidFill>
            </a:endParaRPr>
          </a:p>
          <a:p>
            <a:pPr marL="342900" indent="-342900" algn="l">
              <a:buFont typeface="Arial" panose="020B0604020202020204" pitchFamily="34" charset="0"/>
              <a:buChar char="•"/>
            </a:pPr>
            <a:r>
              <a:rPr lang="en-US" sz="3200" dirty="0">
                <a:solidFill>
                  <a:schemeClr val="tx1"/>
                </a:solidFill>
              </a:rPr>
              <a:t>Rates for human deaths varies from State to State</a:t>
            </a:r>
            <a:endParaRPr lang="en-IN" sz="3200" dirty="0">
              <a:solidFill>
                <a:schemeClr val="tx1"/>
              </a:solidFill>
            </a:endParaRPr>
          </a:p>
        </p:txBody>
      </p:sp>
      <p:sp>
        <p:nvSpPr>
          <p:cNvPr id="4" name="Title 1"/>
          <p:cNvSpPr>
            <a:spLocks noGrp="1"/>
          </p:cNvSpPr>
          <p:nvPr>
            <p:ph type="ctrTitle"/>
          </p:nvPr>
        </p:nvSpPr>
        <p:spPr>
          <a:xfrm>
            <a:off x="1524000" y="115910"/>
            <a:ext cx="9144000" cy="746975"/>
          </a:xfrm>
        </p:spPr>
        <p:style>
          <a:lnRef idx="1">
            <a:schemeClr val="accent4"/>
          </a:lnRef>
          <a:fillRef idx="2">
            <a:schemeClr val="accent4"/>
          </a:fillRef>
          <a:effectRef idx="1">
            <a:schemeClr val="accent4"/>
          </a:effectRef>
          <a:fontRef idx="minor">
            <a:schemeClr val="dk1"/>
          </a:fontRef>
        </p:style>
        <p:txBody>
          <a:bodyPr anchor="ctr">
            <a:noAutofit/>
          </a:bodyPr>
          <a:lstStyle/>
          <a:p>
            <a:r>
              <a:rPr lang="en-US" sz="3600" dirty="0" smtClean="0">
                <a:latin typeface="Franklin Gothic Medium Cond" panose="020B0606030402020204" pitchFamily="34" charset="0"/>
              </a:rPr>
              <a:t>Ex-gratia</a:t>
            </a:r>
            <a:r>
              <a:rPr lang="en-US" sz="4000" dirty="0" smtClean="0">
                <a:latin typeface="Franklin Gothic Medium Cond" panose="020B0606030402020204" pitchFamily="34" charset="0"/>
              </a:rPr>
              <a:t> Payment</a:t>
            </a:r>
            <a:endParaRPr lang="en-US" sz="4000" dirty="0">
              <a:latin typeface="Franklin Gothic Medium Cond" panose="020B06060304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1"/>
          <a:stretch>
            <a:fillRect/>
          </a:stretch>
        </p:blipFill>
        <p:spPr>
          <a:xfrm>
            <a:off x="205394" y="1097065"/>
            <a:ext cx="6040860" cy="3978326"/>
          </a:xfrm>
          <a:prstGeom prst="rect">
            <a:avLst/>
          </a:prstGeom>
        </p:spPr>
      </p:pic>
      <p:sp>
        <p:nvSpPr>
          <p:cNvPr id="4" name="Title 1"/>
          <p:cNvSpPr>
            <a:spLocks noGrp="1"/>
          </p:cNvSpPr>
          <p:nvPr>
            <p:ph type="title"/>
          </p:nvPr>
        </p:nvSpPr>
        <p:spPr>
          <a:xfrm>
            <a:off x="838200" y="120428"/>
            <a:ext cx="10515600" cy="716699"/>
          </a:xfrm>
        </p:spPr>
        <p:style>
          <a:lnRef idx="1">
            <a:schemeClr val="accent4"/>
          </a:lnRef>
          <a:fillRef idx="2">
            <a:schemeClr val="accent4"/>
          </a:fillRef>
          <a:effectRef idx="1">
            <a:schemeClr val="accent4"/>
          </a:effectRef>
          <a:fontRef idx="minor">
            <a:schemeClr val="dk1"/>
          </a:fontRef>
        </p:style>
        <p:txBody>
          <a:bodyPr>
            <a:noAutofit/>
          </a:bodyPr>
          <a:lstStyle/>
          <a:p>
            <a:pPr algn="ctr"/>
            <a:r>
              <a:rPr lang="en-US" sz="4000" dirty="0" smtClean="0">
                <a:latin typeface="Franklin Gothic Medium Cond" panose="020B0606030402020204" pitchFamily="34" charset="0"/>
              </a:rPr>
              <a:t>Managing Private and Temple Elephants</a:t>
            </a:r>
            <a:endParaRPr lang="en-US" sz="4000" dirty="0">
              <a:latin typeface="Franklin Gothic Medium Cond" panose="020B0606030402020204" pitchFamily="34" charset="0"/>
            </a:endParaRPr>
          </a:p>
        </p:txBody>
      </p:sp>
      <p:sp>
        <p:nvSpPr>
          <p:cNvPr id="6" name="TextBox 5"/>
          <p:cNvSpPr txBox="1"/>
          <p:nvPr/>
        </p:nvSpPr>
        <p:spPr>
          <a:xfrm>
            <a:off x="205394" y="5106325"/>
            <a:ext cx="6040860" cy="1384995"/>
          </a:xfrm>
          <a:prstGeom prst="rect">
            <a:avLst/>
          </a:prstGeom>
          <a:noFill/>
        </p:spPr>
        <p:txBody>
          <a:bodyPr wrap="square" rtlCol="0">
            <a:spAutoFit/>
          </a:bodyPr>
          <a:lstStyle/>
          <a:p>
            <a:pPr algn="ctr"/>
            <a:r>
              <a:rPr lang="en-US" sz="2800" dirty="0" smtClean="0">
                <a:latin typeface="Franklin Gothic Medium Cond" panose="020B0606030402020204" pitchFamily="34" charset="0"/>
              </a:rPr>
              <a:t>Temple Elephants go out of control during processions due to loud music, crackers, and presence of large crowd</a:t>
            </a:r>
            <a:endParaRPr lang="en-US" sz="2800" dirty="0">
              <a:latin typeface="Franklin Gothic Medium Cond" panose="020B0606030402020204" pitchFamily="34" charset="0"/>
            </a:endParaRPr>
          </a:p>
        </p:txBody>
      </p:sp>
      <p:sp>
        <p:nvSpPr>
          <p:cNvPr id="7" name="Content Placeholder 3"/>
          <p:cNvSpPr txBox="1"/>
          <p:nvPr/>
        </p:nvSpPr>
        <p:spPr>
          <a:xfrm>
            <a:off x="6594059" y="1097065"/>
            <a:ext cx="5421930" cy="5394255"/>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000" smtClean="0">
                <a:latin typeface="Franklin Gothic Medium Cond" panose="020B0606030402020204" pitchFamily="34" charset="0"/>
              </a:rPr>
              <a:t>Should kept away from congested places and large crowd</a:t>
            </a:r>
            <a:endParaRPr lang="en-US" sz="4000" smtClean="0">
              <a:latin typeface="Franklin Gothic Medium Cond" panose="020B0606030402020204" pitchFamily="34" charset="0"/>
            </a:endParaRPr>
          </a:p>
          <a:p>
            <a:r>
              <a:rPr lang="en-US" sz="4000" smtClean="0">
                <a:latin typeface="Franklin Gothic Medium Cond" panose="020B0606030402020204" pitchFamily="34" charset="0"/>
              </a:rPr>
              <a:t>Should be manned only by trained and experienced mahouts.</a:t>
            </a:r>
            <a:endParaRPr lang="en-US" sz="4000" dirty="0" smtClean="0">
              <a:latin typeface="Franklin Gothic Medium Cond" panose="020B06060304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fade">
                                      <p:cBhvr>
                                        <p:cTn id="2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563562"/>
          </a:xfrm>
        </p:spPr>
        <p:style>
          <a:lnRef idx="1">
            <a:schemeClr val="accent4"/>
          </a:lnRef>
          <a:fillRef idx="2">
            <a:schemeClr val="accent4"/>
          </a:fillRef>
          <a:effectRef idx="1">
            <a:schemeClr val="accent4"/>
          </a:effectRef>
          <a:fontRef idx="minor">
            <a:schemeClr val="dk1"/>
          </a:fontRef>
        </p:style>
        <p:txBody>
          <a:bodyPr>
            <a:noAutofit/>
          </a:bodyPr>
          <a:lstStyle/>
          <a:p>
            <a:r>
              <a:rPr lang="en-US" sz="3600" b="1" dirty="0"/>
              <a:t>Biodiversity conservation</a:t>
            </a:r>
            <a:endParaRPr lang="en-US" sz="3600" dirty="0"/>
          </a:p>
        </p:txBody>
      </p:sp>
      <p:sp>
        <p:nvSpPr>
          <p:cNvPr id="3" name="TextBox 2"/>
          <p:cNvSpPr txBox="1"/>
          <p:nvPr/>
        </p:nvSpPr>
        <p:spPr>
          <a:xfrm>
            <a:off x="2057400" y="1600201"/>
            <a:ext cx="2819400"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400" b="1" dirty="0">
                <a:solidFill>
                  <a:prstClr val="black"/>
                </a:solidFill>
                <a:latin typeface="Calibri" panose="020F0502020204030204"/>
              </a:rPr>
              <a:t>In-situ conservation</a:t>
            </a:r>
            <a:endParaRPr lang="en-US" sz="2400" b="1" dirty="0">
              <a:solidFill>
                <a:prstClr val="black"/>
              </a:solidFill>
              <a:latin typeface="Calibri" panose="020F0502020204030204"/>
            </a:endParaRPr>
          </a:p>
        </p:txBody>
      </p:sp>
      <p:sp>
        <p:nvSpPr>
          <p:cNvPr id="4" name="TextBox 3"/>
          <p:cNvSpPr txBox="1"/>
          <p:nvPr/>
        </p:nvSpPr>
        <p:spPr>
          <a:xfrm>
            <a:off x="7010401" y="1600201"/>
            <a:ext cx="2841171"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400" b="1" dirty="0">
                <a:solidFill>
                  <a:prstClr val="black"/>
                </a:solidFill>
                <a:latin typeface="Calibri" panose="020F0502020204030204"/>
              </a:rPr>
              <a:t>Ex-situ conservation</a:t>
            </a:r>
            <a:endParaRPr lang="en-US" sz="2400" b="1" dirty="0">
              <a:solidFill>
                <a:prstClr val="black"/>
              </a:solidFill>
              <a:latin typeface="Calibri" panose="020F0502020204030204"/>
            </a:endParaRPr>
          </a:p>
        </p:txBody>
      </p:sp>
      <p:cxnSp>
        <p:nvCxnSpPr>
          <p:cNvPr id="6" name="Straight Connector 5"/>
          <p:cNvCxnSpPr>
            <a:stCxn id="2" idx="2"/>
          </p:cNvCxnSpPr>
          <p:nvPr/>
        </p:nvCxnSpPr>
        <p:spPr>
          <a:xfrm>
            <a:off x="6096000" y="838200"/>
            <a:ext cx="0" cy="381000"/>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a:off x="3467100" y="1219200"/>
            <a:ext cx="5067300" cy="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Arrow Connector 11"/>
          <p:cNvCxnSpPr>
            <a:endCxn id="3" idx="0"/>
          </p:cNvCxnSpPr>
          <p:nvPr/>
        </p:nvCxnSpPr>
        <p:spPr>
          <a:xfrm>
            <a:off x="3467100" y="1219200"/>
            <a:ext cx="0" cy="381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Straight Arrow Connector 13"/>
          <p:cNvCxnSpPr/>
          <p:nvPr/>
        </p:nvCxnSpPr>
        <p:spPr>
          <a:xfrm>
            <a:off x="8534400" y="1219200"/>
            <a:ext cx="0" cy="381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5" name="TextBox 14"/>
          <p:cNvSpPr txBox="1"/>
          <p:nvPr/>
        </p:nvSpPr>
        <p:spPr>
          <a:xfrm>
            <a:off x="2895600" y="2455635"/>
            <a:ext cx="19812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a:solidFill>
                  <a:prstClr val="black"/>
                </a:solidFill>
                <a:latin typeface="Calibri" panose="020F0502020204030204"/>
              </a:rPr>
              <a:t>National Parks</a:t>
            </a:r>
            <a:endParaRPr lang="en-US" dirty="0">
              <a:solidFill>
                <a:prstClr val="black"/>
              </a:solidFill>
              <a:latin typeface="Calibri" panose="020F0502020204030204"/>
            </a:endParaRPr>
          </a:p>
        </p:txBody>
      </p:sp>
      <p:sp>
        <p:nvSpPr>
          <p:cNvPr id="16" name="TextBox 15"/>
          <p:cNvSpPr txBox="1"/>
          <p:nvPr/>
        </p:nvSpPr>
        <p:spPr>
          <a:xfrm>
            <a:off x="2895600" y="3124200"/>
            <a:ext cx="19812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a:solidFill>
                  <a:prstClr val="black"/>
                </a:solidFill>
                <a:latin typeface="Calibri" panose="020F0502020204030204"/>
              </a:rPr>
              <a:t>Wildlife Sanctuary</a:t>
            </a:r>
            <a:endParaRPr lang="en-US" dirty="0">
              <a:solidFill>
                <a:prstClr val="black"/>
              </a:solidFill>
              <a:latin typeface="Calibri" panose="020F0502020204030204"/>
            </a:endParaRPr>
          </a:p>
        </p:txBody>
      </p:sp>
      <p:sp>
        <p:nvSpPr>
          <p:cNvPr id="17" name="TextBox 16"/>
          <p:cNvSpPr txBox="1"/>
          <p:nvPr/>
        </p:nvSpPr>
        <p:spPr>
          <a:xfrm>
            <a:off x="2895600" y="3810000"/>
            <a:ext cx="19812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a:solidFill>
                  <a:prstClr val="black"/>
                </a:solidFill>
                <a:latin typeface="Calibri" panose="020F0502020204030204"/>
              </a:rPr>
              <a:t>Biosphere Reserve</a:t>
            </a:r>
            <a:endParaRPr lang="en-US" dirty="0">
              <a:solidFill>
                <a:prstClr val="black"/>
              </a:solidFill>
              <a:latin typeface="Calibri" panose="020F0502020204030204"/>
            </a:endParaRPr>
          </a:p>
        </p:txBody>
      </p:sp>
      <p:sp>
        <p:nvSpPr>
          <p:cNvPr id="18" name="TextBox 17"/>
          <p:cNvSpPr txBox="1"/>
          <p:nvPr/>
        </p:nvSpPr>
        <p:spPr>
          <a:xfrm>
            <a:off x="2895600" y="4419600"/>
            <a:ext cx="19812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a:solidFill>
                  <a:prstClr val="black"/>
                </a:solidFill>
                <a:latin typeface="Calibri" panose="020F0502020204030204"/>
              </a:rPr>
              <a:t>Project Tiger</a:t>
            </a:r>
            <a:endParaRPr lang="en-US" dirty="0">
              <a:solidFill>
                <a:prstClr val="black"/>
              </a:solidFill>
              <a:latin typeface="Calibri" panose="020F0502020204030204"/>
            </a:endParaRPr>
          </a:p>
        </p:txBody>
      </p:sp>
      <p:sp>
        <p:nvSpPr>
          <p:cNvPr id="19" name="TextBox 18"/>
          <p:cNvSpPr txBox="1"/>
          <p:nvPr/>
        </p:nvSpPr>
        <p:spPr>
          <a:xfrm>
            <a:off x="2895600" y="5029200"/>
            <a:ext cx="1981200" cy="38100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a:solidFill>
                  <a:prstClr val="black"/>
                </a:solidFill>
                <a:latin typeface="Calibri" panose="020F0502020204030204"/>
              </a:rPr>
              <a:t>Sacred forest</a:t>
            </a:r>
            <a:endParaRPr lang="en-US" dirty="0">
              <a:solidFill>
                <a:prstClr val="black"/>
              </a:solidFill>
              <a:latin typeface="Calibri" panose="020F0502020204030204"/>
            </a:endParaRPr>
          </a:p>
        </p:txBody>
      </p:sp>
      <p:cxnSp>
        <p:nvCxnSpPr>
          <p:cNvPr id="21" name="Straight Connector 20"/>
          <p:cNvCxnSpPr/>
          <p:nvPr/>
        </p:nvCxnSpPr>
        <p:spPr>
          <a:xfrm>
            <a:off x="2286000" y="2061866"/>
            <a:ext cx="0" cy="3157835"/>
          </a:xfrm>
          <a:prstGeom prst="line">
            <a:avLst/>
          </a:prstGeom>
        </p:spPr>
        <p:style>
          <a:lnRef idx="3">
            <a:schemeClr val="dk1"/>
          </a:lnRef>
          <a:fillRef idx="0">
            <a:schemeClr val="dk1"/>
          </a:fillRef>
          <a:effectRef idx="2">
            <a:schemeClr val="dk1"/>
          </a:effectRef>
          <a:fontRef idx="minor">
            <a:schemeClr val="tx1"/>
          </a:fontRef>
        </p:style>
      </p:cxnSp>
      <p:cxnSp>
        <p:nvCxnSpPr>
          <p:cNvPr id="24" name="Straight Arrow Connector 23"/>
          <p:cNvCxnSpPr>
            <a:endCxn id="19" idx="1"/>
          </p:cNvCxnSpPr>
          <p:nvPr/>
        </p:nvCxnSpPr>
        <p:spPr>
          <a:xfrm>
            <a:off x="2286000" y="5219700"/>
            <a:ext cx="6096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6" name="Straight Arrow Connector 25"/>
          <p:cNvCxnSpPr>
            <a:endCxn id="18" idx="1"/>
          </p:cNvCxnSpPr>
          <p:nvPr/>
        </p:nvCxnSpPr>
        <p:spPr>
          <a:xfrm>
            <a:off x="2286000" y="4604266"/>
            <a:ext cx="6096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8" name="Straight Arrow Connector 27"/>
          <p:cNvCxnSpPr>
            <a:endCxn id="17" idx="1"/>
          </p:cNvCxnSpPr>
          <p:nvPr/>
        </p:nvCxnSpPr>
        <p:spPr>
          <a:xfrm>
            <a:off x="2286000" y="3994666"/>
            <a:ext cx="6096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0" name="Straight Arrow Connector 29"/>
          <p:cNvCxnSpPr>
            <a:endCxn id="16" idx="1"/>
          </p:cNvCxnSpPr>
          <p:nvPr/>
        </p:nvCxnSpPr>
        <p:spPr>
          <a:xfrm>
            <a:off x="2286000" y="3308866"/>
            <a:ext cx="6096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2" name="Straight Arrow Connector 31"/>
          <p:cNvCxnSpPr/>
          <p:nvPr/>
        </p:nvCxnSpPr>
        <p:spPr>
          <a:xfrm>
            <a:off x="2286000" y="2640301"/>
            <a:ext cx="6096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3" name="TextBox 32"/>
          <p:cNvSpPr txBox="1"/>
          <p:nvPr/>
        </p:nvSpPr>
        <p:spPr>
          <a:xfrm>
            <a:off x="7946571" y="2417452"/>
            <a:ext cx="19050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a:solidFill>
                  <a:prstClr val="black"/>
                </a:solidFill>
                <a:latin typeface="Calibri" panose="020F0502020204030204"/>
              </a:rPr>
              <a:t>Botanical Gardens</a:t>
            </a:r>
            <a:endParaRPr lang="en-US" dirty="0">
              <a:solidFill>
                <a:prstClr val="black"/>
              </a:solidFill>
              <a:latin typeface="Calibri" panose="020F0502020204030204"/>
            </a:endParaRPr>
          </a:p>
        </p:txBody>
      </p:sp>
      <p:sp>
        <p:nvSpPr>
          <p:cNvPr id="34" name="TextBox 33"/>
          <p:cNvSpPr txBox="1"/>
          <p:nvPr/>
        </p:nvSpPr>
        <p:spPr>
          <a:xfrm>
            <a:off x="7946571" y="3048000"/>
            <a:ext cx="19050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dirty="0">
                <a:solidFill>
                  <a:prstClr val="black"/>
                </a:solidFill>
                <a:latin typeface="Calibri" panose="020F0502020204030204"/>
              </a:rPr>
              <a:t>Zoological Parks</a:t>
            </a:r>
            <a:endParaRPr lang="en-US" dirty="0">
              <a:solidFill>
                <a:prstClr val="black"/>
              </a:solidFill>
              <a:latin typeface="Calibri" panose="020F0502020204030204"/>
            </a:endParaRPr>
          </a:p>
        </p:txBody>
      </p:sp>
      <p:sp>
        <p:nvSpPr>
          <p:cNvPr id="35" name="TextBox 34"/>
          <p:cNvSpPr txBox="1"/>
          <p:nvPr/>
        </p:nvSpPr>
        <p:spPr>
          <a:xfrm>
            <a:off x="7946571" y="3789218"/>
            <a:ext cx="1894114"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a:solidFill>
                  <a:prstClr val="black"/>
                </a:solidFill>
                <a:latin typeface="Calibri" panose="020F0502020204030204"/>
              </a:rPr>
              <a:t>Aquaria</a:t>
            </a:r>
            <a:endParaRPr lang="en-US" dirty="0">
              <a:solidFill>
                <a:prstClr val="black"/>
              </a:solidFill>
              <a:latin typeface="Calibri" panose="020F0502020204030204"/>
            </a:endParaRPr>
          </a:p>
        </p:txBody>
      </p:sp>
      <p:sp>
        <p:nvSpPr>
          <p:cNvPr id="36" name="TextBox 35"/>
          <p:cNvSpPr txBox="1"/>
          <p:nvPr/>
        </p:nvSpPr>
        <p:spPr>
          <a:xfrm>
            <a:off x="7946572" y="4419600"/>
            <a:ext cx="1894113"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a:solidFill>
                  <a:prstClr val="black"/>
                </a:solidFill>
                <a:latin typeface="Calibri" panose="020F0502020204030204"/>
              </a:rPr>
              <a:t>NBPGR</a:t>
            </a:r>
            <a:endParaRPr lang="en-US" dirty="0">
              <a:solidFill>
                <a:prstClr val="black"/>
              </a:solidFill>
              <a:latin typeface="Calibri" panose="020F0502020204030204"/>
            </a:endParaRPr>
          </a:p>
        </p:txBody>
      </p:sp>
      <p:sp>
        <p:nvSpPr>
          <p:cNvPr id="37" name="TextBox 36"/>
          <p:cNvSpPr txBox="1"/>
          <p:nvPr/>
        </p:nvSpPr>
        <p:spPr>
          <a:xfrm>
            <a:off x="7957459" y="5066598"/>
            <a:ext cx="1894113"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a:solidFill>
                  <a:prstClr val="black"/>
                </a:solidFill>
                <a:latin typeface="Calibri" panose="020F0502020204030204"/>
              </a:rPr>
              <a:t>NBAGR</a:t>
            </a:r>
            <a:endParaRPr lang="en-US" dirty="0">
              <a:solidFill>
                <a:prstClr val="black"/>
              </a:solidFill>
              <a:latin typeface="Calibri" panose="020F0502020204030204"/>
            </a:endParaRPr>
          </a:p>
        </p:txBody>
      </p:sp>
      <p:cxnSp>
        <p:nvCxnSpPr>
          <p:cNvPr id="39" name="Straight Connector 38"/>
          <p:cNvCxnSpPr/>
          <p:nvPr/>
        </p:nvCxnSpPr>
        <p:spPr>
          <a:xfrm>
            <a:off x="7315200" y="2061866"/>
            <a:ext cx="0" cy="3189399"/>
          </a:xfrm>
          <a:prstGeom prst="line">
            <a:avLst/>
          </a:prstGeom>
        </p:spPr>
        <p:style>
          <a:lnRef idx="3">
            <a:schemeClr val="dk1"/>
          </a:lnRef>
          <a:fillRef idx="0">
            <a:schemeClr val="dk1"/>
          </a:fillRef>
          <a:effectRef idx="2">
            <a:schemeClr val="dk1"/>
          </a:effectRef>
          <a:fontRef idx="minor">
            <a:schemeClr val="tx1"/>
          </a:fontRef>
        </p:style>
      </p:cxnSp>
      <p:cxnSp>
        <p:nvCxnSpPr>
          <p:cNvPr id="41" name="Straight Arrow Connector 40"/>
          <p:cNvCxnSpPr/>
          <p:nvPr/>
        </p:nvCxnSpPr>
        <p:spPr>
          <a:xfrm>
            <a:off x="7315201" y="5251264"/>
            <a:ext cx="631371"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3" name="Straight Arrow Connector 42"/>
          <p:cNvCxnSpPr>
            <a:endCxn id="36" idx="1"/>
          </p:cNvCxnSpPr>
          <p:nvPr/>
        </p:nvCxnSpPr>
        <p:spPr>
          <a:xfrm>
            <a:off x="7315201" y="4604266"/>
            <a:ext cx="631371"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5" name="Straight Arrow Connector 44"/>
          <p:cNvCxnSpPr/>
          <p:nvPr/>
        </p:nvCxnSpPr>
        <p:spPr>
          <a:xfrm>
            <a:off x="7315201" y="3994666"/>
            <a:ext cx="631371"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7" name="Straight Arrow Connector 46"/>
          <p:cNvCxnSpPr/>
          <p:nvPr/>
        </p:nvCxnSpPr>
        <p:spPr>
          <a:xfrm>
            <a:off x="7315201" y="3232666"/>
            <a:ext cx="631371"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9" name="Straight Arrow Connector 48"/>
          <p:cNvCxnSpPr>
            <a:endCxn id="33" idx="1"/>
          </p:cNvCxnSpPr>
          <p:nvPr/>
        </p:nvCxnSpPr>
        <p:spPr>
          <a:xfrm>
            <a:off x="7315201" y="2602118"/>
            <a:ext cx="631371"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563562"/>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en-US" sz="3600" dirty="0"/>
              <a:t>In situ v/s Ex situ conservation</a:t>
            </a:r>
            <a:endParaRPr lang="en-US" sz="3600" dirty="0"/>
          </a:p>
        </p:txBody>
      </p:sp>
      <p:sp>
        <p:nvSpPr>
          <p:cNvPr id="3" name="Text Placeholder 2"/>
          <p:cNvSpPr>
            <a:spLocks noGrp="1"/>
          </p:cNvSpPr>
          <p:nvPr>
            <p:ph type="body" idx="1"/>
          </p:nvPr>
        </p:nvSpPr>
        <p:spPr>
          <a:xfrm>
            <a:off x="470646" y="1627094"/>
            <a:ext cx="5136777" cy="5078505"/>
          </a:xfrm>
        </p:spPr>
        <p:txBody>
          <a:bodyPr anchor="ctr">
            <a:noAutofit/>
          </a:bodyPr>
          <a:lstStyle/>
          <a:p>
            <a:r>
              <a:rPr lang="en-US" sz="2200" dirty="0"/>
              <a:t>Advantage</a:t>
            </a:r>
            <a:endParaRPr lang="en-US" sz="2200" dirty="0"/>
          </a:p>
          <a:p>
            <a:pPr marL="342900" indent="-342900">
              <a:buFont typeface="Arial" panose="020B0604020202020204" pitchFamily="34" charset="0"/>
              <a:buChar char="•"/>
            </a:pPr>
            <a:r>
              <a:rPr lang="en-US" sz="2200" b="0" dirty="0"/>
              <a:t>It is a cheap and convenient method.</a:t>
            </a:r>
            <a:endParaRPr lang="en-US" sz="2200" b="0" dirty="0"/>
          </a:p>
          <a:p>
            <a:pPr marL="342900" indent="-342900">
              <a:buFont typeface="Arial" panose="020B0604020202020204" pitchFamily="34" charset="0"/>
              <a:buChar char="•"/>
            </a:pPr>
            <a:r>
              <a:rPr lang="en-US" sz="2200" b="0" dirty="0"/>
              <a:t>In natural environment, organisms not only live and multiply but also evolve and continue to maintain their ability to resist environmental stress. </a:t>
            </a:r>
            <a:endParaRPr lang="en-US" sz="2200" b="0" dirty="0"/>
          </a:p>
          <a:p>
            <a:r>
              <a:rPr lang="en-US" sz="2200" dirty="0"/>
              <a:t>Disadvantages</a:t>
            </a:r>
            <a:endParaRPr lang="en-US" sz="2200" dirty="0"/>
          </a:p>
          <a:p>
            <a:pPr marL="342900" indent="-342900">
              <a:buFont typeface="Arial" panose="020B0604020202020204" pitchFamily="34" charset="0"/>
              <a:buChar char="•"/>
            </a:pPr>
            <a:r>
              <a:rPr lang="en-US" sz="2200" b="0" dirty="0"/>
              <a:t>It requires larger areas and minimizes the space for inhabiting human population which is increasing tremendously.</a:t>
            </a:r>
            <a:endParaRPr lang="en-US" sz="2200" b="0" dirty="0"/>
          </a:p>
        </p:txBody>
      </p:sp>
      <p:sp>
        <p:nvSpPr>
          <p:cNvPr id="5" name="Text Placeholder 4"/>
          <p:cNvSpPr>
            <a:spLocks noGrp="1"/>
          </p:cNvSpPr>
          <p:nvPr>
            <p:ph type="body" sz="quarter" idx="3"/>
          </p:nvPr>
        </p:nvSpPr>
        <p:spPr>
          <a:xfrm>
            <a:off x="5943601" y="1559858"/>
            <a:ext cx="6145306" cy="5145741"/>
          </a:xfrm>
        </p:spPr>
        <p:txBody>
          <a:bodyPr anchor="ctr">
            <a:normAutofit fontScale="92500" lnSpcReduction="10000"/>
          </a:bodyPr>
          <a:lstStyle/>
          <a:p>
            <a:pPr algn="just"/>
            <a:r>
              <a:rPr lang="en-US" dirty="0" smtClean="0"/>
              <a:t>Advantage</a:t>
            </a:r>
            <a:endParaRPr lang="en-US" dirty="0" smtClean="0"/>
          </a:p>
          <a:p>
            <a:pPr marL="342900" indent="-342900" algn="just">
              <a:buFont typeface="Arial" panose="020B0604020202020204" pitchFamily="34" charset="0"/>
              <a:buChar char="•"/>
            </a:pPr>
            <a:r>
              <a:rPr lang="en-US" b="0" dirty="0" smtClean="0"/>
              <a:t>The </a:t>
            </a:r>
            <a:r>
              <a:rPr lang="en-US" b="0" dirty="0"/>
              <a:t>organisms is assured of food, shelter and security and hence can have longer lifespan and breeding </a:t>
            </a:r>
            <a:r>
              <a:rPr lang="en-US" b="0" dirty="0" smtClean="0"/>
              <a:t>activity.</a:t>
            </a:r>
            <a:endParaRPr lang="en-US" b="0" dirty="0" smtClean="0"/>
          </a:p>
          <a:p>
            <a:pPr marL="342900" indent="-342900" algn="just">
              <a:buFont typeface="Arial" panose="020B0604020202020204" pitchFamily="34" charset="0"/>
              <a:buChar char="•"/>
            </a:pPr>
            <a:r>
              <a:rPr lang="en-US" b="0" dirty="0" smtClean="0"/>
              <a:t>Captive </a:t>
            </a:r>
            <a:r>
              <a:rPr lang="en-US" b="0" dirty="0"/>
              <a:t>breeding and use of genetic practices provide possible reintroduction of animals to the wild at later </a:t>
            </a:r>
            <a:r>
              <a:rPr lang="en-US" b="0" dirty="0" smtClean="0"/>
              <a:t>stage.</a:t>
            </a:r>
            <a:endParaRPr lang="en-US" b="0" dirty="0" smtClean="0"/>
          </a:p>
          <a:p>
            <a:pPr algn="just"/>
            <a:r>
              <a:rPr lang="en-US" b="0" dirty="0" smtClean="0"/>
              <a:t> </a:t>
            </a:r>
            <a:r>
              <a:rPr lang="en-US" dirty="0" smtClean="0"/>
              <a:t>Disadvantages</a:t>
            </a:r>
            <a:endParaRPr lang="en-US" dirty="0" smtClean="0"/>
          </a:p>
          <a:p>
            <a:pPr marL="342900" indent="-342900" algn="just">
              <a:buFont typeface="Arial" panose="020B0604020202020204" pitchFamily="34" charset="0"/>
              <a:buChar char="•"/>
            </a:pPr>
            <a:r>
              <a:rPr lang="en-US" b="0" dirty="0" smtClean="0"/>
              <a:t>It can </a:t>
            </a:r>
            <a:r>
              <a:rPr lang="en-US" b="0" dirty="0"/>
              <a:t>be adopted only for new selected species because of limited space, facilities and finances in the centers</a:t>
            </a:r>
            <a:r>
              <a:rPr lang="en-US" b="0" dirty="0" smtClean="0"/>
              <a:t>.</a:t>
            </a:r>
            <a:endParaRPr lang="en-US" b="0" dirty="0" smtClean="0"/>
          </a:p>
          <a:p>
            <a:pPr marL="342900" indent="-342900" algn="just">
              <a:buFont typeface="Arial" panose="020B0604020202020204" pitchFamily="34" charset="0"/>
              <a:buChar char="•"/>
            </a:pPr>
            <a:r>
              <a:rPr lang="en-US" b="0" dirty="0"/>
              <a:t>Since </a:t>
            </a:r>
            <a:r>
              <a:rPr lang="en-US" b="0" dirty="0" smtClean="0"/>
              <a:t>it is </a:t>
            </a:r>
            <a:r>
              <a:rPr lang="en-US" b="0" dirty="0"/>
              <a:t>done under a set of favorable environmental conditions, it deprives organisms the opportunity to adapt to the ever-changing natural environment.</a:t>
            </a:r>
            <a:endParaRPr lang="en-US" b="0" dirty="0"/>
          </a:p>
        </p:txBody>
      </p:sp>
      <p:sp>
        <p:nvSpPr>
          <p:cNvPr id="7" name="TextBox 6"/>
          <p:cNvSpPr txBox="1"/>
          <p:nvPr/>
        </p:nvSpPr>
        <p:spPr>
          <a:xfrm>
            <a:off x="6808694" y="1105883"/>
            <a:ext cx="3810000" cy="40011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2000" dirty="0">
                <a:solidFill>
                  <a:prstClr val="black"/>
                </a:solidFill>
                <a:latin typeface="Calibri" panose="020F0502020204030204"/>
              </a:rPr>
              <a:t>Ex situ conservation</a:t>
            </a:r>
            <a:endParaRPr lang="en-US" sz="2000" dirty="0">
              <a:solidFill>
                <a:prstClr val="black"/>
              </a:solidFill>
              <a:latin typeface="Calibri" panose="020F0502020204030204"/>
            </a:endParaRPr>
          </a:p>
        </p:txBody>
      </p:sp>
      <p:sp>
        <p:nvSpPr>
          <p:cNvPr id="8" name="TextBox 7"/>
          <p:cNvSpPr txBox="1"/>
          <p:nvPr/>
        </p:nvSpPr>
        <p:spPr>
          <a:xfrm>
            <a:off x="-2743200" y="936606"/>
            <a:ext cx="1905000" cy="369332"/>
          </a:xfrm>
          <a:prstGeom prst="rect">
            <a:avLst/>
          </a:prstGeom>
          <a:noFill/>
        </p:spPr>
        <p:txBody>
          <a:bodyPr wrap="square" rtlCol="0">
            <a:spAutoFit/>
          </a:bodyPr>
          <a:lstStyle/>
          <a:p>
            <a:endParaRPr lang="en-US" dirty="0">
              <a:solidFill>
                <a:prstClr val="black"/>
              </a:solidFill>
              <a:latin typeface="Calibri" panose="020F0502020204030204"/>
            </a:endParaRPr>
          </a:p>
        </p:txBody>
      </p:sp>
      <p:sp>
        <p:nvSpPr>
          <p:cNvPr id="9" name="TextBox 8"/>
          <p:cNvSpPr txBox="1"/>
          <p:nvPr/>
        </p:nvSpPr>
        <p:spPr>
          <a:xfrm>
            <a:off x="1080247" y="1105883"/>
            <a:ext cx="3810000" cy="40011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2000" dirty="0">
                <a:solidFill>
                  <a:prstClr val="black"/>
                </a:solidFill>
                <a:latin typeface="Calibri" panose="020F0502020204030204"/>
              </a:rPr>
              <a:t>In situ conservation</a:t>
            </a:r>
            <a:endParaRPr lang="en-US" sz="2000" dirty="0">
              <a:solidFill>
                <a:prstClr val="black"/>
              </a:solidFill>
              <a:latin typeface="Calibri" panose="020F0502020204030204"/>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1667" y="1028700"/>
            <a:ext cx="6748529" cy="5703620"/>
          </a:xfrm>
        </p:spPr>
        <p:txBody>
          <a:bodyPr>
            <a:noAutofit/>
          </a:bodyPr>
          <a:lstStyle/>
          <a:p>
            <a:pPr lvl="0" algn="just"/>
            <a:r>
              <a:rPr lang="en-US" sz="2300" b="1" dirty="0">
                <a:solidFill>
                  <a:schemeClr val="tx1"/>
                </a:solidFill>
              </a:rPr>
              <a:t>National Parks</a:t>
            </a:r>
            <a:endParaRPr lang="en-US" sz="2300" b="1" dirty="0">
              <a:solidFill>
                <a:schemeClr val="tx1"/>
              </a:solidFill>
            </a:endParaRPr>
          </a:p>
          <a:p>
            <a:pPr marL="457200" indent="-457200" algn="just">
              <a:buFont typeface="Arial" panose="020B0604020202020204" pitchFamily="34" charset="0"/>
              <a:buChar char="•"/>
            </a:pPr>
            <a:r>
              <a:rPr lang="en-US" sz="2300" dirty="0">
                <a:solidFill>
                  <a:schemeClr val="tx1"/>
                </a:solidFill>
              </a:rPr>
              <a:t> These are strictly reserved for the betterment of the wildlife and declared as places where activities such as forestry, grazing, hunting, cultivation etc. are not permitted either. </a:t>
            </a:r>
            <a:endParaRPr lang="en-US" sz="2300" dirty="0">
              <a:solidFill>
                <a:schemeClr val="tx1"/>
              </a:solidFill>
            </a:endParaRPr>
          </a:p>
          <a:p>
            <a:pPr marL="457200" indent="-457200" algn="just">
              <a:buFont typeface="Arial" panose="020B0604020202020204" pitchFamily="34" charset="0"/>
              <a:buChar char="•"/>
            </a:pPr>
            <a:r>
              <a:rPr lang="en-US" sz="2300" dirty="0">
                <a:solidFill>
                  <a:schemeClr val="tx1"/>
                </a:solidFill>
              </a:rPr>
              <a:t>No private ownership is allowed. Usually they are hitched to the habitat for specific wild animal with their boundaries circumscribed by legislation. </a:t>
            </a:r>
            <a:endParaRPr lang="en-US" sz="2300" dirty="0">
              <a:solidFill>
                <a:schemeClr val="tx1"/>
              </a:solidFill>
            </a:endParaRPr>
          </a:p>
          <a:p>
            <a:pPr marL="457200" indent="-457200" algn="just">
              <a:buFont typeface="Arial" panose="020B0604020202020204" pitchFamily="34" charset="0"/>
              <a:buChar char="•"/>
            </a:pPr>
            <a:r>
              <a:rPr lang="en-US" sz="2300" dirty="0">
                <a:solidFill>
                  <a:schemeClr val="tx1"/>
                </a:solidFill>
              </a:rPr>
              <a:t>No biotic interference is allowed except for the buffer zone where limited human activity for enjoyment through eco-tourism is allowed. </a:t>
            </a:r>
            <a:endParaRPr lang="en-US" sz="2300" dirty="0">
              <a:solidFill>
                <a:schemeClr val="tx1"/>
              </a:solidFill>
            </a:endParaRPr>
          </a:p>
          <a:p>
            <a:pPr marL="457200" indent="-457200" algn="just">
              <a:buFont typeface="Arial" panose="020B0604020202020204" pitchFamily="34" charset="0"/>
              <a:buChar char="•"/>
            </a:pPr>
            <a:r>
              <a:rPr lang="en-US" sz="2300" dirty="0">
                <a:solidFill>
                  <a:schemeClr val="tx1"/>
                </a:solidFill>
              </a:rPr>
              <a:t>For example </a:t>
            </a:r>
            <a:r>
              <a:rPr lang="en-US" sz="2300" b="1" dirty="0" err="1">
                <a:solidFill>
                  <a:schemeClr val="tx1"/>
                </a:solidFill>
              </a:rPr>
              <a:t>Gorumara</a:t>
            </a:r>
            <a:r>
              <a:rPr lang="en-US" sz="2300" b="1" dirty="0">
                <a:solidFill>
                  <a:schemeClr val="tx1"/>
                </a:solidFill>
              </a:rPr>
              <a:t> National Park</a:t>
            </a:r>
            <a:r>
              <a:rPr lang="en-US" sz="2300" dirty="0">
                <a:solidFill>
                  <a:schemeClr val="tx1"/>
                </a:solidFill>
              </a:rPr>
              <a:t>. Common fauna found are tiger, leopard, elephant, clouded leopard, Sāmbhar etc.</a:t>
            </a:r>
            <a:endParaRPr lang="en-US" sz="2300" dirty="0">
              <a:solidFill>
                <a:schemeClr val="tx1"/>
              </a:solidFill>
            </a:endParaRPr>
          </a:p>
        </p:txBody>
      </p:sp>
      <p:sp>
        <p:nvSpPr>
          <p:cNvPr id="4" name="Title 3"/>
          <p:cNvSpPr txBox="1">
            <a:spLocks noGrp="1"/>
          </p:cNvSpPr>
          <p:nvPr>
            <p:ph type="ctrTitle"/>
          </p:nvPr>
        </p:nvSpPr>
        <p:spPr>
          <a:xfrm>
            <a:off x="1676400" y="228601"/>
            <a:ext cx="8763000" cy="58477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3200" b="1" dirty="0"/>
              <a:t>In-situ conservation</a:t>
            </a:r>
            <a:endParaRPr lang="en-US" sz="3200" b="1" dirty="0"/>
          </a:p>
        </p:txBody>
      </p:sp>
      <p:pic>
        <p:nvPicPr>
          <p:cNvPr id="5" name="Pictur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018283" y="925669"/>
            <a:ext cx="4162301" cy="2769822"/>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3241" y="3110457"/>
            <a:ext cx="3195973" cy="213360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8283" y="4876801"/>
            <a:ext cx="3247158" cy="1855519"/>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cstate="print">
            <a:extLst>
              <a:ext uri="{28A0092B-C50C-407E-A947-70E740481C1C}">
                <a14:useLocalDpi xmlns:a14="http://schemas.microsoft.com/office/drawing/2010/main" val="0"/>
              </a:ext>
            </a:extLst>
          </a:blip>
          <a:stretch>
            <a:fillRect/>
          </a:stretch>
        </p:blipFill>
        <p:spPr>
          <a:xfrm>
            <a:off x="8749253" y="692520"/>
            <a:ext cx="3319733" cy="2359961"/>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5" name="Title 3"/>
          <p:cNvSpPr txBox="1">
            <a:spLocks noGrp="1"/>
          </p:cNvSpPr>
          <p:nvPr>
            <p:ph type="title"/>
          </p:nvPr>
        </p:nvSpPr>
        <p:spPr>
          <a:xfrm>
            <a:off x="1671918" y="69783"/>
            <a:ext cx="8839200" cy="52322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800" b="1" dirty="0"/>
              <a:t>In-situ conservation</a:t>
            </a:r>
            <a:endParaRPr lang="en-US" sz="2800" b="1" dirty="0"/>
          </a:p>
        </p:txBody>
      </p:sp>
      <p:sp>
        <p:nvSpPr>
          <p:cNvPr id="6" name="TextBox 5"/>
          <p:cNvSpPr txBox="1"/>
          <p:nvPr/>
        </p:nvSpPr>
        <p:spPr>
          <a:xfrm>
            <a:off x="107574" y="593004"/>
            <a:ext cx="5970497" cy="6186309"/>
          </a:xfrm>
          <a:prstGeom prst="rect">
            <a:avLst/>
          </a:prstGeom>
          <a:noFill/>
        </p:spPr>
        <p:txBody>
          <a:bodyPr wrap="square" rtlCol="0">
            <a:spAutoFit/>
          </a:bodyPr>
          <a:lstStyle/>
          <a:p>
            <a:pPr algn="just"/>
            <a:r>
              <a:rPr lang="en-US" sz="2200" b="1" dirty="0">
                <a:solidFill>
                  <a:prstClr val="black"/>
                </a:solidFill>
                <a:latin typeface="Calibri" panose="020F0502020204030204"/>
              </a:rPr>
              <a:t>Wildlife sanctuaries</a:t>
            </a:r>
            <a:endParaRPr lang="en-US" sz="2200" dirty="0">
              <a:solidFill>
                <a:prstClr val="black"/>
              </a:solidFill>
              <a:latin typeface="Calibri" panose="020F0502020204030204"/>
            </a:endParaRPr>
          </a:p>
          <a:p>
            <a:pPr marL="285750" indent="-285750" algn="just">
              <a:buFont typeface="Arial" panose="020B0604020202020204" pitchFamily="34" charset="0"/>
              <a:buChar char="•"/>
            </a:pPr>
            <a:r>
              <a:rPr lang="en-US" sz="2200" dirty="0">
                <a:solidFill>
                  <a:prstClr val="black"/>
                </a:solidFill>
                <a:latin typeface="Calibri" panose="020F0502020204030204"/>
              </a:rPr>
              <a:t>Wildlife sanctuaries are also protected areas dedicated to protect wildlife, but they aimed at conversing animal species only. </a:t>
            </a:r>
            <a:endParaRPr lang="en-US" sz="2200" dirty="0">
              <a:solidFill>
                <a:prstClr val="black"/>
              </a:solidFill>
              <a:latin typeface="Calibri" panose="020F0502020204030204"/>
            </a:endParaRPr>
          </a:p>
          <a:p>
            <a:pPr marL="285750" indent="-285750" algn="just">
              <a:buFont typeface="Arial" panose="020B0604020202020204" pitchFamily="34" charset="0"/>
              <a:buChar char="•"/>
            </a:pPr>
            <a:r>
              <a:rPr lang="en-US" sz="2200" dirty="0">
                <a:solidFill>
                  <a:prstClr val="black"/>
                </a:solidFill>
                <a:latin typeface="Calibri" panose="020F0502020204030204"/>
              </a:rPr>
              <a:t>Also the boundary of a sanctuary is not limited by state legislation. </a:t>
            </a:r>
            <a:endParaRPr lang="en-US" sz="2200" dirty="0">
              <a:solidFill>
                <a:prstClr val="black"/>
              </a:solidFill>
              <a:latin typeface="Calibri" panose="020F0502020204030204"/>
            </a:endParaRPr>
          </a:p>
          <a:p>
            <a:pPr marL="285750" indent="-285750" algn="just">
              <a:buFont typeface="Arial" panose="020B0604020202020204" pitchFamily="34" charset="0"/>
              <a:buChar char="•"/>
            </a:pPr>
            <a:r>
              <a:rPr lang="en-US" sz="2200" dirty="0">
                <a:solidFill>
                  <a:prstClr val="black"/>
                </a:solidFill>
                <a:latin typeface="Calibri" panose="020F0502020204030204"/>
              </a:rPr>
              <a:t>Limited biotic interference is allowed in them. </a:t>
            </a:r>
            <a:endParaRPr lang="en-US" sz="2200" dirty="0">
              <a:solidFill>
                <a:prstClr val="black"/>
              </a:solidFill>
              <a:latin typeface="Calibri" panose="020F0502020204030204"/>
            </a:endParaRPr>
          </a:p>
          <a:p>
            <a:pPr marL="285750" indent="-285750" algn="just">
              <a:buFont typeface="Arial" panose="020B0604020202020204" pitchFamily="34" charset="0"/>
              <a:buChar char="•"/>
            </a:pPr>
            <a:r>
              <a:rPr lang="en-US" sz="2200" dirty="0">
                <a:solidFill>
                  <a:prstClr val="black"/>
                </a:solidFill>
                <a:latin typeface="Calibri" panose="020F0502020204030204"/>
              </a:rPr>
              <a:t>Private ownership rights and forestry operations are permissible to an extent that they do not affect the wildlife adversely. </a:t>
            </a:r>
            <a:endParaRPr lang="en-US" sz="2200" dirty="0">
              <a:solidFill>
                <a:prstClr val="black"/>
              </a:solidFill>
              <a:latin typeface="Calibri" panose="020F0502020204030204"/>
            </a:endParaRPr>
          </a:p>
          <a:p>
            <a:pPr marL="285750" indent="-285750" algn="just">
              <a:buFont typeface="Arial" panose="020B0604020202020204" pitchFamily="34" charset="0"/>
              <a:buChar char="•"/>
            </a:pPr>
            <a:r>
              <a:rPr lang="en-US" sz="2200" dirty="0">
                <a:solidFill>
                  <a:prstClr val="black"/>
                </a:solidFill>
                <a:latin typeface="Calibri" panose="020F0502020204030204"/>
              </a:rPr>
              <a:t>Visitors are not allowed to carry weapons without permission, set fire, leave any fire burning or its remnant, feed animals and use the chemicals or explosives injurious to any wildlife</a:t>
            </a:r>
            <a:endParaRPr lang="en-US" sz="2200" dirty="0">
              <a:solidFill>
                <a:prstClr val="black"/>
              </a:solidFill>
              <a:latin typeface="Calibri" panose="020F0502020204030204"/>
            </a:endParaRPr>
          </a:p>
          <a:p>
            <a:pPr marL="285750" indent="-285750" algn="just">
              <a:buFont typeface="Arial" panose="020B0604020202020204" pitchFamily="34" charset="0"/>
              <a:buChar char="•"/>
            </a:pPr>
            <a:r>
              <a:rPr lang="en-US" sz="2200" dirty="0">
                <a:solidFill>
                  <a:prstClr val="black"/>
                </a:solidFill>
                <a:latin typeface="Calibri" panose="020F0502020204030204"/>
              </a:rPr>
              <a:t>e.g. </a:t>
            </a:r>
            <a:r>
              <a:rPr lang="en-US" sz="2200" b="1" dirty="0" err="1">
                <a:solidFill>
                  <a:prstClr val="black"/>
                </a:solidFill>
                <a:latin typeface="Calibri" panose="020F0502020204030204"/>
              </a:rPr>
              <a:t>Jaldapara</a:t>
            </a:r>
            <a:r>
              <a:rPr lang="en-US" sz="2200" b="1" dirty="0">
                <a:solidFill>
                  <a:prstClr val="black"/>
                </a:solidFill>
                <a:latin typeface="Calibri" panose="020F0502020204030204"/>
              </a:rPr>
              <a:t> Sanctuary</a:t>
            </a:r>
            <a:r>
              <a:rPr lang="en-US" sz="2200" dirty="0">
                <a:solidFill>
                  <a:prstClr val="black"/>
                </a:solidFill>
                <a:latin typeface="Calibri" panose="020F0502020204030204"/>
              </a:rPr>
              <a:t>. Important fauna found are </a:t>
            </a:r>
            <a:r>
              <a:rPr lang="en-US" sz="2200" b="1" dirty="0">
                <a:solidFill>
                  <a:prstClr val="black"/>
                </a:solidFill>
                <a:latin typeface="Calibri" panose="020F0502020204030204"/>
              </a:rPr>
              <a:t>Rhino</a:t>
            </a:r>
            <a:r>
              <a:rPr lang="en-US" sz="2200" dirty="0">
                <a:solidFill>
                  <a:prstClr val="black"/>
                </a:solidFill>
                <a:latin typeface="Calibri" panose="020F0502020204030204"/>
              </a:rPr>
              <a:t>, Elephant, Bison, Deer, Sāmbhar, Tiger, Leopard, Different kinds of birds. </a:t>
            </a:r>
            <a:endParaRPr lang="en-US" sz="2200" dirty="0">
              <a:solidFill>
                <a:prstClr val="black"/>
              </a:solidFill>
              <a:latin typeface="Calibri" panose="020F0502020204030204"/>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0303" y="3900424"/>
            <a:ext cx="3162553" cy="2530042"/>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4343" y="1590699"/>
            <a:ext cx="2931498" cy="1966546"/>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32341" y="3686158"/>
            <a:ext cx="3157554" cy="209235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549872" y="612399"/>
            <a:ext cx="3523957" cy="3838576"/>
          </a:xfrm>
          <a:prstGeom prst="rect">
            <a:avLst/>
          </a:prstGeom>
          <a:ln>
            <a:noFill/>
          </a:ln>
          <a:effectLst>
            <a:outerShdw algn="tl" blurRad="292100" dir="2700000" dist="139700" rotWithShape="0">
              <a:srgbClr val="333333">
                <a:alpha val="65000"/>
              </a:srgbClr>
            </a:outerShdw>
          </a:effectLst>
        </p:spPr>
      </p:pic>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5708" y="4499011"/>
            <a:ext cx="5650011" cy="2237785"/>
          </a:xfrm>
          <a:prstGeom prst="rect">
            <a:avLst/>
          </a:prstGeom>
          <a:ln cap="sq" w="38100">
            <a:solidFill>
              <a:srgbClr val="000000"/>
            </a:solidFill>
            <a:prstDash val="solid"/>
            <a:miter lim="800000"/>
            <a:headEnd/>
            <a:tailEnd/>
          </a:ln>
          <a:effectLst>
            <a:outerShdw algn="tl" blurRad="50800" dir="2700000" dist="38100" rotWithShape="0">
              <a:srgbClr val="000000">
                <a:alpha val="43000"/>
              </a:srgbClr>
            </a:outerShdw>
          </a:effec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5708" y="2374378"/>
            <a:ext cx="2547843" cy="2076597"/>
          </a:xfrm>
          <a:prstGeom prst="rect">
            <a:avLst/>
          </a:prstGeom>
          <a:ln cap="sq" w="38100">
            <a:solidFill>
              <a:srgbClr val="000000"/>
            </a:solidFill>
            <a:prstDash val="solid"/>
            <a:miter lim="800000"/>
            <a:headEnd/>
            <a:tailEnd/>
          </a:ln>
          <a:effectLst>
            <a:outerShdw algn="tl" blurRad="50800" dir="2700000" dist="38100" rotWithShape="0">
              <a:srgbClr val="000000">
                <a:alpha val="43000"/>
              </a:srgbClr>
            </a:outerShdw>
          </a:effectLst>
        </p:spPr>
      </p:pic>
      <p:sp>
        <p:nvSpPr>
          <p:cNvPr id="4" name="Title 3"/>
          <p:cNvSpPr txBox="1">
            <a:spLocks noGrp="1"/>
          </p:cNvSpPr>
          <p:nvPr>
            <p:ph type="ctrTitle"/>
          </p:nvPr>
        </p:nvSpPr>
        <p:spPr>
          <a:xfrm>
            <a:off x="1648691" y="23475"/>
            <a:ext cx="8763000" cy="523220"/>
          </a:xfrm>
          <a:prstGeom prst="rect">
            <a:avLst/>
          </a:prstGeom>
        </p:spPr>
        <p:style>
          <a:lnRef idx="1">
            <a:schemeClr val="accent2"/>
          </a:lnRef>
          <a:fillRef idx="2">
            <a:schemeClr val="accent2"/>
          </a:fillRef>
          <a:effectRef idx="1">
            <a:schemeClr val="accent2"/>
          </a:effectRef>
          <a:fontRef idx="minor">
            <a:schemeClr val="dk1"/>
          </a:fontRef>
        </p:style>
        <p:txBody>
          <a:bodyPr rtlCol="0" wrap="square">
            <a:spAutoFit/>
          </a:bodyPr>
          <a:lstStyle/>
          <a:p>
            <a:pPr algn="ctr"/>
            <a:r>
              <a:rPr b="1" dirty="0" lang="en-US" sz="2800"/>
              <a:t>In-situ conservation</a:t>
            </a:r>
            <a:endParaRPr b="1" dirty="0" lang="en-US" sz="2800"/>
          </a:p>
        </p:txBody>
      </p:sp>
      <p:sp>
        <p:nvSpPr>
          <p:cNvPr id="3" name="Subtitle 2"/>
          <p:cNvSpPr>
            <a:spLocks noGrp="1"/>
          </p:cNvSpPr>
          <p:nvPr>
            <p:ph idx="1" type="subTitle"/>
          </p:nvPr>
        </p:nvSpPr>
        <p:spPr>
          <a:xfrm>
            <a:off x="0" y="546696"/>
            <a:ext cx="6207177" cy="6311305"/>
          </a:xfrm>
        </p:spPr>
        <p:txBody>
          <a:bodyPr anchor="ctr">
            <a:noAutofit/>
          </a:bodyPr>
          <a:lstStyle/>
          <a:p>
            <a:pPr algn="l"/>
            <a:r>
              <a:rPr b="1" dirty="0" lang="en-US" sz="2200">
                <a:solidFill>
                  <a:schemeClr val="tx1"/>
                </a:solidFill>
              </a:rPr>
              <a:t>Biosphere reserves</a:t>
            </a:r>
            <a:r>
              <a:rPr dirty="0" lang="en-US" sz="2200">
                <a:solidFill>
                  <a:schemeClr val="tx1"/>
                </a:solidFill>
              </a:rPr>
              <a:t>: are special categories of protected areas of land representing natural ecosystems with unique biological communities selected for long term in-situ conservation of species of plants and animals. </a:t>
            </a:r>
            <a:endParaRPr dirty="0" lang="en-US" sz="2200">
              <a:solidFill>
                <a:schemeClr val="tx1"/>
              </a:solidFill>
            </a:endParaRPr>
          </a:p>
          <a:p>
            <a:pPr algn="l" indent="-457200" marL="457200">
              <a:buFont charset="0" panose="020B0604020202020204" pitchFamily="34" typeface="Arial"/>
              <a:buChar char="•"/>
            </a:pPr>
            <a:r>
              <a:rPr dirty="0" lang="en-US" sz="2200">
                <a:solidFill>
                  <a:schemeClr val="tx1"/>
                </a:solidFill>
              </a:rPr>
              <a:t>In Biosphere reserve, multiple land use is permitted. </a:t>
            </a:r>
            <a:endParaRPr dirty="0" lang="en-US" sz="2200">
              <a:solidFill>
                <a:schemeClr val="tx1"/>
              </a:solidFill>
            </a:endParaRPr>
          </a:p>
          <a:p>
            <a:pPr algn="l" indent="-457200" marL="457200">
              <a:buFont charset="0" panose="020B0604020202020204" pitchFamily="34" typeface="Arial"/>
              <a:buChar char="•"/>
            </a:pPr>
            <a:r>
              <a:rPr dirty="0" lang="en-US" sz="2200">
                <a:solidFill>
                  <a:schemeClr val="tx1"/>
                </a:solidFill>
              </a:rPr>
              <a:t>A biosphere is not hitched to any one, two or three species but to the ecosystem as a whole i.e. totally of all life forms that live in it. </a:t>
            </a:r>
            <a:endParaRPr dirty="0" lang="en-US" sz="2200">
              <a:solidFill>
                <a:schemeClr val="tx1"/>
              </a:solidFill>
            </a:endParaRPr>
          </a:p>
          <a:p>
            <a:pPr algn="l" indent="-457200" marL="457200">
              <a:buFont charset="0" panose="020B0604020202020204" pitchFamily="34" typeface="Arial"/>
              <a:buChar char="•"/>
            </a:pPr>
            <a:r>
              <a:rPr dirty="0" lang="en-US" sz="2200">
                <a:solidFill>
                  <a:schemeClr val="tx1"/>
                </a:solidFill>
              </a:rPr>
              <a:t>In a biosphere reserves wild population as well as traditional life styles of tribals and various domesticated plants and animals are also protected. </a:t>
            </a:r>
            <a:endParaRPr dirty="0" lang="en-US" sz="2200">
              <a:solidFill>
                <a:schemeClr val="tx1"/>
              </a:solidFill>
            </a:endParaRPr>
          </a:p>
          <a:p>
            <a:pPr algn="l" indent="-457200" marL="457200">
              <a:buFont charset="0" panose="020B0604020202020204" pitchFamily="34" typeface="Arial"/>
              <a:buChar char="•"/>
            </a:pPr>
            <a:r>
              <a:rPr dirty="0" lang="en-US" sz="2200">
                <a:solidFill>
                  <a:schemeClr val="tx1"/>
                </a:solidFill>
              </a:rPr>
              <a:t>There are three distinct zones viz. core, buffer and transition in a biosphere reserve e.g. </a:t>
            </a:r>
            <a:r>
              <a:rPr b="1" dirty="0" lang="en-US" sz="2200">
                <a:solidFill>
                  <a:schemeClr val="tx1"/>
                </a:solidFill>
              </a:rPr>
              <a:t>Sunderbans Biosphere Reserve.</a:t>
            </a:r>
            <a:endParaRPr dirty="0" lang="en-US" sz="2200">
              <a:solidFill>
                <a:schemeClr val="tx1"/>
              </a:solidFill>
            </a:endParaRP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88"/>
          <a:stretch>
            <a:fillRect/>
          </a:stretch>
        </p:blipFill>
        <p:spPr>
          <a:xfrm>
            <a:off x="6155708" y="575966"/>
            <a:ext cx="2547843" cy="1750376"/>
          </a:xfrm>
          <a:prstGeom prst="rect">
            <a:avLst/>
          </a:prstGeom>
          <a:ln cap="sq" w="38100">
            <a:solidFill>
              <a:srgbClr val="000000"/>
            </a:solidFill>
            <a:prstDash val="solid"/>
            <a:miter lim="800000"/>
            <a:headEnd/>
            <a:tailEnd/>
          </a:ln>
          <a:effectLst>
            <a:outerShdw algn="tl" blurRad="50800" dir="2700000" dist="38100" rotWithShape="0">
              <a:srgbClr val="000000">
                <a:alpha val="43000"/>
              </a:srgbClr>
            </a:outerShdw>
          </a:effectLst>
        </p:spPr>
      </p:pic>
    </p:spTree>
  </p:cSld>
  <p:clrMapOvr>
    <a:masterClrMapping/>
  </p:clrMapOvr>
  <p:timing>
    <p:tnLst>
      <p:par>
        <p:cTn dur="indefinite" id="1" nodeType="tmRoot" restart="never"/>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4129" y="609600"/>
            <a:ext cx="6687671" cy="6091238"/>
          </a:xfrm>
        </p:spPr>
        <p:txBody>
          <a:bodyPr anchor="ctr">
            <a:noAutofit/>
          </a:bodyPr>
          <a:lstStyle/>
          <a:p>
            <a:pPr algn="just"/>
            <a:r>
              <a:rPr lang="en-US" sz="2800" b="1" u="sng" dirty="0">
                <a:solidFill>
                  <a:schemeClr val="tx1"/>
                </a:solidFill>
              </a:rPr>
              <a:t>Botanical gardens</a:t>
            </a:r>
            <a:r>
              <a:rPr lang="en-US" sz="2800" b="1" dirty="0">
                <a:solidFill>
                  <a:schemeClr val="tx1"/>
                </a:solidFill>
              </a:rPr>
              <a:t> </a:t>
            </a:r>
            <a:r>
              <a:rPr lang="en-US" sz="2800" dirty="0">
                <a:solidFill>
                  <a:schemeClr val="tx1"/>
                </a:solidFill>
              </a:rPr>
              <a:t>plays a significant role in conservation of plant species beyond preservation in the wild and in supply for research and education, thereby taking pressure off of wild population of species. These botanical gardens are the living repository of thousands of trees and shrubs. These are aimed at conservation of rare and the multiplication of selected endangered plant species. Many of the botanical gardens now have seed banks, tissue culture facilities and other ex-situ technologies e.g. </a:t>
            </a:r>
            <a:r>
              <a:rPr lang="en-US" sz="2800" b="1" dirty="0">
                <a:solidFill>
                  <a:schemeClr val="tx1"/>
                </a:solidFill>
              </a:rPr>
              <a:t>Lloyd Botanical Garden, Darjeeling</a:t>
            </a:r>
            <a:endParaRPr lang="en-US" sz="2800" dirty="0">
              <a:solidFill>
                <a:schemeClr val="tx1"/>
              </a:solidFill>
            </a:endParaRPr>
          </a:p>
        </p:txBody>
      </p:sp>
      <p:sp>
        <p:nvSpPr>
          <p:cNvPr id="4" name="Title 3"/>
          <p:cNvSpPr txBox="1">
            <a:spLocks noGrp="1"/>
          </p:cNvSpPr>
          <p:nvPr>
            <p:ph type="ctrTitle"/>
          </p:nvPr>
        </p:nvSpPr>
        <p:spPr>
          <a:xfrm>
            <a:off x="1711036" y="31404"/>
            <a:ext cx="8686800"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400" b="1" dirty="0" smtClean="0"/>
              <a:t>Ex-situ </a:t>
            </a:r>
            <a:r>
              <a:rPr lang="en-US" sz="2400" b="1" dirty="0"/>
              <a:t>conservation</a:t>
            </a:r>
            <a:endParaRPr lang="en-US" sz="2400" b="1" dirty="0"/>
          </a:p>
        </p:txBody>
      </p:sp>
      <p:pic>
        <p:nvPicPr>
          <p:cNvPr id="5" name="Picture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934200" y="651583"/>
            <a:ext cx="3713747" cy="2721646"/>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4199" y="3531743"/>
            <a:ext cx="4225459" cy="316909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3468" y="2585506"/>
            <a:ext cx="2528957" cy="1892474"/>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4503" y="609600"/>
            <a:ext cx="11939451" cy="3082129"/>
          </a:xfrm>
        </p:spPr>
        <p:txBody>
          <a:bodyPr>
            <a:noAutofit/>
          </a:bodyPr>
          <a:lstStyle/>
          <a:p>
            <a:pPr algn="just"/>
            <a:r>
              <a:rPr lang="en-US" sz="2200" u="sng" dirty="0">
                <a:solidFill>
                  <a:schemeClr val="tx1"/>
                </a:solidFill>
              </a:rPr>
              <a:t>Zoos or Zoological parks</a:t>
            </a:r>
            <a:r>
              <a:rPr lang="en-US" sz="2200" dirty="0">
                <a:solidFill>
                  <a:schemeClr val="tx1"/>
                </a:solidFill>
              </a:rPr>
              <a:t>: Contribute to the conservation of animal diversity by propagating and reintroducing endangered species, they also act as centers for research to improve management of captive and wild population. Many of them have well developed captive breeding programs for restoring those species of animals whose number of surviving species is so small that there is no realistic chance of in-situ survival. As the number of individual increases in the captive breeding, they are selectively released in the wild. Apart from conservation, zoos are also aimed to inspire among visitors sympathy for wild animals and understanding and awareness about the orphaned wild animals. E.g. </a:t>
            </a:r>
            <a:r>
              <a:rPr lang="en-US" sz="2200" b="1" dirty="0" err="1">
                <a:solidFill>
                  <a:schemeClr val="tx1"/>
                </a:solidFill>
              </a:rPr>
              <a:t>Padmaja</a:t>
            </a:r>
            <a:r>
              <a:rPr lang="en-US" sz="2200" b="1" dirty="0">
                <a:solidFill>
                  <a:schemeClr val="tx1"/>
                </a:solidFill>
              </a:rPr>
              <a:t> Naidu Himalayan Zoological Park, Darjeeling</a:t>
            </a:r>
            <a:r>
              <a:rPr lang="en-US" sz="2200" dirty="0">
                <a:solidFill>
                  <a:schemeClr val="tx1"/>
                </a:solidFill>
              </a:rPr>
              <a:t> is a center for captive breeding of </a:t>
            </a:r>
            <a:r>
              <a:rPr lang="en-US" sz="2200" i="1" dirty="0">
                <a:solidFill>
                  <a:schemeClr val="tx1"/>
                </a:solidFill>
              </a:rPr>
              <a:t>snow leopards</a:t>
            </a:r>
            <a:r>
              <a:rPr lang="en-US" sz="2200" dirty="0">
                <a:solidFill>
                  <a:schemeClr val="tx1"/>
                </a:solidFill>
              </a:rPr>
              <a:t> and </a:t>
            </a:r>
            <a:r>
              <a:rPr lang="en-US" sz="2200" i="1" dirty="0">
                <a:solidFill>
                  <a:schemeClr val="tx1"/>
                </a:solidFill>
              </a:rPr>
              <a:t>red pandas</a:t>
            </a:r>
            <a:r>
              <a:rPr lang="en-US" sz="2200" dirty="0">
                <a:solidFill>
                  <a:schemeClr val="tx1"/>
                </a:solidFill>
              </a:rPr>
              <a:t>.</a:t>
            </a:r>
            <a:endParaRPr lang="en-US" sz="2200" dirty="0">
              <a:solidFill>
                <a:schemeClr val="tx1"/>
              </a:solidFill>
            </a:endParaRPr>
          </a:p>
        </p:txBody>
      </p:sp>
      <p:sp>
        <p:nvSpPr>
          <p:cNvPr id="4" name="Title 3"/>
          <p:cNvSpPr txBox="1">
            <a:spLocks noGrp="1"/>
          </p:cNvSpPr>
          <p:nvPr>
            <p:ph type="ctrTitle"/>
          </p:nvPr>
        </p:nvSpPr>
        <p:spPr>
          <a:xfrm>
            <a:off x="1752600" y="0"/>
            <a:ext cx="8686800" cy="52322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800" b="1" dirty="0" smtClean="0"/>
              <a:t>Ex-situ </a:t>
            </a:r>
            <a:r>
              <a:rPr lang="en-US" sz="2800" b="1" dirty="0"/>
              <a:t>conservation</a:t>
            </a:r>
            <a:endParaRPr lang="en-US" sz="2800" b="1" dirty="0"/>
          </a:p>
        </p:txBody>
      </p:sp>
      <p:pic>
        <p:nvPicPr>
          <p:cNvPr id="6" name="Picture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02007" y="3691729"/>
            <a:ext cx="4041947" cy="276932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504" y="3788229"/>
            <a:ext cx="7720148" cy="258644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p:txBody>
          <a:bodyPr/>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639762"/>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3600" dirty="0"/>
              <a:t>Ecosystem and Biodiversity Service</a:t>
            </a:r>
            <a:endParaRPr lang="en-US" sz="3600" dirty="0"/>
          </a:p>
        </p:txBody>
      </p:sp>
      <p:sp>
        <p:nvSpPr>
          <p:cNvPr id="3" name="Content Placeholder 2"/>
          <p:cNvSpPr>
            <a:spLocks noGrp="1"/>
          </p:cNvSpPr>
          <p:nvPr>
            <p:ph idx="1"/>
          </p:nvPr>
        </p:nvSpPr>
        <p:spPr>
          <a:xfrm>
            <a:off x="143692" y="792162"/>
            <a:ext cx="5617028" cy="5990493"/>
          </a:xfrm>
        </p:spPr>
        <p:txBody>
          <a:bodyPr anchor="ctr">
            <a:noAutofit/>
          </a:bodyPr>
          <a:lstStyle/>
          <a:p>
            <a:pPr marL="0" indent="0">
              <a:buNone/>
            </a:pPr>
            <a:r>
              <a:rPr lang="en-US" b="1" u="sng" dirty="0"/>
              <a:t>Ecosystem service value</a:t>
            </a:r>
            <a:r>
              <a:rPr lang="en-US" dirty="0"/>
              <a:t>: ecosystem service value of biodiversity refers to the service provided by the ecosystem such as prevention of soil erosion, soil formation, cycling of nutrients, fixation, waste disposal, role as carbon sink, and pollination of plants by insects and birds, climate regulation, prevention from flood and drought </a:t>
            </a:r>
            <a:r>
              <a:rPr lang="en-US" dirty="0" smtClean="0"/>
              <a:t>etc.</a:t>
            </a:r>
            <a:endParaRPr lang="en-US" dirty="0"/>
          </a:p>
        </p:txBody>
      </p:sp>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760720" y="916578"/>
            <a:ext cx="3430140" cy="257260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2740" y="2131952"/>
            <a:ext cx="3776119" cy="2714462"/>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0720" y="4128945"/>
            <a:ext cx="3430140" cy="259080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9" y="800100"/>
            <a:ext cx="7210378" cy="6019800"/>
          </a:xfrm>
        </p:spPr>
        <p:txBody>
          <a:bodyPr anchor="ctr">
            <a:normAutofit/>
          </a:bodyPr>
          <a:lstStyle/>
          <a:p>
            <a:pPr marL="0" indent="0">
              <a:buNone/>
            </a:pPr>
            <a:r>
              <a:rPr lang="en-US" b="1" u="sng" dirty="0"/>
              <a:t>Food value</a:t>
            </a:r>
            <a:r>
              <a:rPr lang="en-US" dirty="0"/>
              <a:t>: Human consumes a number of wild and semi-wild species of plant as food. Many species of marine algae and mushroom also form the source of the food. </a:t>
            </a:r>
            <a:r>
              <a:rPr lang="en-US" b="1" dirty="0"/>
              <a:t>Wheat, rice and corn</a:t>
            </a:r>
            <a:r>
              <a:rPr lang="en-US" dirty="0"/>
              <a:t>, the three major carbohydrate </a:t>
            </a:r>
            <a:r>
              <a:rPr lang="en-US" dirty="0" smtClean="0"/>
              <a:t>crops. Livestock </a:t>
            </a:r>
            <a:r>
              <a:rPr lang="en-US" dirty="0"/>
              <a:t>and wild fauna also contribute greatly to feeding humans. </a:t>
            </a:r>
            <a:r>
              <a:rPr lang="en-US" b="1" dirty="0"/>
              <a:t>Staple crops, meat and fish</a:t>
            </a:r>
            <a:r>
              <a:rPr lang="en-US" dirty="0"/>
              <a:t> form bulk of our diet while </a:t>
            </a:r>
            <a:r>
              <a:rPr lang="en-US" b="1" dirty="0"/>
              <a:t>vegetables and fruits</a:t>
            </a:r>
            <a:r>
              <a:rPr lang="en-US" dirty="0"/>
              <a:t> add variety to our diet and are indispensable source of vitamins and minerals</a:t>
            </a:r>
            <a:r>
              <a:rPr lang="en-US" dirty="0" smtClean="0"/>
              <a:t>.</a:t>
            </a:r>
            <a:endParaRPr lang="en-US" dirty="0"/>
          </a:p>
        </p:txBody>
      </p:sp>
      <p:sp>
        <p:nvSpPr>
          <p:cNvPr id="4" name="Title 1"/>
          <p:cNvSpPr>
            <a:spLocks noGrp="1"/>
          </p:cNvSpPr>
          <p:nvPr>
            <p:ph type="title"/>
          </p:nvPr>
        </p:nvSpPr>
        <p:spPr>
          <a:xfrm>
            <a:off x="1905000" y="87244"/>
            <a:ext cx="8229600" cy="639762"/>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3600" dirty="0"/>
              <a:t>Ecosystem and Biodiversity Service</a:t>
            </a:r>
            <a:endParaRPr lang="en-US" sz="3600" dirty="0"/>
          </a:p>
        </p:txBody>
      </p:sp>
      <p:pic>
        <p:nvPicPr>
          <p:cNvPr id="5" name="Pictur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341007" y="938350"/>
            <a:ext cx="4716010" cy="265444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02126" y="3738978"/>
            <a:ext cx="4593771" cy="276691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565" y="715962"/>
            <a:ext cx="11913325" cy="3098392"/>
          </a:xfrm>
        </p:spPr>
        <p:txBody>
          <a:bodyPr anchor="ctr">
            <a:normAutofit/>
          </a:bodyPr>
          <a:lstStyle/>
          <a:p>
            <a:pPr marL="0" indent="0">
              <a:buNone/>
            </a:pPr>
            <a:r>
              <a:rPr lang="en-US" b="1" u="sng" dirty="0"/>
              <a:t>Medicinal value</a:t>
            </a:r>
            <a:r>
              <a:rPr lang="en-US" dirty="0"/>
              <a:t>: Many of the chemicals are derived from plants that had been used in the traditional medicines. Currently 25% of all prescription drugs are derived from mere 120 species of plants. Some of the plant species native to India, such as </a:t>
            </a:r>
            <a:r>
              <a:rPr lang="en-US" b="1" dirty="0" err="1"/>
              <a:t>Neem</a:t>
            </a:r>
            <a:r>
              <a:rPr lang="en-US" dirty="0"/>
              <a:t> and </a:t>
            </a:r>
            <a:r>
              <a:rPr lang="en-US" b="1" dirty="0" err="1"/>
              <a:t>Tulsi</a:t>
            </a:r>
            <a:r>
              <a:rPr lang="en-US" b="1" dirty="0"/>
              <a:t> </a:t>
            </a:r>
            <a:r>
              <a:rPr lang="en-US" dirty="0"/>
              <a:t>etc. has potential medicinal applications. In India, 3,000 plant species are still used as medicinal plants by more than 75% rural </a:t>
            </a:r>
            <a:r>
              <a:rPr lang="en-US" dirty="0" smtClean="0"/>
              <a:t>population.</a:t>
            </a:r>
            <a:endParaRPr lang="en-US" dirty="0"/>
          </a:p>
        </p:txBody>
      </p:sp>
      <p:sp>
        <p:nvSpPr>
          <p:cNvPr id="4" name="Title 1"/>
          <p:cNvSpPr>
            <a:spLocks noGrp="1"/>
          </p:cNvSpPr>
          <p:nvPr>
            <p:ph type="title"/>
          </p:nvPr>
        </p:nvSpPr>
        <p:spPr>
          <a:xfrm>
            <a:off x="2057400" y="152400"/>
            <a:ext cx="8229600" cy="563562"/>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3600" dirty="0"/>
              <a:t>Ecosystem and Biodiversity Service</a:t>
            </a:r>
            <a:endParaRPr lang="en-US" sz="3600" dirty="0"/>
          </a:p>
        </p:txBody>
      </p:sp>
      <p:pic>
        <p:nvPicPr>
          <p:cNvPr id="5" name="Pictur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904412" y="3841605"/>
            <a:ext cx="5786846" cy="2902058"/>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827" y="3814354"/>
            <a:ext cx="4754881" cy="295656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9817" y="762000"/>
            <a:ext cx="6459583" cy="5943600"/>
          </a:xfrm>
        </p:spPr>
        <p:txBody>
          <a:bodyPr anchor="ctr">
            <a:normAutofit lnSpcReduction="10000"/>
          </a:bodyPr>
          <a:lstStyle/>
          <a:p>
            <a:pPr indent="0" marL="0">
              <a:buNone/>
            </a:pPr>
            <a:r>
              <a:rPr b="1" dirty="0" lang="en-US" u="sng"/>
              <a:t>Timber value</a:t>
            </a:r>
            <a:r>
              <a:rPr dirty="0" lang="en-US"/>
              <a:t>: wood harvested from wild species, timber is a source of income generation. Many industries such as pulp and paper </a:t>
            </a:r>
            <a:r>
              <a:rPr dirty="0" lang="en-US" smtClean="0"/>
              <a:t>industry, </a:t>
            </a:r>
            <a:r>
              <a:rPr dirty="0" lang="en-US"/>
              <a:t>saw milling, plywood, construction poles, railway sleepers thrive on wood </a:t>
            </a:r>
            <a:r>
              <a:rPr dirty="0" lang="en-US" smtClean="0"/>
              <a:t>resources.</a:t>
            </a:r>
            <a:endParaRPr dirty="0" lang="en-US" smtClean="0"/>
          </a:p>
          <a:p>
            <a:pPr indent="0" marL="0">
              <a:buNone/>
            </a:pPr>
            <a:r>
              <a:rPr dirty="0" lang="en-US"/>
              <a:t>Many non-wood products of economic value produced by wild species include medicinal herbs</a:t>
            </a:r>
            <a:r>
              <a:rPr b="1" dirty="0" lang="en-US"/>
              <a:t>, gum and resin, honey beeswax, fibers, essential oils</a:t>
            </a:r>
            <a:r>
              <a:rPr dirty="0" lang="en-US"/>
              <a:t> etc. form important sources of </a:t>
            </a:r>
            <a:r>
              <a:rPr dirty="0" lang="en-US" smtClean="0"/>
              <a:t>income.</a:t>
            </a:r>
            <a:endParaRPr dirty="0" lang="en-US"/>
          </a:p>
        </p:txBody>
      </p:sp>
      <p:sp>
        <p:nvSpPr>
          <p:cNvPr id="4" name="Title 1"/>
          <p:cNvSpPr>
            <a:spLocks noGrp="1"/>
          </p:cNvSpPr>
          <p:nvPr>
            <p:ph type="title"/>
          </p:nvPr>
        </p:nvSpPr>
        <p:spPr>
          <a:xfrm>
            <a:off x="1981200" y="152400"/>
            <a:ext cx="8229600" cy="639762"/>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dirty="0" lang="en-US" sz="3600"/>
              <a:t>Ecosystem and Biodiversity Service</a:t>
            </a:r>
            <a:endParaRPr dirty="0" lang="en-US" sz="3600"/>
          </a:p>
        </p:txBody>
      </p:sp>
      <p:pic>
        <p:nvPicPr>
          <p:cNvPr id="5" name="Pictur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463575" y="894082"/>
            <a:ext cx="3913051" cy="3913051"/>
          </a:xfrm>
          <a:prstGeom prst="rect">
            <a:avLst/>
          </a:prstGeom>
          <a:ln cap="sq" w="38100">
            <a:solidFill>
              <a:srgbClr val="000000"/>
            </a:solidFill>
            <a:prstDash val="solid"/>
            <a:miter lim="800000"/>
            <a:headEnd/>
            <a:tailEnd/>
          </a:ln>
          <a:effectLst>
            <a:outerShdw algn="tl" blurRad="50800" dir="2700000" dist="38100" rotWithShape="0">
              <a:srgbClr val="000000">
                <a:alpha val="43000"/>
              </a:srgbClr>
            </a:outerShdw>
          </a:effectLst>
        </p:spPr>
      </p:pic>
      <p:pic>
        <p:nvPicPr>
          <p:cNvPr id="2" name="Picture 1"/>
          <p:cNvPicPr>
            <a:picLocks noChangeAspect="1"/>
          </p:cNvPicPr>
          <p:nvPr/>
        </p:nvPicPr>
        <p:blipFill rotWithShape="1">
          <a:blip cstate="print" r:embed="rId2">
            <a:extLst>
              <a:ext uri="{28A0092B-C50C-407E-A947-70E740481C1C}">
                <a14:useLocalDpi xmlns:a14="http://schemas.microsoft.com/office/drawing/2010/main" val="0"/>
              </a:ext>
            </a:extLst>
          </a:blip>
          <a:srcRect b="77"/>
          <a:stretch>
            <a:fillRect/>
          </a:stretch>
        </p:blipFill>
        <p:spPr>
          <a:xfrm>
            <a:off x="8953554" y="3204754"/>
            <a:ext cx="3047166" cy="3500846"/>
          </a:xfrm>
          <a:prstGeom prst="rect">
            <a:avLst/>
          </a:prstGeom>
          <a:ln cap="sq" w="38100">
            <a:solidFill>
              <a:srgbClr val="000000"/>
            </a:solidFill>
            <a:prstDash val="solid"/>
            <a:miter lim="800000"/>
            <a:headEnd/>
            <a:tailEnd/>
          </a:ln>
          <a:effectLst>
            <a:outerShdw algn="tl" blurRad="50800" dir="2700000" dist="38100" rotWithShape="0">
              <a:srgbClr val="000000">
                <a:alpha val="43000"/>
              </a:srgbClr>
            </a:outerShdw>
          </a:effectLst>
        </p:spPr>
      </p:pic>
    </p:spTree>
  </p:cSld>
  <p:clrMapOvr>
    <a:masterClrMapping/>
  </p:clrMapOvr>
  <p:timing>
    <p:tnLst>
      <p:par>
        <p:cTn dur="indefinite" id="1" nodeType="tmRoot" restart="never"/>
      </p:par>
    </p:tnLst>
  </p:timing>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838200"/>
            <a:ext cx="7406640" cy="5867400"/>
          </a:xfrm>
        </p:spPr>
        <p:txBody>
          <a:bodyPr anchor="ctr">
            <a:normAutofit fontScale="92500" lnSpcReduction="20000"/>
          </a:bodyPr>
          <a:lstStyle/>
          <a:p>
            <a:r>
              <a:rPr b="1" dirty="0" lang="en-US" u="sng"/>
              <a:t>Social, Cultural and Religious Service Value</a:t>
            </a:r>
            <a:r>
              <a:rPr dirty="0" lang="en-US"/>
              <a:t>: Social service value of biodiversity is associated with social life, customs, religious, and psycho-spiritual aspects of the people in different societies. Human history reveals that people have through cultural religious beliefs. In, India leaves, flowers and fruits or other parts of plants of </a:t>
            </a:r>
            <a:r>
              <a:rPr b="1" dirty="0" err="1" i="1" lang="en-US"/>
              <a:t>Tulsi</a:t>
            </a:r>
            <a:r>
              <a:rPr b="1" dirty="0" i="1" lang="en-US"/>
              <a:t>, </a:t>
            </a:r>
            <a:r>
              <a:rPr b="1" dirty="0" err="1" i="1" lang="en-US"/>
              <a:t>Pipal</a:t>
            </a:r>
            <a:r>
              <a:rPr b="1" dirty="0" i="1" lang="en-US"/>
              <a:t>, </a:t>
            </a:r>
            <a:r>
              <a:rPr b="1" dirty="0" err="1" i="1" lang="en-US"/>
              <a:t>Bargad</a:t>
            </a:r>
            <a:r>
              <a:rPr b="1" dirty="0" i="1" lang="en-US"/>
              <a:t>, </a:t>
            </a:r>
            <a:r>
              <a:rPr b="1" dirty="0" err="1" i="1" lang="en-US"/>
              <a:t>Neem</a:t>
            </a:r>
            <a:r>
              <a:rPr b="1" dirty="0" i="1" lang="en-US"/>
              <a:t>, Mango, </a:t>
            </a:r>
            <a:r>
              <a:rPr b="1" dirty="0" err="1" i="1" lang="en-US"/>
              <a:t>Khejri</a:t>
            </a:r>
            <a:r>
              <a:rPr b="1" dirty="0" i="1" lang="en-US"/>
              <a:t>, </a:t>
            </a:r>
            <a:r>
              <a:rPr b="1" dirty="0" err="1" i="1" lang="en-US"/>
              <a:t>Bel</a:t>
            </a:r>
            <a:r>
              <a:rPr b="1" dirty="0" lang="en-US"/>
              <a:t> </a:t>
            </a:r>
            <a:r>
              <a:rPr dirty="0" lang="en-US"/>
              <a:t>are used variously and their trees are planted which are considered sacred and worshiped by the people. Many animals such as </a:t>
            </a:r>
            <a:r>
              <a:rPr b="1" dirty="0" lang="en-US"/>
              <a:t>birds, cow, snake, bull, </a:t>
            </a:r>
            <a:r>
              <a:rPr b="1" dirty="0" lang="en-US" smtClean="0"/>
              <a:t>peacock, </a:t>
            </a:r>
            <a:r>
              <a:rPr b="1" dirty="0" lang="en-US"/>
              <a:t>owl</a:t>
            </a:r>
            <a:r>
              <a:rPr dirty="0" lang="en-US"/>
              <a:t> etc. have been considered sacred and find a significant place in our psycho-spiritual </a:t>
            </a:r>
            <a:r>
              <a:rPr dirty="0" lang="en-US" smtClean="0"/>
              <a:t>arena.</a:t>
            </a:r>
            <a:endParaRPr dirty="0" lang="en-US"/>
          </a:p>
        </p:txBody>
      </p:sp>
      <p:sp>
        <p:nvSpPr>
          <p:cNvPr id="4" name="Title 1"/>
          <p:cNvSpPr>
            <a:spLocks noGrp="1"/>
          </p:cNvSpPr>
          <p:nvPr>
            <p:ph type="title"/>
          </p:nvPr>
        </p:nvSpPr>
        <p:spPr>
          <a:xfrm>
            <a:off x="1981200" y="38100"/>
            <a:ext cx="8229600" cy="601980"/>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dirty="0" lang="en-US" sz="3600"/>
              <a:t>Ecosystem and Biodiversity Service</a:t>
            </a:r>
            <a:endParaRPr dirty="0" lang="en-US" sz="3600"/>
          </a:p>
        </p:txBody>
      </p:sp>
      <p:pic>
        <p:nvPicPr>
          <p:cNvPr id="2" name="Picture 1"/>
          <p:cNvPicPr>
            <a:picLocks noChangeAspect="1"/>
          </p:cNvPicPr>
          <p:nvPr/>
        </p:nvPicPr>
        <p:blipFill rotWithShape="1">
          <a:blip r:embed="rId1">
            <a:extLst>
              <a:ext uri="{28A0092B-C50C-407E-A947-70E740481C1C}">
                <a14:useLocalDpi xmlns:a14="http://schemas.microsoft.com/office/drawing/2010/main" val="0"/>
              </a:ext>
            </a:extLst>
          </a:blip>
          <a:srcRect r="214"/>
          <a:stretch>
            <a:fillRect/>
          </a:stretch>
        </p:blipFill>
        <p:spPr>
          <a:xfrm>
            <a:off x="7769407" y="3771900"/>
            <a:ext cx="3916271" cy="3058310"/>
          </a:xfrm>
          <a:prstGeom prst="rect">
            <a:avLst/>
          </a:prstGeom>
          <a:ln cap="sq" w="38100">
            <a:solidFill>
              <a:srgbClr val="000000"/>
            </a:solidFill>
            <a:prstDash val="solid"/>
            <a:miter lim="800000"/>
            <a:headEnd/>
            <a:tailEnd/>
          </a:ln>
          <a:effectLst>
            <a:outerShdw algn="tl" blurRad="50800" dir="2700000" dist="38100" rotWithShape="0">
              <a:srgbClr val="000000">
                <a:alpha val="43000"/>
              </a:srgbClr>
            </a:outerShdw>
          </a:effectLst>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6641" y="768322"/>
            <a:ext cx="4652281" cy="3003578"/>
          </a:xfrm>
          <a:prstGeom prst="rect">
            <a:avLst/>
          </a:prstGeom>
          <a:ln cap="sq" w="38100">
            <a:solidFill>
              <a:srgbClr val="000000"/>
            </a:solidFill>
            <a:prstDash val="solid"/>
            <a:miter lim="800000"/>
            <a:headEnd/>
            <a:tailEnd/>
          </a:ln>
          <a:effectLst>
            <a:outerShdw algn="tl" blurRad="50800" dir="2700000" dist="38100" rotWithShape="0">
              <a:srgbClr val="000000">
                <a:alpha val="43000"/>
              </a:srgbClr>
            </a:outerShdw>
          </a:effectLst>
        </p:spPr>
      </p:pic>
    </p:spTree>
  </p:cSld>
  <p:clrMapOvr>
    <a:masterClrMapping/>
  </p:clrMapOvr>
  <p:timing>
    <p:tnLst>
      <p:par>
        <p:cTn dur="indefinite" id="1" nodeType="tmRoot" restart="never"/>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a:stretch>
            <a:fillRect/>
          </a:stretch>
        </p:blipFill>
        <p:spPr>
          <a:xfrm>
            <a:off x="247650" y="76200"/>
            <a:ext cx="11753850" cy="6686550"/>
          </a:xfrm>
          <a:solidFill>
            <a:schemeClr val="accent3"/>
          </a:solidFill>
        </p:spPr>
      </p:pic>
      <p:sp>
        <p:nvSpPr>
          <p:cNvPr id="20483" name="Title 1"/>
          <p:cNvSpPr>
            <a:spLocks noGrp="1"/>
          </p:cNvSpPr>
          <p:nvPr>
            <p:ph type="title"/>
          </p:nvPr>
        </p:nvSpPr>
        <p:spPr>
          <a:xfrm>
            <a:off x="1600200" y="2514600"/>
            <a:ext cx="8763000" cy="1905000"/>
          </a:xfrm>
        </p:spPr>
        <p:txBody>
          <a:bodyPr/>
          <a:lstStyle/>
          <a:p>
            <a:pPr eaLnBrk="1" hangingPunct="1"/>
            <a:r>
              <a:rPr lang="en-US" altLang="en-US" dirty="0" smtClean="0">
                <a:solidFill>
                  <a:srgbClr val="002060"/>
                </a:solidFill>
                <a:latin typeface="Lucida Calligraphy" panose="03010101010101010101" pitchFamily="66" charset="0"/>
              </a:rPr>
              <a:t>END OF UNIT –4</a:t>
            </a:r>
            <a:br>
              <a:rPr lang="en-US" altLang="en-US" dirty="0" smtClean="0">
                <a:solidFill>
                  <a:srgbClr val="002060"/>
                </a:solidFill>
                <a:latin typeface="Lucida Calligraphy" panose="03010101010101010101" pitchFamily="66" charset="0"/>
              </a:rPr>
            </a:br>
            <a:r>
              <a:rPr lang="en-US" altLang="en-US" dirty="0" smtClean="0">
                <a:solidFill>
                  <a:srgbClr val="002060"/>
                </a:solidFill>
                <a:latin typeface="Lucida Calligraphy" panose="03010101010101010101" pitchFamily="66" charset="0"/>
              </a:rPr>
              <a:t>Thankyou </a:t>
            </a:r>
            <a:endParaRPr lang="en-IN" altLang="en-US" dirty="0" smtClean="0">
              <a:solidFill>
                <a:srgbClr val="002060"/>
              </a:solidFill>
              <a:latin typeface="Lucida Calligraphy" panose="03010101010101010101" pitchFamily="66"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9341</Words>
  <Application>WPS Presentation</Application>
  <PresentationFormat>Widescreen</PresentationFormat>
  <Paragraphs>205</Paragraphs>
  <Slides>39</Slides>
  <Notes>0</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39</vt:i4>
      </vt:variant>
    </vt:vector>
  </HeadingPairs>
  <TitlesOfParts>
    <vt:vector size="52" baseType="lpstr">
      <vt:lpstr>Arial</vt:lpstr>
      <vt:lpstr>SimSun</vt:lpstr>
      <vt:lpstr>Wingdings</vt:lpstr>
      <vt:lpstr>Calibri</vt:lpstr>
      <vt:lpstr>Calibri</vt:lpstr>
      <vt:lpstr>Script MT Bold</vt:lpstr>
      <vt:lpstr>Freestyle Script</vt:lpstr>
      <vt:lpstr>Lucida Calligraphy</vt:lpstr>
      <vt:lpstr>Franklin Gothic Medium Cond</vt:lpstr>
      <vt:lpstr>Microsoft YaHei</vt:lpstr>
      <vt:lpstr>Arial Unicode MS</vt:lpstr>
      <vt:lpstr>1_Office Theme</vt:lpstr>
      <vt:lpstr>2_Office Theme</vt:lpstr>
      <vt:lpstr>Kalipada Ghosh Tarai Mahavidyalaya Bagdogra  Department of Environmental Science</vt:lpstr>
      <vt:lpstr>Human-Wildlife Conflict</vt:lpstr>
      <vt:lpstr>Crop damages by wildlife </vt:lpstr>
      <vt:lpstr>Birds nesting in undesirable residential locations  </vt:lpstr>
      <vt:lpstr>Vehicle/wildlife collisions </vt:lpstr>
      <vt:lpstr>Road Kills</vt:lpstr>
      <vt:lpstr>Livestock grazing</vt:lpstr>
      <vt:lpstr>Increase in Human population</vt:lpstr>
      <vt:lpstr>Land use transformations</vt:lpstr>
      <vt:lpstr>PowerPoint 演示文稿</vt:lpstr>
      <vt:lpstr>Installation of barriers</vt:lpstr>
      <vt:lpstr>Solar Powered High voltage electric  fences</vt:lpstr>
      <vt:lpstr>Concrete wall with spikes</vt:lpstr>
      <vt:lpstr>Predator proof corrals</vt:lpstr>
      <vt:lpstr>Anti Depredation Squads</vt:lpstr>
      <vt:lpstr>Kunki Elephants</vt:lpstr>
      <vt:lpstr>Repellent methods</vt:lpstr>
      <vt:lpstr>Repellent methods</vt:lpstr>
      <vt:lpstr>Deterrent Methods</vt:lpstr>
      <vt:lpstr>Deterrent Methods</vt:lpstr>
      <vt:lpstr>Deterrent Methods</vt:lpstr>
      <vt:lpstr>Disguise</vt:lpstr>
      <vt:lpstr>Corridors</vt:lpstr>
      <vt:lpstr>Ex-gratia Payment</vt:lpstr>
      <vt:lpstr>Managing Private and Temple Elephants</vt:lpstr>
      <vt:lpstr>Biodiversity conservation</vt:lpstr>
      <vt:lpstr>In situ v/s Ex situ conservation</vt:lpstr>
      <vt:lpstr>In-situ conservation</vt:lpstr>
      <vt:lpstr>In-situ conservation</vt:lpstr>
      <vt:lpstr>In-situ conservation</vt:lpstr>
      <vt:lpstr>Ex-situ conservation</vt:lpstr>
      <vt:lpstr>Ex-situ conservation</vt:lpstr>
      <vt:lpstr>PowerPoint 演示文稿</vt:lpstr>
      <vt:lpstr>Ecosystem and Biodiversity Service</vt:lpstr>
      <vt:lpstr>Ecosystem and Biodiversity Service</vt:lpstr>
      <vt:lpstr>Ecosystem and Biodiversity Service</vt:lpstr>
      <vt:lpstr>Ecosystem and Biodiversity Service</vt:lpstr>
      <vt:lpstr>Ecosystem and Biodiversity Service</vt:lpstr>
      <vt:lpstr>END OF UNIT –4 Thankyou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Kalipada Ghosh Tarai Mahavidyalaya Bagdogra  Department of Environmental Science</dc:title>
  <dc:creator>Prof. N. Bairagi</dc:creator>
  <cp:lastModifiedBy>Meeta Bala</cp:lastModifiedBy>
  <cp:revision>24</cp:revision>
  <dcterms:created xsi:type="dcterms:W3CDTF">2020-12-04T18:19:00Z</dcterms:created>
  <dcterms:modified xsi:type="dcterms:W3CDTF">2025-06-28T05:45:57Z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ICV" pid="2">
    <vt:lpwstr>3C0CA604BC08407C9C8077033A0AD263_12</vt:lpwstr>
  </property>
  <property fmtid="{D5CDD505-2E9C-101B-9397-08002B2CF9AE}" name="KSOProductBuildVer" pid="3">
    <vt:lpwstr>1033-12.2.0.21546</vt:lpwstr>
  </property>
  <property fmtid="{D5CDD505-2E9C-101B-9397-08002B2CF9AE}" name="NXPowerLiteLastOptimized" pid="4">
    <vt:lpwstr>5582837</vt:lpwstr>
  </property>
  <property fmtid="{D5CDD505-2E9C-101B-9397-08002B2CF9AE}" name="NXPowerLiteSettings" pid="5">
    <vt:lpwstr>F7000400038000</vt:lpwstr>
  </property>
  <property fmtid="{D5CDD505-2E9C-101B-9397-08002B2CF9AE}" name="NXPowerLiteVersion" pid="6">
    <vt:lpwstr>S11.0.1</vt:lpwstr>
  </property>
</Properties>
</file>