
<file path=[Content_Types].xml><?xml version="1.0" encoding="utf-8"?>
<Types xmlns="http://schemas.openxmlformats.org/package/2006/content-types">
  <Default ContentType="image/png" Extension="png"/>
  <Default ContentType="image/jpeg" Extension="jpeg"/>
  <Default ContentType="application/vnd.openxmlformats-package.relationships+xml" Extension="rels"/>
  <Default ContentType="application/xml" Extension="xml"/>
  <Default ContentType="image/jpeg" Extension="jpg"/>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Master+xml" PartName="/ppt/slideMasters/slideMaster3.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theme+xml" PartName="/ppt/theme/theme2.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25.xml"/>
  <Override ContentType="application/vnd.openxmlformats-officedocument.presentationml.slideLayout+xml" PartName="/ppt/slideLayouts/slideLayout26.xml"/>
  <Override ContentType="application/vnd.openxmlformats-officedocument.presentationml.slideLayout+xml" PartName="/ppt/slideLayouts/slideLayout27.xml"/>
  <Override ContentType="application/vnd.openxmlformats-officedocument.presentationml.slideLayout+xml" PartName="/ppt/slideLayouts/slideLayout28.xml"/>
  <Override ContentType="application/vnd.openxmlformats-officedocument.presentationml.slideLayout+xml" PartName="/ppt/slideLayouts/slideLayout29.xml"/>
  <Override ContentType="application/vnd.openxmlformats-officedocument.presentationml.slideLayout+xml" PartName="/ppt/slideLayouts/slideLayout30.xml"/>
  <Override ContentType="application/vnd.openxmlformats-officedocument.presentationml.slideLayout+xml" PartName="/ppt/slideLayouts/slideLayout31.xml"/>
  <Override ContentType="application/vnd.openxmlformats-officedocument.presentationml.slideLayout+xml" PartName="/ppt/slideLayouts/slideLayout32.xml"/>
  <Override ContentType="application/vnd.openxmlformats-officedocument.presentationml.slideLayout+xml" PartName="/ppt/slideLayouts/slideLayout33.xml"/>
  <Override ContentType="application/vnd.openxmlformats-officedocument.theme+xml" PartName="/ppt/theme/theme3.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86" r:id="rId4"/>
    <p:sldId id="284" r:id="rId5"/>
    <p:sldId id="275" r:id="rId6"/>
    <p:sldId id="285" r:id="rId7"/>
    <p:sldId id="277" r:id="rId8"/>
    <p:sldId id="276" r:id="rId9"/>
    <p:sldId id="278" r:id="rId10"/>
    <p:sldId id="256" r:id="rId11"/>
    <p:sldId id="257" r:id="rId12"/>
    <p:sldId id="258" r:id="rId13"/>
    <p:sldId id="259" r:id="rId14"/>
    <p:sldId id="260" r:id="rId15"/>
    <p:sldId id="261" r:id="rId16"/>
    <p:sldId id="262" r:id="rId17"/>
    <p:sldId id="263" r:id="rId18"/>
    <p:sldId id="264" r:id="rId19"/>
    <p:sldId id="265" r:id="rId20"/>
    <p:sldId id="28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6E14A1-2E91-44C9-977D-3463E990F3A4}" type="datetimeFigureOut">
              <a:rPr lang="en-US" smtClean="0"/>
              <a:t>9/6/2021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B2A93B-E550-4C65-893C-572E3500D926}" type="slidenum">
              <a:rPr lang="en-US" smtClean="0"/>
              <a:t>‹#›</a:t>
            </a:fld>
            <a:endParaRPr lang="en-US"/>
          </a:p>
        </p:txBody>
      </p:sp>
    </p:spTree>
    <p:extLst>
      <p:ext uri="{BB962C8B-B14F-4D97-AF65-F5344CB8AC3E}">
        <p14:creationId xmlns:p14="http://schemas.microsoft.com/office/powerpoint/2010/main" val="1828549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6E14A1-2E91-44C9-977D-3463E990F3A4}" type="datetimeFigureOut">
              <a:rPr lang="en-US" smtClean="0"/>
              <a:t>9/6/2021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B2A93B-E550-4C65-893C-572E3500D926}" type="slidenum">
              <a:rPr lang="en-US" smtClean="0"/>
              <a:t>‹#›</a:t>
            </a:fld>
            <a:endParaRPr lang="en-US"/>
          </a:p>
        </p:txBody>
      </p:sp>
    </p:spTree>
    <p:extLst>
      <p:ext uri="{BB962C8B-B14F-4D97-AF65-F5344CB8AC3E}">
        <p14:creationId xmlns:p14="http://schemas.microsoft.com/office/powerpoint/2010/main" val="1594997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6E14A1-2E91-44C9-977D-3463E990F3A4}" type="datetimeFigureOut">
              <a:rPr lang="en-US" smtClean="0"/>
              <a:t>9/6/2021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B2A93B-E550-4C65-893C-572E3500D926}" type="slidenum">
              <a:rPr lang="en-US" smtClean="0"/>
              <a:t>‹#›</a:t>
            </a:fld>
            <a:endParaRPr lang="en-US"/>
          </a:p>
        </p:txBody>
      </p:sp>
    </p:spTree>
    <p:extLst>
      <p:ext uri="{BB962C8B-B14F-4D97-AF65-F5344CB8AC3E}">
        <p14:creationId xmlns:p14="http://schemas.microsoft.com/office/powerpoint/2010/main" val="1456173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6E14A1-2E91-44C9-977D-3463E990F3A4}" type="datetimeFigureOut">
              <a:rPr lang="en-US" smtClean="0"/>
              <a:t>9/6/2021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B2A93B-E550-4C65-893C-572E3500D926}" type="slidenum">
              <a:rPr lang="en-US" smtClean="0"/>
              <a:t>‹#›</a:t>
            </a:fld>
            <a:endParaRPr lang="en-US"/>
          </a:p>
        </p:txBody>
      </p:sp>
    </p:spTree>
    <p:extLst>
      <p:ext uri="{BB962C8B-B14F-4D97-AF65-F5344CB8AC3E}">
        <p14:creationId xmlns:p14="http://schemas.microsoft.com/office/powerpoint/2010/main" val="3985991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6E14A1-2E91-44C9-977D-3463E990F3A4}" type="datetimeFigureOut">
              <a:rPr lang="en-US" smtClean="0"/>
              <a:t>9/6/2021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B2A93B-E550-4C65-893C-572E3500D926}" type="slidenum">
              <a:rPr lang="en-US" smtClean="0"/>
              <a:t>‹#›</a:t>
            </a:fld>
            <a:endParaRPr lang="en-US"/>
          </a:p>
        </p:txBody>
      </p:sp>
    </p:spTree>
    <p:extLst>
      <p:ext uri="{BB962C8B-B14F-4D97-AF65-F5344CB8AC3E}">
        <p14:creationId xmlns:p14="http://schemas.microsoft.com/office/powerpoint/2010/main" val="74724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6E14A1-2E91-44C9-977D-3463E990F3A4}" type="datetimeFigureOut">
              <a:rPr lang="en-US" smtClean="0"/>
              <a:t>9/6/2021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B2A93B-E550-4C65-893C-572E3500D926}" type="slidenum">
              <a:rPr lang="en-US" smtClean="0"/>
              <a:t>‹#›</a:t>
            </a:fld>
            <a:endParaRPr lang="en-US"/>
          </a:p>
        </p:txBody>
      </p:sp>
    </p:spTree>
    <p:extLst>
      <p:ext uri="{BB962C8B-B14F-4D97-AF65-F5344CB8AC3E}">
        <p14:creationId xmlns:p14="http://schemas.microsoft.com/office/powerpoint/2010/main" val="3855926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6E14A1-2E91-44C9-977D-3463E990F3A4}" type="datetimeFigureOut">
              <a:rPr lang="en-US" smtClean="0"/>
              <a:t>9/6/2021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B2A93B-E550-4C65-893C-572E3500D926}" type="slidenum">
              <a:rPr lang="en-US" smtClean="0"/>
              <a:t>‹#›</a:t>
            </a:fld>
            <a:endParaRPr lang="en-US"/>
          </a:p>
        </p:txBody>
      </p:sp>
    </p:spTree>
    <p:extLst>
      <p:ext uri="{BB962C8B-B14F-4D97-AF65-F5344CB8AC3E}">
        <p14:creationId xmlns:p14="http://schemas.microsoft.com/office/powerpoint/2010/main" val="3760992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6E14A1-2E91-44C9-977D-3463E990F3A4}" type="datetimeFigureOut">
              <a:rPr lang="en-US" smtClean="0"/>
              <a:t>9/6/2021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B2A93B-E550-4C65-893C-572E3500D926}" type="slidenum">
              <a:rPr lang="en-US" smtClean="0"/>
              <a:t>‹#›</a:t>
            </a:fld>
            <a:endParaRPr lang="en-US"/>
          </a:p>
        </p:txBody>
      </p:sp>
    </p:spTree>
    <p:extLst>
      <p:ext uri="{BB962C8B-B14F-4D97-AF65-F5344CB8AC3E}">
        <p14:creationId xmlns:p14="http://schemas.microsoft.com/office/powerpoint/2010/main" val="3229058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6E14A1-2E91-44C9-977D-3463E990F3A4}" type="datetimeFigureOut">
              <a:rPr lang="en-US" smtClean="0"/>
              <a:t>9/6/2021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B2A93B-E550-4C65-893C-572E3500D926}" type="slidenum">
              <a:rPr lang="en-US" smtClean="0"/>
              <a:t>‹#›</a:t>
            </a:fld>
            <a:endParaRPr lang="en-US"/>
          </a:p>
        </p:txBody>
      </p:sp>
    </p:spTree>
    <p:extLst>
      <p:ext uri="{BB962C8B-B14F-4D97-AF65-F5344CB8AC3E}">
        <p14:creationId xmlns:p14="http://schemas.microsoft.com/office/powerpoint/2010/main" val="1842520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6E14A1-2E91-44C9-977D-3463E990F3A4}" type="datetimeFigureOut">
              <a:rPr lang="en-US" smtClean="0"/>
              <a:t>9/6/2021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B2A93B-E550-4C65-893C-572E3500D926}" type="slidenum">
              <a:rPr lang="en-US" smtClean="0"/>
              <a:t>‹#›</a:t>
            </a:fld>
            <a:endParaRPr lang="en-US"/>
          </a:p>
        </p:txBody>
      </p:sp>
    </p:spTree>
    <p:extLst>
      <p:ext uri="{BB962C8B-B14F-4D97-AF65-F5344CB8AC3E}">
        <p14:creationId xmlns:p14="http://schemas.microsoft.com/office/powerpoint/2010/main" val="2046091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6E14A1-2E91-44C9-977D-3463E990F3A4}" type="datetimeFigureOut">
              <a:rPr lang="en-US" smtClean="0"/>
              <a:t>9/6/2021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B2A93B-E550-4C65-893C-572E3500D926}" type="slidenum">
              <a:rPr lang="en-US" smtClean="0"/>
              <a:t>‹#›</a:t>
            </a:fld>
            <a:endParaRPr lang="en-US"/>
          </a:p>
        </p:txBody>
      </p:sp>
    </p:spTree>
    <p:extLst>
      <p:ext uri="{BB962C8B-B14F-4D97-AF65-F5344CB8AC3E}">
        <p14:creationId xmlns:p14="http://schemas.microsoft.com/office/powerpoint/2010/main" val="22670368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865221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330961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696729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46505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573917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4394307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04562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500104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2843546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262417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462983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1970544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170765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1907210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515019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257641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1815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8883953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9357029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59931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851265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17969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6E14A1-2E91-44C9-977D-3463E990F3A4}" type="datetimeFigureOut">
              <a:rPr lang="en-US" smtClean="0"/>
              <a:t>9/6/2021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B2A93B-E550-4C65-893C-572E3500D926}" type="slidenum">
              <a:rPr lang="en-US" smtClean="0"/>
              <a:t>‹#›</a:t>
            </a:fld>
            <a:endParaRPr lang="en-US"/>
          </a:p>
        </p:txBody>
      </p:sp>
    </p:spTree>
    <p:extLst>
      <p:ext uri="{BB962C8B-B14F-4D97-AF65-F5344CB8AC3E}">
        <p14:creationId xmlns:p14="http://schemas.microsoft.com/office/powerpoint/2010/main" val="36513489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A3FA1E2-22D5-447C-9050-208982B422F5}"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F7D1798-48C5-4601-A0A5-396B373828B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8152345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5785FC-CB09-4F82-95E7-8C80EFDA42A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AC59126-8C77-4FCF-9DCA-D2D72F7FD06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1269413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arget="../media/image16.jpeg" Type="http://schemas.openxmlformats.org/officeDocument/2006/relationships/image"/><Relationship Id="rId2" Target="../media/image15.jpeg" Type="http://schemas.openxmlformats.org/officeDocument/2006/relationships/image"/><Relationship Id="rId1" Target="../slideLayouts/slideLayout4.xml" Type="http://schemas.openxmlformats.org/officeDocument/2006/relationships/slideLayout"/></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4.xml"/><Relationship Id="rId5" Type="http://schemas.openxmlformats.org/officeDocument/2006/relationships/image" Target="../media/image25.jpg"/><Relationship Id="rId4" Type="http://schemas.openxmlformats.org/officeDocument/2006/relationships/image" Target="../media/image24.jpg"/></Relationships>
</file>

<file path=ppt/slides/_rels/slide1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4.xml"/><Relationship Id="rId4" Type="http://schemas.openxmlformats.org/officeDocument/2006/relationships/image" Target="../media/image28.jpg"/></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6553200"/>
          </a:xfrm>
        </p:spPr>
        <p:style>
          <a:lnRef idx="1">
            <a:schemeClr val="accent6"/>
          </a:lnRef>
          <a:fillRef idx="2">
            <a:schemeClr val="accent6"/>
          </a:fillRef>
          <a:effectRef idx="1">
            <a:schemeClr val="accent6"/>
          </a:effectRef>
          <a:fontRef idx="minor">
            <a:schemeClr val="dk1"/>
          </a:fontRef>
        </p:style>
        <p:txBody>
          <a:bodyPr>
            <a:normAutofit/>
          </a:bodyPr>
          <a:lstStyle/>
          <a:p>
            <a:r>
              <a:rPr lang="en-US" sz="3600" b="1" dirty="0" smtClean="0">
                <a:solidFill>
                  <a:srgbClr val="002060"/>
                </a:solidFill>
                <a:latin typeface="Script MT Bold" panose="03040602040607080904" pitchFamily="66" charset="0"/>
              </a:rPr>
              <a:t>Kalipada Ghosh Tarai Mahavidyalaya</a:t>
            </a:r>
            <a:r>
              <a:rPr lang="en-US" sz="5400" b="1" dirty="0" smtClean="0">
                <a:latin typeface="Script MT Bold" panose="03040602040607080904" pitchFamily="66" charset="0"/>
              </a:rPr>
              <a:t/>
            </a:r>
            <a:br>
              <a:rPr lang="en-US" sz="5400" b="1" dirty="0" smtClean="0">
                <a:latin typeface="Script MT Bold" panose="03040602040607080904" pitchFamily="66" charset="0"/>
              </a:rPr>
            </a:br>
            <a:r>
              <a:rPr lang="en-US" sz="4000" b="1" dirty="0" smtClean="0">
                <a:solidFill>
                  <a:srgbClr val="002060"/>
                </a:solidFill>
                <a:latin typeface="Script MT Bold" panose="03040602040607080904" pitchFamily="66" charset="0"/>
              </a:rPr>
              <a:t>Bagdogra</a:t>
            </a:r>
            <a:r>
              <a:rPr lang="en-US" dirty="0" smtClean="0">
                <a:latin typeface="Freestyle Script" panose="030804020302050B0404" pitchFamily="66" charset="0"/>
              </a:rPr>
              <a:t/>
            </a:r>
            <a:br>
              <a:rPr lang="en-US" dirty="0" smtClean="0">
                <a:latin typeface="Freestyle Script" panose="030804020302050B0404" pitchFamily="66" charset="0"/>
              </a:rPr>
            </a:br>
            <a:r>
              <a:rPr lang="en-US" dirty="0" smtClean="0">
                <a:latin typeface="Freestyle Script" panose="030804020302050B0404" pitchFamily="66" charset="0"/>
              </a:rPr>
              <a:t/>
            </a:r>
            <a:br>
              <a:rPr lang="en-US" dirty="0" smtClean="0">
                <a:latin typeface="Freestyle Script" panose="030804020302050B0404" pitchFamily="66" charset="0"/>
              </a:rPr>
            </a:br>
            <a:r>
              <a:rPr lang="en-US" sz="3600" b="1" dirty="0" smtClean="0">
                <a:solidFill>
                  <a:schemeClr val="accent3">
                    <a:lumMod val="50000"/>
                  </a:schemeClr>
                </a:solidFill>
                <a:latin typeface="Lucida Calligraphy" panose="03010101010101010101" pitchFamily="66" charset="0"/>
              </a:rPr>
              <a:t>Department of Environmental Science</a:t>
            </a:r>
            <a:endParaRPr lang="en-IN" sz="3600" b="1" dirty="0">
              <a:latin typeface="Lucida Calligraphy" panose="03010101010101010101" pitchFamily="66" charset="0"/>
            </a:endParaRPr>
          </a:p>
        </p:txBody>
      </p:sp>
    </p:spTree>
    <p:extLst>
      <p:ext uri="{BB962C8B-B14F-4D97-AF65-F5344CB8AC3E}">
        <p14:creationId xmlns:p14="http://schemas.microsoft.com/office/powerpoint/2010/main" val="10619204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52401"/>
            <a:ext cx="8534400" cy="761999"/>
          </a:xfrm>
        </p:spPr>
        <p:style>
          <a:lnRef idx="1">
            <a:schemeClr val="accent6"/>
          </a:lnRef>
          <a:fillRef idx="2">
            <a:schemeClr val="accent6"/>
          </a:fillRef>
          <a:effectRef idx="1">
            <a:schemeClr val="accent6"/>
          </a:effectRef>
          <a:fontRef idx="minor">
            <a:schemeClr val="dk1"/>
          </a:fontRef>
        </p:style>
        <p:txBody>
          <a:bodyPr>
            <a:noAutofit/>
          </a:bodyPr>
          <a:lstStyle/>
          <a:p>
            <a:r>
              <a:rPr lang="en-US" sz="3200" b="1" dirty="0">
                <a:latin typeface="GDPFNTC-Calibri,Bold"/>
              </a:rPr>
              <a:t>Unit 4: Biodiversity and </a:t>
            </a:r>
            <a:r>
              <a:rPr lang="en-US" sz="3200" b="1" dirty="0" smtClean="0">
                <a:latin typeface="GDPFNTC-Calibri,Bold"/>
              </a:rPr>
              <a:t>Conservation</a:t>
            </a:r>
            <a:endParaRPr lang="en-IN" sz="3200" dirty="0"/>
          </a:p>
        </p:txBody>
      </p:sp>
      <p:sp>
        <p:nvSpPr>
          <p:cNvPr id="3" name="Subtitle 2"/>
          <p:cNvSpPr>
            <a:spLocks noGrp="1"/>
          </p:cNvSpPr>
          <p:nvPr>
            <p:ph type="subTitle" idx="1"/>
          </p:nvPr>
        </p:nvSpPr>
        <p:spPr>
          <a:xfrm>
            <a:off x="152400" y="1066800"/>
            <a:ext cx="8763000" cy="5486400"/>
          </a:xfrm>
        </p:spPr>
        <p:txBody>
          <a:bodyPr anchor="ctr">
            <a:normAutofit/>
          </a:bodyPr>
          <a:lstStyle/>
          <a:p>
            <a:pPr marL="457200" indent="-457200" algn="l">
              <a:buFont typeface="Arial" panose="020B0604020202020204" pitchFamily="34" charset="0"/>
              <a:buChar char="•"/>
            </a:pPr>
            <a:r>
              <a:rPr lang="en-US" sz="2800" b="1" dirty="0" smtClean="0">
                <a:solidFill>
                  <a:schemeClr val="tx1"/>
                </a:solidFill>
              </a:rPr>
              <a:t>Levels </a:t>
            </a:r>
            <a:r>
              <a:rPr lang="en-US" sz="2800" b="1" dirty="0">
                <a:solidFill>
                  <a:schemeClr val="tx1"/>
                </a:solidFill>
              </a:rPr>
              <a:t>of biological diversity </a:t>
            </a:r>
            <a:r>
              <a:rPr lang="en-US" sz="2800" dirty="0">
                <a:solidFill>
                  <a:schemeClr val="tx1"/>
                </a:solidFill>
              </a:rPr>
              <a:t>: genetic, species and ecosystem diversity; biodiversity hotspots</a:t>
            </a:r>
          </a:p>
          <a:p>
            <a:pPr marL="457200" indent="-457200" algn="l">
              <a:buFont typeface="Arial" panose="020B0604020202020204" pitchFamily="34" charset="0"/>
              <a:buChar char="•"/>
            </a:pPr>
            <a:r>
              <a:rPr lang="en-US" sz="2800" b="1" dirty="0">
                <a:solidFill>
                  <a:schemeClr val="tx1"/>
                </a:solidFill>
              </a:rPr>
              <a:t>India as a mega---biodiversity nation</a:t>
            </a:r>
            <a:r>
              <a:rPr lang="en-US" sz="2800" dirty="0">
                <a:solidFill>
                  <a:schemeClr val="tx1"/>
                </a:solidFill>
              </a:rPr>
              <a:t>; Endangered and endemic species of </a:t>
            </a:r>
            <a:r>
              <a:rPr lang="en-US" sz="2800" dirty="0" smtClean="0">
                <a:solidFill>
                  <a:schemeClr val="tx1"/>
                </a:solidFill>
              </a:rPr>
              <a:t>India</a:t>
            </a:r>
          </a:p>
          <a:p>
            <a:pPr marL="457200" indent="-457200" algn="l">
              <a:buFont typeface="Arial" panose="020B0604020202020204" pitchFamily="34" charset="0"/>
              <a:buChar char="•"/>
            </a:pPr>
            <a:r>
              <a:rPr lang="en-US" sz="2800" b="1" dirty="0" smtClean="0">
                <a:solidFill>
                  <a:schemeClr val="tx1"/>
                </a:solidFill>
              </a:rPr>
              <a:t>Threats to biodiversity</a:t>
            </a:r>
            <a:r>
              <a:rPr lang="en-US" sz="2800" dirty="0">
                <a:solidFill>
                  <a:schemeClr val="tx1"/>
                </a:solidFill>
              </a:rPr>
              <a:t>: Habitat loss, poaching of wildlife, man---wildlife conflicts.</a:t>
            </a:r>
          </a:p>
          <a:p>
            <a:pPr marL="457200" indent="-457200" algn="l">
              <a:buFont typeface="Arial" panose="020B0604020202020204" pitchFamily="34" charset="0"/>
              <a:buChar char="•"/>
            </a:pPr>
            <a:r>
              <a:rPr lang="en-US" sz="2800" b="1" dirty="0">
                <a:solidFill>
                  <a:schemeClr val="tx1"/>
                </a:solidFill>
              </a:rPr>
              <a:t>Conservation of biodiversity</a:t>
            </a:r>
            <a:r>
              <a:rPr lang="en-US" sz="2800" dirty="0">
                <a:solidFill>
                  <a:schemeClr val="tx1"/>
                </a:solidFill>
              </a:rPr>
              <a:t>: </a:t>
            </a:r>
            <a:r>
              <a:rPr lang="en-US" sz="2800" dirty="0" smtClean="0">
                <a:solidFill>
                  <a:schemeClr val="tx1"/>
                </a:solidFill>
              </a:rPr>
              <a:t>In-situ and ex-situ conservation </a:t>
            </a:r>
            <a:r>
              <a:rPr lang="en-US" sz="2800" dirty="0">
                <a:solidFill>
                  <a:schemeClr val="tx1"/>
                </a:solidFill>
              </a:rPr>
              <a:t>of biodiversity.</a:t>
            </a:r>
          </a:p>
          <a:p>
            <a:pPr marL="457200" indent="-457200" algn="l">
              <a:buFont typeface="Arial" panose="020B0604020202020204" pitchFamily="34" charset="0"/>
              <a:buChar char="•"/>
            </a:pPr>
            <a:r>
              <a:rPr lang="en-US" sz="2800" b="1" dirty="0">
                <a:solidFill>
                  <a:schemeClr val="tx1"/>
                </a:solidFill>
              </a:rPr>
              <a:t>Ecosystem and biodiversity services</a:t>
            </a:r>
            <a:r>
              <a:rPr lang="en-US" sz="2800" dirty="0">
                <a:solidFill>
                  <a:schemeClr val="tx1"/>
                </a:solidFill>
              </a:rPr>
              <a:t>: Ecological, economic, social, ethical, aesthetic </a:t>
            </a:r>
            <a:r>
              <a:rPr lang="en-US" sz="2800" dirty="0" smtClean="0">
                <a:solidFill>
                  <a:schemeClr val="tx1"/>
                </a:solidFill>
              </a:rPr>
              <a:t>and </a:t>
            </a:r>
            <a:r>
              <a:rPr lang="en-IN" sz="2800" dirty="0" smtClean="0">
                <a:solidFill>
                  <a:schemeClr val="tx1"/>
                </a:solidFill>
              </a:rPr>
              <a:t>Informational value.</a:t>
            </a:r>
            <a:endParaRPr lang="en-IN" sz="2800" dirty="0">
              <a:solidFill>
                <a:schemeClr val="tx1"/>
              </a:solidFill>
            </a:endParaRPr>
          </a:p>
        </p:txBody>
      </p:sp>
    </p:spTree>
    <p:extLst>
      <p:ext uri="{BB962C8B-B14F-4D97-AF65-F5344CB8AC3E}">
        <p14:creationId xmlns:p14="http://schemas.microsoft.com/office/powerpoint/2010/main" val="36358895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855"/>
            <a:ext cx="7772400" cy="612775"/>
          </a:xfrm>
        </p:spPr>
        <p:style>
          <a:lnRef idx="1">
            <a:schemeClr val="accent6"/>
          </a:lnRef>
          <a:fillRef idx="2">
            <a:schemeClr val="accent6"/>
          </a:fillRef>
          <a:effectRef idx="1">
            <a:schemeClr val="accent6"/>
          </a:effectRef>
          <a:fontRef idx="minor">
            <a:schemeClr val="dk1"/>
          </a:fontRef>
        </p:style>
        <p:txBody>
          <a:bodyPr>
            <a:normAutofit/>
          </a:bodyPr>
          <a:lstStyle/>
          <a:p>
            <a:r>
              <a:rPr lang="en-US" sz="2800" dirty="0" smtClean="0"/>
              <a:t>BIODIVERSITY AND ITS CONSERVATION</a:t>
            </a:r>
            <a:endParaRPr lang="en-US" sz="2800" dirty="0"/>
          </a:p>
        </p:txBody>
      </p:sp>
      <p:sp>
        <p:nvSpPr>
          <p:cNvPr id="3" name="Subtitle 2"/>
          <p:cNvSpPr>
            <a:spLocks noGrp="1"/>
          </p:cNvSpPr>
          <p:nvPr>
            <p:ph type="subTitle" idx="1"/>
          </p:nvPr>
        </p:nvSpPr>
        <p:spPr>
          <a:xfrm>
            <a:off x="152400" y="990600"/>
            <a:ext cx="8839200" cy="5486400"/>
          </a:xfrm>
        </p:spPr>
        <p:style>
          <a:lnRef idx="1">
            <a:schemeClr val="accent3"/>
          </a:lnRef>
          <a:fillRef idx="2">
            <a:schemeClr val="accent3"/>
          </a:fillRef>
          <a:effectRef idx="1">
            <a:schemeClr val="accent3"/>
          </a:effectRef>
          <a:fontRef idx="minor">
            <a:schemeClr val="dk1"/>
          </a:fontRef>
        </p:style>
        <p:txBody>
          <a:bodyPr anchor="ctr">
            <a:noAutofit/>
          </a:bodyPr>
          <a:lstStyle/>
          <a:p>
            <a:pPr algn="just"/>
            <a:r>
              <a:rPr lang="en-US" sz="2800" b="1" dirty="0">
                <a:solidFill>
                  <a:schemeClr val="tx1"/>
                </a:solidFill>
              </a:rPr>
              <a:t>Biodiversity</a:t>
            </a:r>
            <a:r>
              <a:rPr lang="en-US" sz="2800" dirty="0">
                <a:solidFill>
                  <a:schemeClr val="tx1"/>
                </a:solidFill>
              </a:rPr>
              <a:t> is the shortened form of two words "biological" and "diversity". It refers to all the variety of life that can be found on Earth (plants, animals, fungi and micro-organisms) as well as to the communities that they form and the habitats in which they live</a:t>
            </a:r>
            <a:r>
              <a:rPr lang="en-US" sz="2800" dirty="0" smtClean="0">
                <a:solidFill>
                  <a:schemeClr val="tx1"/>
                </a:solidFill>
              </a:rPr>
              <a:t>.</a:t>
            </a:r>
          </a:p>
          <a:p>
            <a:pPr algn="just"/>
            <a:r>
              <a:rPr lang="en-US" sz="2800" b="1" dirty="0">
                <a:solidFill>
                  <a:schemeClr val="tx1"/>
                </a:solidFill>
              </a:rPr>
              <a:t>Biodiversity hot spots</a:t>
            </a:r>
            <a:r>
              <a:rPr lang="en-US" sz="2800" dirty="0">
                <a:solidFill>
                  <a:schemeClr val="tx1"/>
                </a:solidFill>
              </a:rPr>
              <a:t> are the geographical regions of the world exhibiting species richness and species diversity with flora and fauna under constant threat due to over-exploitation by humans. Currently, </a:t>
            </a:r>
            <a:r>
              <a:rPr lang="en-US" sz="2800" dirty="0" smtClean="0">
                <a:solidFill>
                  <a:schemeClr val="tx1"/>
                </a:solidFill>
              </a:rPr>
              <a:t>36 </a:t>
            </a:r>
            <a:r>
              <a:rPr lang="en-US" sz="2800" dirty="0">
                <a:solidFill>
                  <a:schemeClr val="tx1"/>
                </a:solidFill>
              </a:rPr>
              <a:t>biodiversity hotspots have been identified, most of which occur in tropical forests</a:t>
            </a:r>
            <a:r>
              <a:rPr lang="en-US" sz="2800" dirty="0" smtClean="0">
                <a:solidFill>
                  <a:schemeClr val="tx1"/>
                </a:solidFill>
              </a:rPr>
              <a:t>.</a:t>
            </a:r>
            <a:endParaRPr lang="en-US" sz="2800" dirty="0">
              <a:solidFill>
                <a:schemeClr val="tx1"/>
              </a:solidFill>
            </a:endParaRPr>
          </a:p>
        </p:txBody>
      </p:sp>
    </p:spTree>
    <p:extLst>
      <p:ext uri="{BB962C8B-B14F-4D97-AF65-F5344CB8AC3E}">
        <p14:creationId xmlns:p14="http://schemas.microsoft.com/office/powerpoint/2010/main" val="3603729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691" y="152400"/>
            <a:ext cx="8229600" cy="639762"/>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b="1" dirty="0"/>
              <a:t>Biodiversity hot spots</a:t>
            </a:r>
            <a:endParaRPr lang="en-IN"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481945" y="1667630"/>
            <a:ext cx="4571999" cy="4458533"/>
          </a:xfrm>
          <a:prstGeom prst="ellipse">
            <a:avLst/>
          </a:prstGeom>
        </p:spPr>
      </p:pic>
      <p:sp>
        <p:nvSpPr>
          <p:cNvPr id="3" name="Content Placeholder 2"/>
          <p:cNvSpPr>
            <a:spLocks noGrp="1"/>
          </p:cNvSpPr>
          <p:nvPr>
            <p:ph sz="half" idx="1"/>
          </p:nvPr>
        </p:nvSpPr>
        <p:spPr>
          <a:xfrm>
            <a:off x="76200" y="792162"/>
            <a:ext cx="5334000" cy="5913438"/>
          </a:xfrm>
        </p:spPr>
        <p:txBody>
          <a:bodyPr anchor="ctr">
            <a:normAutofit/>
          </a:bodyPr>
          <a:lstStyle/>
          <a:p>
            <a:pPr marL="0" indent="0">
              <a:buNone/>
            </a:pPr>
            <a:r>
              <a:rPr lang="en-US" sz="3200" dirty="0"/>
              <a:t>India hosts 4 biodiversity hotspots:</a:t>
            </a:r>
          </a:p>
          <a:p>
            <a:r>
              <a:rPr lang="en-US" sz="3200" b="1" dirty="0"/>
              <a:t>the Himalayas</a:t>
            </a:r>
            <a:r>
              <a:rPr lang="en-US" sz="3200" dirty="0"/>
              <a:t>, </a:t>
            </a:r>
          </a:p>
          <a:p>
            <a:r>
              <a:rPr lang="en-US" sz="3200" dirty="0"/>
              <a:t>the </a:t>
            </a:r>
            <a:r>
              <a:rPr lang="en-US" sz="3200" b="1" dirty="0"/>
              <a:t>Western Ghats</a:t>
            </a:r>
            <a:r>
              <a:rPr lang="en-US" sz="3200" dirty="0"/>
              <a:t>, </a:t>
            </a:r>
          </a:p>
          <a:p>
            <a:r>
              <a:rPr lang="en-US" sz="3200" dirty="0"/>
              <a:t>the </a:t>
            </a:r>
            <a:r>
              <a:rPr lang="en-US" sz="3200" b="1" dirty="0"/>
              <a:t>Indo-Burma</a:t>
            </a:r>
            <a:r>
              <a:rPr lang="en-US" sz="3200" dirty="0"/>
              <a:t> region and</a:t>
            </a:r>
          </a:p>
          <a:p>
            <a:r>
              <a:rPr lang="en-US" sz="3200" dirty="0"/>
              <a:t>the </a:t>
            </a:r>
            <a:r>
              <a:rPr lang="en-US" sz="3200" b="1" dirty="0" err="1"/>
              <a:t>Sundaland</a:t>
            </a:r>
            <a:r>
              <a:rPr lang="en-US" sz="3200" dirty="0"/>
              <a:t> (Includes Nicobar </a:t>
            </a:r>
            <a:r>
              <a:rPr lang="en-US" sz="3200" b="1" dirty="0"/>
              <a:t>group of Islands</a:t>
            </a:r>
            <a:r>
              <a:rPr lang="en-US" sz="3200" dirty="0"/>
              <a:t>). </a:t>
            </a:r>
          </a:p>
          <a:p>
            <a:pPr marL="0" indent="0">
              <a:buNone/>
            </a:pPr>
            <a:endParaRPr lang="en-US" sz="3200" dirty="0" smtClean="0"/>
          </a:p>
          <a:p>
            <a:pPr marL="0" indent="0">
              <a:buNone/>
            </a:pPr>
            <a:r>
              <a:rPr lang="en-US" sz="3200" dirty="0" smtClean="0"/>
              <a:t>These </a:t>
            </a:r>
            <a:r>
              <a:rPr lang="en-US" sz="3200" dirty="0"/>
              <a:t>hotspots have numerous </a:t>
            </a:r>
            <a:r>
              <a:rPr lang="en-US" sz="3200" b="1" dirty="0"/>
              <a:t>endemic species</a:t>
            </a:r>
            <a:r>
              <a:rPr lang="en-US" sz="3200" dirty="0" smtClean="0"/>
              <a:t>.</a:t>
            </a:r>
            <a:endParaRPr lang="en-US" sz="3200" dirty="0"/>
          </a:p>
        </p:txBody>
      </p:sp>
    </p:spTree>
    <p:extLst>
      <p:ext uri="{BB962C8B-B14F-4D97-AF65-F5344CB8AC3E}">
        <p14:creationId xmlns:p14="http://schemas.microsoft.com/office/powerpoint/2010/main" val="2175095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838200"/>
            <a:ext cx="8534400" cy="2362200"/>
          </a:xfrm>
        </p:spPr>
        <p:txBody>
          <a:bodyPr>
            <a:noAutofit/>
          </a:bodyPr>
          <a:lstStyle/>
          <a:p>
            <a:pPr algn="just"/>
            <a:r>
              <a:rPr lang="en-US" sz="2400" b="1" dirty="0">
                <a:solidFill>
                  <a:schemeClr val="tx1"/>
                </a:solidFill>
              </a:rPr>
              <a:t>Endemic species </a:t>
            </a:r>
            <a:r>
              <a:rPr lang="en-US" sz="2400" dirty="0">
                <a:solidFill>
                  <a:schemeClr val="tx1"/>
                </a:solidFill>
              </a:rPr>
              <a:t>are those species which remain confined only to a particular locality. Such species are very important from the point of view of conservation strategy because their disappearance means extinction of these species as they are not found elsewhere. Isolated mountain tops, valleys and large oceanic islands are usually areas of endemism.</a:t>
            </a:r>
          </a:p>
        </p:txBody>
      </p:sp>
      <p:sp>
        <p:nvSpPr>
          <p:cNvPr id="4" name="Title 1"/>
          <p:cNvSpPr>
            <a:spLocks noGrp="1"/>
          </p:cNvSpPr>
          <p:nvPr>
            <p:ph type="ctrTitle"/>
          </p:nvPr>
        </p:nvSpPr>
        <p:spPr>
          <a:xfrm>
            <a:off x="152400" y="152400"/>
            <a:ext cx="8610600" cy="612775"/>
          </a:xfrm>
        </p:spPr>
        <p:style>
          <a:lnRef idx="1">
            <a:schemeClr val="accent6"/>
          </a:lnRef>
          <a:fillRef idx="2">
            <a:schemeClr val="accent6"/>
          </a:fillRef>
          <a:effectRef idx="1">
            <a:schemeClr val="accent6"/>
          </a:effectRef>
          <a:fontRef idx="minor">
            <a:schemeClr val="dk1"/>
          </a:fontRef>
        </p:style>
        <p:txBody>
          <a:bodyPr>
            <a:normAutofit/>
          </a:bodyPr>
          <a:lstStyle/>
          <a:p>
            <a:r>
              <a:rPr lang="en-US" sz="2400" dirty="0" smtClean="0"/>
              <a:t>BIODIVERSITY AND ITS CONSERVATION</a:t>
            </a:r>
            <a:endParaRPr lang="en-US" sz="24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428" y="3189509"/>
            <a:ext cx="3352800" cy="2514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326571" y="5551703"/>
            <a:ext cx="2438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Fan throated Lizard-Eastern Ghat</a:t>
            </a:r>
            <a:endParaRPr lang="en-US" sz="16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2785045"/>
            <a:ext cx="4029075" cy="29734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0" y="4271788"/>
            <a:ext cx="2794000" cy="2095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p:cNvSpPr txBox="1"/>
          <p:nvPr/>
        </p:nvSpPr>
        <p:spPr>
          <a:xfrm>
            <a:off x="3263900" y="6077634"/>
            <a:ext cx="23622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smtClean="0"/>
              <a:t>Lion Tailed Macaque-Western Ghat</a:t>
            </a:r>
            <a:endParaRPr lang="en-US" dirty="0"/>
          </a:p>
        </p:txBody>
      </p:sp>
      <p:sp>
        <p:nvSpPr>
          <p:cNvPr id="11" name="TextBox 10"/>
          <p:cNvSpPr txBox="1"/>
          <p:nvPr/>
        </p:nvSpPr>
        <p:spPr>
          <a:xfrm>
            <a:off x="6324600" y="5559182"/>
            <a:ext cx="22860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err="1" smtClean="0"/>
              <a:t>Sangai</a:t>
            </a:r>
            <a:r>
              <a:rPr lang="en-US" dirty="0" smtClean="0"/>
              <a:t> deer-Eastern Himalaya</a:t>
            </a:r>
            <a:endParaRPr lang="en-US" dirty="0"/>
          </a:p>
        </p:txBody>
      </p:sp>
    </p:spTree>
    <p:extLst>
      <p:ext uri="{BB962C8B-B14F-4D97-AF65-F5344CB8AC3E}">
        <p14:creationId xmlns:p14="http://schemas.microsoft.com/office/powerpoint/2010/main" val="41083177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859" y="672864"/>
            <a:ext cx="9031941" cy="2507745"/>
          </a:xfrm>
        </p:spPr>
        <p:txBody>
          <a:bodyPr>
            <a:noAutofit/>
          </a:bodyPr>
          <a:lstStyle/>
          <a:p>
            <a:pPr algn="just"/>
            <a:r>
              <a:rPr lang="en-US" sz="2400" b="1" dirty="0">
                <a:solidFill>
                  <a:schemeClr val="tx1"/>
                </a:solidFill>
              </a:rPr>
              <a:t>Endangered species</a:t>
            </a:r>
            <a:r>
              <a:rPr lang="en-US" sz="2400" dirty="0">
                <a:solidFill>
                  <a:schemeClr val="tx1"/>
                </a:solidFill>
              </a:rPr>
              <a:t> are those species which have very low population and are in considerable danger of extinction and whose survival is unlikely if the causal factors continue operating, fall under this category. Endangered species included those species whose number has been reduced to a critical level or whose habitats have been so drastically reduced that they are deemed to be in immediate danger of extinction.</a:t>
            </a:r>
          </a:p>
        </p:txBody>
      </p:sp>
      <p:sp>
        <p:nvSpPr>
          <p:cNvPr id="4" name="Title 1"/>
          <p:cNvSpPr>
            <a:spLocks noGrp="1"/>
          </p:cNvSpPr>
          <p:nvPr>
            <p:ph type="ctrTitle"/>
          </p:nvPr>
        </p:nvSpPr>
        <p:spPr>
          <a:xfrm>
            <a:off x="381000" y="63264"/>
            <a:ext cx="7772400" cy="609600"/>
          </a:xfrm>
        </p:spPr>
        <p:style>
          <a:lnRef idx="1">
            <a:schemeClr val="accent6"/>
          </a:lnRef>
          <a:fillRef idx="2">
            <a:schemeClr val="accent6"/>
          </a:fillRef>
          <a:effectRef idx="1">
            <a:schemeClr val="accent6"/>
          </a:effectRef>
          <a:fontRef idx="minor">
            <a:schemeClr val="dk1"/>
          </a:fontRef>
        </p:style>
        <p:txBody>
          <a:bodyPr>
            <a:normAutofit/>
          </a:bodyPr>
          <a:lstStyle/>
          <a:p>
            <a:r>
              <a:rPr lang="en-US" sz="2400" dirty="0" smtClean="0"/>
              <a:t>BIODIVERSITY AND ITS CONSERVATION</a:t>
            </a:r>
            <a:endParaRPr lang="en-US" sz="24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577" y="3067240"/>
            <a:ext cx="3384348" cy="21714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2683" y="2978176"/>
            <a:ext cx="3124200" cy="22088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70171" y="4495800"/>
            <a:ext cx="3732245" cy="2133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35859" y="4773871"/>
            <a:ext cx="1447800" cy="369332"/>
          </a:xfrm>
          <a:prstGeom prst="rect">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algn="ctr"/>
            <a:r>
              <a:rPr lang="en-US" dirty="0" smtClean="0"/>
              <a:t>Nilgiri Langur</a:t>
            </a:r>
            <a:endParaRPr lang="en-US" dirty="0"/>
          </a:p>
        </p:txBody>
      </p:sp>
      <p:sp>
        <p:nvSpPr>
          <p:cNvPr id="9" name="TextBox 8"/>
          <p:cNvSpPr txBox="1"/>
          <p:nvPr/>
        </p:nvSpPr>
        <p:spPr>
          <a:xfrm>
            <a:off x="2770171" y="6235876"/>
            <a:ext cx="12954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smtClean="0"/>
              <a:t>Musk deer</a:t>
            </a:r>
            <a:endParaRPr lang="en-US" dirty="0"/>
          </a:p>
        </p:txBody>
      </p:sp>
      <p:sp>
        <p:nvSpPr>
          <p:cNvPr id="10" name="TextBox 9"/>
          <p:cNvSpPr txBox="1"/>
          <p:nvPr/>
        </p:nvSpPr>
        <p:spPr>
          <a:xfrm>
            <a:off x="7086600" y="4773871"/>
            <a:ext cx="17526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err="1" smtClean="0"/>
              <a:t>Hoolock</a:t>
            </a:r>
            <a:r>
              <a:rPr lang="en-US" dirty="0" smtClean="0"/>
              <a:t> Gibbon</a:t>
            </a:r>
            <a:endParaRPr lang="en-US" dirty="0"/>
          </a:p>
        </p:txBody>
      </p:sp>
    </p:spTree>
    <p:extLst>
      <p:ext uri="{BB962C8B-B14F-4D97-AF65-F5344CB8AC3E}">
        <p14:creationId xmlns:p14="http://schemas.microsoft.com/office/powerpoint/2010/main" val="37418471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76200"/>
            <a:ext cx="8763000" cy="533400"/>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sz="3200" dirty="0" smtClean="0"/>
              <a:t>Types of Biodiversity</a:t>
            </a:r>
            <a:endParaRPr lang="en-US" sz="3200" dirty="0"/>
          </a:p>
        </p:txBody>
      </p:sp>
      <p:sp>
        <p:nvSpPr>
          <p:cNvPr id="3" name="Subtitle 2"/>
          <p:cNvSpPr>
            <a:spLocks noGrp="1"/>
          </p:cNvSpPr>
          <p:nvPr>
            <p:ph type="subTitle" idx="1"/>
          </p:nvPr>
        </p:nvSpPr>
        <p:spPr>
          <a:xfrm>
            <a:off x="143706" y="1219200"/>
            <a:ext cx="2514600" cy="2585322"/>
          </a:xfrm>
        </p:spPr>
        <p:style>
          <a:lnRef idx="1">
            <a:schemeClr val="accent3"/>
          </a:lnRef>
          <a:fillRef idx="2">
            <a:schemeClr val="accent3"/>
          </a:fillRef>
          <a:effectRef idx="1">
            <a:schemeClr val="accent3"/>
          </a:effectRef>
          <a:fontRef idx="minor">
            <a:schemeClr val="dk1"/>
          </a:fontRef>
        </p:style>
        <p:txBody>
          <a:bodyPr>
            <a:noAutofit/>
          </a:bodyPr>
          <a:lstStyle/>
          <a:p>
            <a:r>
              <a:rPr lang="en-US" sz="1800" b="1" dirty="0">
                <a:solidFill>
                  <a:schemeClr val="tx1"/>
                </a:solidFill>
              </a:rPr>
              <a:t>Genetic Diversity</a:t>
            </a:r>
          </a:p>
          <a:p>
            <a:pPr algn="l"/>
            <a:r>
              <a:rPr lang="en-US" sz="1800" dirty="0">
                <a:solidFill>
                  <a:schemeClr val="tx1"/>
                </a:solidFill>
              </a:rPr>
              <a:t>It is basically the variety of species expressed at the genetic level by each individual in a species. No two individuals belonging to the same species are exactly </a:t>
            </a:r>
            <a:r>
              <a:rPr lang="en-US" sz="1800" dirty="0" smtClean="0">
                <a:solidFill>
                  <a:schemeClr val="tx1"/>
                </a:solidFill>
              </a:rPr>
              <a:t>similar.</a:t>
            </a:r>
            <a:endParaRPr lang="en-US" sz="1800" dirty="0">
              <a:solidFill>
                <a:schemeClr val="tx1"/>
              </a:solidFill>
            </a:endParaRPr>
          </a:p>
        </p:txBody>
      </p:sp>
      <p:sp>
        <p:nvSpPr>
          <p:cNvPr id="5" name="TextBox 4"/>
          <p:cNvSpPr txBox="1"/>
          <p:nvPr/>
        </p:nvSpPr>
        <p:spPr>
          <a:xfrm>
            <a:off x="2876550" y="1213723"/>
            <a:ext cx="3124200" cy="2585323"/>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b="1" dirty="0"/>
              <a:t>Species Diversity</a:t>
            </a:r>
          </a:p>
          <a:p>
            <a:r>
              <a:rPr lang="en-US" dirty="0"/>
              <a:t>It is the biodiversity observed within a community. It stands for the number and distribution of species. The number of species in a region varies widely depending upon the varied environmental conditions.</a:t>
            </a:r>
          </a:p>
        </p:txBody>
      </p:sp>
      <p:sp>
        <p:nvSpPr>
          <p:cNvPr id="6" name="TextBox 5"/>
          <p:cNvSpPr txBox="1"/>
          <p:nvPr/>
        </p:nvSpPr>
        <p:spPr>
          <a:xfrm>
            <a:off x="6115050" y="1213722"/>
            <a:ext cx="2895600" cy="2585323"/>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b="1" dirty="0"/>
              <a:t>Ecological diversity</a:t>
            </a:r>
          </a:p>
          <a:p>
            <a:r>
              <a:rPr lang="en-US" dirty="0" smtClean="0"/>
              <a:t>It </a:t>
            </a:r>
            <a:r>
              <a:rPr lang="en-US" dirty="0"/>
              <a:t>defines the diversity observed among the ecosystems in a particular region. Different ecosystems like mangroves, rainforests, deserts, etc., show a great variety of life forms residing in them.</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097" y="3972306"/>
            <a:ext cx="2516209" cy="27142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03607" y="3972306"/>
            <a:ext cx="2555785" cy="27142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05500" y="4343781"/>
            <a:ext cx="3134136" cy="19712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1" name="Straight Connector 10"/>
          <p:cNvCxnSpPr/>
          <p:nvPr/>
        </p:nvCxnSpPr>
        <p:spPr>
          <a:xfrm>
            <a:off x="1400201" y="914400"/>
            <a:ext cx="6162649" cy="0"/>
          </a:xfrm>
          <a:prstGeom prst="line">
            <a:avLst/>
          </a:prstGeom>
        </p:spPr>
        <p:style>
          <a:lnRef idx="2">
            <a:schemeClr val="dk1"/>
          </a:lnRef>
          <a:fillRef idx="0">
            <a:schemeClr val="dk1"/>
          </a:fillRef>
          <a:effectRef idx="1">
            <a:schemeClr val="dk1"/>
          </a:effectRef>
          <a:fontRef idx="minor">
            <a:schemeClr val="tx1"/>
          </a:fontRef>
        </p:style>
      </p:cxnSp>
      <p:cxnSp>
        <p:nvCxnSpPr>
          <p:cNvPr id="14" name="Straight Arrow Connector 13"/>
          <p:cNvCxnSpPr>
            <a:endCxn id="3" idx="0"/>
          </p:cNvCxnSpPr>
          <p:nvPr/>
        </p:nvCxnSpPr>
        <p:spPr>
          <a:xfrm>
            <a:off x="1400201" y="914400"/>
            <a:ext cx="805" cy="304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Straight Arrow Connector 15"/>
          <p:cNvCxnSpPr/>
          <p:nvPr/>
        </p:nvCxnSpPr>
        <p:spPr>
          <a:xfrm>
            <a:off x="4381499" y="914400"/>
            <a:ext cx="0" cy="29932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9" name="Straight Arrow Connector 18"/>
          <p:cNvCxnSpPr>
            <a:endCxn id="6" idx="0"/>
          </p:cNvCxnSpPr>
          <p:nvPr/>
        </p:nvCxnSpPr>
        <p:spPr>
          <a:xfrm>
            <a:off x="7562850" y="914400"/>
            <a:ext cx="0" cy="29932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3" name="Straight Connector 22"/>
          <p:cNvCxnSpPr/>
          <p:nvPr/>
        </p:nvCxnSpPr>
        <p:spPr>
          <a:xfrm>
            <a:off x="4381499" y="685800"/>
            <a:ext cx="0" cy="22860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871525221"/>
      </p:ext>
    </p:extLst>
  </p:cSld>
  <p:clrMapOvr>
    <a:masterClrMapping/>
  </p:clrMapOvr>
  <p:timing>
    <p:tnLst>
      <p:par>
        <p:cTn id="1" dur="indefinite" restart="never" nodeType="tmRoot"/>
      </p:par>
    </p:tnLst>
  </p:timing>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75633"/>
            <a:ext cx="8686800" cy="609599"/>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b="1" dirty="0" lang="en-US" smtClean="0" sz="3600"/>
              <a:t>Biogeographical </a:t>
            </a:r>
            <a:r>
              <a:rPr b="1" dirty="0" lang="en-US" sz="3600"/>
              <a:t>regions </a:t>
            </a:r>
            <a:r>
              <a:rPr b="1" dirty="0" lang="en-US" smtClean="0" sz="3600"/>
              <a:t>of India</a:t>
            </a:r>
            <a:endParaRPr dirty="0" lang="en-US" sz="3600"/>
          </a:p>
        </p:txBody>
      </p:sp>
      <p:pic>
        <p:nvPicPr>
          <p:cNvPr descr="C:\Users\KGTM-2\Pictures\biogeographical-classification-of-india-.jpg" id="1026" name="Picture 2"/>
          <p:cNvPicPr>
            <a:picLocks noChangeArrowheads="1" noChangeAspect="1"/>
          </p:cNvPicPr>
          <p:nvPr/>
        </p:nvPicPr>
        <p:blipFill rotWithShape="1">
          <a:blip r:embed="rId2">
            <a:extLst>
              <a:ext uri="{28A0092B-C50C-407E-A947-70E740481C1C}">
                <a14:useLocalDpi xmlns:a14="http://schemas.microsoft.com/office/drawing/2010/main" val="0"/>
              </a:ext>
            </a:extLst>
          </a:blip>
          <a:srcRect b="213" l="177" r="125"/>
          <a:stretch/>
        </p:blipFill>
        <p:spPr bwMode="auto">
          <a:xfrm>
            <a:off x="1409700" y="838200"/>
            <a:ext cx="6324600" cy="5823894"/>
          </a:xfrm>
          <a:prstGeom prst="rect">
            <a:avLst/>
          </a:prstGeom>
          <a:ln cap="sq" w="38100">
            <a:solidFill>
              <a:srgbClr val="000000"/>
            </a:solidFill>
            <a:prstDash val="solid"/>
            <a:miter lim="800000"/>
          </a:ln>
          <a:effectLst>
            <a:outerShdw algn="tl" blurRad="50800" dir="2700000" dist="38100"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6078904"/>
      </p:ext>
    </p:extLst>
  </p:cSld>
  <p:clrMapOvr>
    <a:masterClrMapping/>
  </p:clrMapOvr>
  <p:timing>
    <p:tnLst>
      <p:par>
        <p:cTn dur="indefinite" id="1" nodeType="tmRoot" restart="never"/>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33399"/>
            <a:ext cx="9144000" cy="6324601"/>
          </a:xfrm>
        </p:spPr>
        <p:txBody>
          <a:bodyPr anchor="ctr">
            <a:noAutofit/>
          </a:bodyPr>
          <a:lstStyle/>
          <a:p>
            <a:pPr algn="l"/>
            <a:r>
              <a:rPr lang="en-US" sz="1800" dirty="0">
                <a:solidFill>
                  <a:schemeClr val="tx1"/>
                </a:solidFill>
              </a:rPr>
              <a:t>India represents almost all biogeographical regions of the world. These are:	</a:t>
            </a:r>
          </a:p>
          <a:p>
            <a:pPr marL="228600" lvl="0" indent="-228600" algn="l">
              <a:buFont typeface="+mj-lt"/>
              <a:buAutoNum type="arabicPeriod"/>
            </a:pPr>
            <a:r>
              <a:rPr lang="en-US" sz="1800" b="1" dirty="0">
                <a:solidFill>
                  <a:schemeClr val="tx1"/>
                </a:solidFill>
              </a:rPr>
              <a:t>Trans-Himalayan Zone (upper region): </a:t>
            </a:r>
            <a:r>
              <a:rPr lang="en-US" sz="1800" dirty="0">
                <a:solidFill>
                  <a:schemeClr val="tx1"/>
                </a:solidFill>
              </a:rPr>
              <a:t>It is an extension of Tibetan plateau including the high-altitude cold desert in </a:t>
            </a:r>
            <a:r>
              <a:rPr lang="en-US" sz="1800" dirty="0" err="1">
                <a:solidFill>
                  <a:schemeClr val="tx1"/>
                </a:solidFill>
              </a:rPr>
              <a:t>Ladakh</a:t>
            </a:r>
            <a:r>
              <a:rPr lang="en-US" sz="1800" dirty="0">
                <a:solidFill>
                  <a:schemeClr val="tx1"/>
                </a:solidFill>
              </a:rPr>
              <a:t> and </a:t>
            </a:r>
            <a:r>
              <a:rPr lang="en-US" sz="1800" dirty="0" err="1">
                <a:solidFill>
                  <a:schemeClr val="tx1"/>
                </a:solidFill>
              </a:rPr>
              <a:t>Lahul</a:t>
            </a:r>
            <a:r>
              <a:rPr lang="en-US" sz="1800" dirty="0">
                <a:solidFill>
                  <a:schemeClr val="tx1"/>
                </a:solidFill>
              </a:rPr>
              <a:t> </a:t>
            </a:r>
            <a:r>
              <a:rPr lang="en-US" sz="1800" dirty="0" err="1">
                <a:solidFill>
                  <a:schemeClr val="tx1"/>
                </a:solidFill>
              </a:rPr>
              <a:t>Spiti</a:t>
            </a:r>
            <a:r>
              <a:rPr lang="en-US" sz="1800" dirty="0">
                <a:solidFill>
                  <a:schemeClr val="tx1"/>
                </a:solidFill>
              </a:rPr>
              <a:t> with sparse mountain vegetation and possesses the richest wild sheep and goat community in the world. The </a:t>
            </a:r>
            <a:r>
              <a:rPr lang="en-US" sz="1800" b="1" dirty="0">
                <a:solidFill>
                  <a:schemeClr val="tx1"/>
                </a:solidFill>
              </a:rPr>
              <a:t>snow-leopard</a:t>
            </a:r>
            <a:r>
              <a:rPr lang="en-US" sz="1800" dirty="0">
                <a:solidFill>
                  <a:schemeClr val="tx1"/>
                </a:solidFill>
              </a:rPr>
              <a:t> and migratory </a:t>
            </a:r>
            <a:r>
              <a:rPr lang="en-US" sz="1800" b="1" dirty="0">
                <a:solidFill>
                  <a:schemeClr val="tx1"/>
                </a:solidFill>
              </a:rPr>
              <a:t>black necked crane </a:t>
            </a:r>
            <a:r>
              <a:rPr lang="en-US" sz="1800" dirty="0">
                <a:solidFill>
                  <a:schemeClr val="tx1"/>
                </a:solidFill>
              </a:rPr>
              <a:t>are found here. </a:t>
            </a:r>
          </a:p>
          <a:p>
            <a:pPr marL="228600" lvl="0" indent="-228600" algn="l">
              <a:buFont typeface="+mj-lt"/>
              <a:buAutoNum type="arabicPeriod"/>
            </a:pPr>
            <a:r>
              <a:rPr lang="en-US" sz="1800" b="1" dirty="0">
                <a:solidFill>
                  <a:schemeClr val="tx1"/>
                </a:solidFill>
              </a:rPr>
              <a:t>Himalayan Zone:</a:t>
            </a:r>
            <a:r>
              <a:rPr lang="en-US" sz="1800" dirty="0">
                <a:solidFill>
                  <a:schemeClr val="tx1"/>
                </a:solidFill>
              </a:rPr>
              <a:t> It comprises diverse biotic provinces and biomes. Based on altitude, there are three zones of vegetation in Himalayan range which correspond to three climatic belts: </a:t>
            </a:r>
            <a:r>
              <a:rPr lang="en-US" sz="1800" u="sng" dirty="0">
                <a:solidFill>
                  <a:schemeClr val="tx1"/>
                </a:solidFill>
              </a:rPr>
              <a:t>first</a:t>
            </a:r>
            <a:r>
              <a:rPr lang="en-US" sz="1800" dirty="0">
                <a:solidFill>
                  <a:schemeClr val="tx1"/>
                </a:solidFill>
              </a:rPr>
              <a:t> the </a:t>
            </a:r>
            <a:r>
              <a:rPr lang="en-US" sz="1800" b="1" dirty="0">
                <a:solidFill>
                  <a:schemeClr val="tx1"/>
                </a:solidFill>
              </a:rPr>
              <a:t>sub-</a:t>
            </a:r>
            <a:r>
              <a:rPr lang="en-US" sz="1800" b="1" dirty="0" err="1">
                <a:solidFill>
                  <a:schemeClr val="tx1"/>
                </a:solidFill>
              </a:rPr>
              <a:t>montane</a:t>
            </a:r>
            <a:r>
              <a:rPr lang="en-US" sz="1800" dirty="0">
                <a:solidFill>
                  <a:schemeClr val="tx1"/>
                </a:solidFill>
              </a:rPr>
              <a:t> or lower region (tropical and subtropical), that extends from plain to foot of hills up to 5000-6000 ft. altitude. </a:t>
            </a:r>
            <a:r>
              <a:rPr lang="en-US" sz="1800" u="sng" dirty="0">
                <a:solidFill>
                  <a:schemeClr val="tx1"/>
                </a:solidFill>
              </a:rPr>
              <a:t>Second</a:t>
            </a:r>
            <a:r>
              <a:rPr lang="en-US" sz="1800" dirty="0">
                <a:solidFill>
                  <a:schemeClr val="tx1"/>
                </a:solidFill>
              </a:rPr>
              <a:t> the temperate or </a:t>
            </a:r>
            <a:r>
              <a:rPr lang="en-US" sz="1800" b="1" dirty="0" err="1">
                <a:solidFill>
                  <a:schemeClr val="tx1"/>
                </a:solidFill>
              </a:rPr>
              <a:t>montane</a:t>
            </a:r>
            <a:r>
              <a:rPr lang="en-US" sz="1800" b="1" dirty="0">
                <a:solidFill>
                  <a:schemeClr val="tx1"/>
                </a:solidFill>
              </a:rPr>
              <a:t> zone</a:t>
            </a:r>
            <a:r>
              <a:rPr lang="en-US" sz="1800" dirty="0">
                <a:solidFill>
                  <a:schemeClr val="tx1"/>
                </a:solidFill>
              </a:rPr>
              <a:t>, ranging between 5,500-12,000 </a:t>
            </a:r>
            <a:r>
              <a:rPr lang="en-US" sz="1800" dirty="0" err="1">
                <a:solidFill>
                  <a:schemeClr val="tx1"/>
                </a:solidFill>
              </a:rPr>
              <a:t>ft</a:t>
            </a:r>
            <a:r>
              <a:rPr lang="en-US" sz="1800" dirty="0">
                <a:solidFill>
                  <a:schemeClr val="tx1"/>
                </a:solidFill>
              </a:rPr>
              <a:t> altitudes, has vegetation dominated by </a:t>
            </a:r>
            <a:r>
              <a:rPr lang="en-US" sz="1800" dirty="0" err="1">
                <a:solidFill>
                  <a:schemeClr val="tx1"/>
                </a:solidFill>
              </a:rPr>
              <a:t>Pinus</a:t>
            </a:r>
            <a:r>
              <a:rPr lang="en-US" sz="1800" dirty="0">
                <a:solidFill>
                  <a:schemeClr val="tx1"/>
                </a:solidFill>
              </a:rPr>
              <a:t>, </a:t>
            </a:r>
            <a:r>
              <a:rPr lang="en-US" sz="1800" dirty="0" err="1">
                <a:solidFill>
                  <a:schemeClr val="tx1"/>
                </a:solidFill>
              </a:rPr>
              <a:t>chir</a:t>
            </a:r>
            <a:r>
              <a:rPr lang="en-US" sz="1800" dirty="0">
                <a:solidFill>
                  <a:schemeClr val="tx1"/>
                </a:solidFill>
              </a:rPr>
              <a:t>, deodar etc. </a:t>
            </a:r>
            <a:r>
              <a:rPr lang="en-US" sz="1800" u="sng" dirty="0">
                <a:solidFill>
                  <a:schemeClr val="tx1"/>
                </a:solidFill>
              </a:rPr>
              <a:t>Third</a:t>
            </a:r>
            <a:r>
              <a:rPr lang="en-US" sz="1800" dirty="0">
                <a:solidFill>
                  <a:schemeClr val="tx1"/>
                </a:solidFill>
              </a:rPr>
              <a:t> the </a:t>
            </a:r>
            <a:r>
              <a:rPr lang="en-US" sz="1800" b="1" dirty="0">
                <a:solidFill>
                  <a:schemeClr val="tx1"/>
                </a:solidFill>
              </a:rPr>
              <a:t>alpine</a:t>
            </a:r>
            <a:r>
              <a:rPr lang="en-US" sz="1800" dirty="0">
                <a:solidFill>
                  <a:schemeClr val="tx1"/>
                </a:solidFill>
              </a:rPr>
              <a:t> zone, where shrubby growth of junipers and rhododendron is found in grassy areas. At about 15000 ft. altitude and snow-line, plant growth is almost nil.</a:t>
            </a:r>
          </a:p>
          <a:p>
            <a:pPr marL="228600" lvl="0" indent="-228600" algn="l">
              <a:buFont typeface="+mj-lt"/>
              <a:buAutoNum type="arabicPeriod"/>
            </a:pPr>
            <a:r>
              <a:rPr lang="en-US" sz="1800" b="1" dirty="0">
                <a:solidFill>
                  <a:schemeClr val="tx1"/>
                </a:solidFill>
              </a:rPr>
              <a:t>Desert Zone:</a:t>
            </a:r>
            <a:r>
              <a:rPr lang="en-US" sz="1800" dirty="0">
                <a:solidFill>
                  <a:schemeClr val="tx1"/>
                </a:solidFill>
              </a:rPr>
              <a:t> This arid area, west of the </a:t>
            </a:r>
            <a:r>
              <a:rPr lang="en-US" sz="1800" dirty="0" err="1">
                <a:solidFill>
                  <a:schemeClr val="tx1"/>
                </a:solidFill>
              </a:rPr>
              <a:t>Aravali</a:t>
            </a:r>
            <a:r>
              <a:rPr lang="en-US" sz="1800" dirty="0">
                <a:solidFill>
                  <a:schemeClr val="tx1"/>
                </a:solidFill>
              </a:rPr>
              <a:t> hill range, comprises three biotic provinces, viz. Kutch (salt desert of Gujarat), </a:t>
            </a:r>
            <a:r>
              <a:rPr lang="en-US" sz="1800" dirty="0" err="1">
                <a:solidFill>
                  <a:schemeClr val="tx1"/>
                </a:solidFill>
              </a:rPr>
              <a:t>Thar</a:t>
            </a:r>
            <a:r>
              <a:rPr lang="en-US" sz="1800" dirty="0">
                <a:solidFill>
                  <a:schemeClr val="tx1"/>
                </a:solidFill>
              </a:rPr>
              <a:t> sand desert of Rajasthan and </a:t>
            </a:r>
            <a:r>
              <a:rPr lang="en-US" sz="1800" dirty="0" err="1">
                <a:solidFill>
                  <a:schemeClr val="tx1"/>
                </a:solidFill>
              </a:rPr>
              <a:t>Ladakh</a:t>
            </a:r>
            <a:r>
              <a:rPr lang="en-US" sz="1800" dirty="0">
                <a:solidFill>
                  <a:schemeClr val="tx1"/>
                </a:solidFill>
              </a:rPr>
              <a:t>. Kutch and </a:t>
            </a:r>
            <a:r>
              <a:rPr lang="en-US" sz="1800" dirty="0" err="1">
                <a:solidFill>
                  <a:schemeClr val="tx1"/>
                </a:solidFill>
              </a:rPr>
              <a:t>Thar</a:t>
            </a:r>
            <a:r>
              <a:rPr lang="en-US" sz="1800" dirty="0">
                <a:solidFill>
                  <a:schemeClr val="tx1"/>
                </a:solidFill>
              </a:rPr>
              <a:t> incorporates parts of Gujarat, Rajasthan, Haryana, and Delhi with climate which is very and dry (in summer) and very cold (in winters) and rainfall less than 700 mm. The </a:t>
            </a:r>
            <a:r>
              <a:rPr lang="en-US" sz="1800" dirty="0" err="1">
                <a:solidFill>
                  <a:schemeClr val="tx1"/>
                </a:solidFill>
              </a:rPr>
              <a:t>Ladakh</a:t>
            </a:r>
            <a:r>
              <a:rPr lang="en-US" sz="1800" dirty="0">
                <a:solidFill>
                  <a:schemeClr val="tx1"/>
                </a:solidFill>
              </a:rPr>
              <a:t> region, the cold desert region, on the other, hand has sparse vegetation.</a:t>
            </a:r>
          </a:p>
          <a:p>
            <a:pPr marL="228600" lvl="0" indent="-228600" algn="l">
              <a:buFont typeface="+mj-lt"/>
              <a:buAutoNum type="arabicPeriod"/>
            </a:pPr>
            <a:r>
              <a:rPr lang="en-US" sz="1800" b="1" dirty="0">
                <a:solidFill>
                  <a:schemeClr val="tx1"/>
                </a:solidFill>
              </a:rPr>
              <a:t>Semi-arid Zone</a:t>
            </a:r>
            <a:r>
              <a:rPr lang="en-US" sz="1800" dirty="0">
                <a:solidFill>
                  <a:schemeClr val="tx1"/>
                </a:solidFill>
              </a:rPr>
              <a:t>:  This are, between the desert and the Deccan plateau including </a:t>
            </a:r>
            <a:r>
              <a:rPr lang="en-US" sz="1800" dirty="0" err="1">
                <a:solidFill>
                  <a:schemeClr val="tx1"/>
                </a:solidFill>
              </a:rPr>
              <a:t>Aravali</a:t>
            </a:r>
            <a:r>
              <a:rPr lang="en-US" sz="1800" dirty="0">
                <a:solidFill>
                  <a:schemeClr val="tx1"/>
                </a:solidFill>
              </a:rPr>
              <a:t> range, comprises Madhya Pradesh, Chhattisgarh, parts of Orissa and Gujarat. On the basis of the amount of rainfall, the forests in this region have developed into thorny, mixed deciduous and ‘Sal’ type</a:t>
            </a:r>
            <a:r>
              <a:rPr lang="en-US" sz="1800" dirty="0" smtClean="0">
                <a:solidFill>
                  <a:schemeClr val="tx1"/>
                </a:solidFill>
              </a:rPr>
              <a:t>.</a:t>
            </a:r>
            <a:endParaRPr lang="en-US" sz="1800" dirty="0">
              <a:solidFill>
                <a:schemeClr val="tx1"/>
              </a:solidFill>
            </a:endParaRPr>
          </a:p>
        </p:txBody>
      </p:sp>
      <p:sp>
        <p:nvSpPr>
          <p:cNvPr id="4" name="Title 1"/>
          <p:cNvSpPr>
            <a:spLocks noGrp="1"/>
          </p:cNvSpPr>
          <p:nvPr>
            <p:ph type="ctrTitle"/>
          </p:nvPr>
        </p:nvSpPr>
        <p:spPr>
          <a:xfrm>
            <a:off x="304800" y="0"/>
            <a:ext cx="8534400" cy="533399"/>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en-US" sz="3600" b="1" dirty="0" smtClean="0"/>
              <a:t>Biogeographical </a:t>
            </a:r>
            <a:r>
              <a:rPr lang="en-US" sz="3600" b="1" dirty="0"/>
              <a:t>regions </a:t>
            </a:r>
            <a:r>
              <a:rPr lang="en-US" sz="3600" b="1" dirty="0" smtClean="0"/>
              <a:t>of India</a:t>
            </a:r>
            <a:endParaRPr lang="en-US" sz="3600" dirty="0"/>
          </a:p>
        </p:txBody>
      </p:sp>
    </p:spTree>
    <p:extLst>
      <p:ext uri="{BB962C8B-B14F-4D97-AF65-F5344CB8AC3E}">
        <p14:creationId xmlns:p14="http://schemas.microsoft.com/office/powerpoint/2010/main" val="17896713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85800"/>
            <a:ext cx="9144000" cy="6019800"/>
          </a:xfrm>
        </p:spPr>
        <p:txBody>
          <a:bodyPr anchor="ctr">
            <a:noAutofit/>
          </a:bodyPr>
          <a:lstStyle/>
          <a:p>
            <a:pPr marL="342900" indent="-342900" algn="l">
              <a:buFont typeface="+mj-lt"/>
              <a:buAutoNum type="arabicPeriod" startAt="5"/>
            </a:pPr>
            <a:r>
              <a:rPr lang="en-US" sz="1800" b="1" dirty="0" smtClean="0">
                <a:solidFill>
                  <a:schemeClr val="tx1"/>
                </a:solidFill>
              </a:rPr>
              <a:t>Western </a:t>
            </a:r>
            <a:r>
              <a:rPr lang="en-US" sz="1800" b="1" dirty="0" err="1">
                <a:solidFill>
                  <a:schemeClr val="tx1"/>
                </a:solidFill>
              </a:rPr>
              <a:t>Ghat</a:t>
            </a:r>
            <a:r>
              <a:rPr lang="en-US" sz="1800" b="1" dirty="0">
                <a:solidFill>
                  <a:schemeClr val="tx1"/>
                </a:solidFill>
              </a:rPr>
              <a:t> Zone: </a:t>
            </a:r>
            <a:r>
              <a:rPr lang="en-US" sz="1800" dirty="0">
                <a:solidFill>
                  <a:schemeClr val="tx1"/>
                </a:solidFill>
              </a:rPr>
              <a:t>This area of hill ranges and plains, running along western coastline, comprising the Malabar Coast and Western </a:t>
            </a:r>
            <a:r>
              <a:rPr lang="en-US" sz="1800" dirty="0" err="1">
                <a:solidFill>
                  <a:schemeClr val="tx1"/>
                </a:solidFill>
              </a:rPr>
              <a:t>Ghat</a:t>
            </a:r>
            <a:r>
              <a:rPr lang="en-US" sz="1800" dirty="0">
                <a:solidFill>
                  <a:schemeClr val="tx1"/>
                </a:solidFill>
              </a:rPr>
              <a:t> mountains of India, extends from Gujarat in the north to the Cape of </a:t>
            </a:r>
            <a:r>
              <a:rPr lang="en-US" sz="1800" dirty="0" err="1">
                <a:solidFill>
                  <a:schemeClr val="tx1"/>
                </a:solidFill>
              </a:rPr>
              <a:t>Camorin</a:t>
            </a:r>
            <a:r>
              <a:rPr lang="en-US" sz="1800" dirty="0">
                <a:solidFill>
                  <a:schemeClr val="tx1"/>
                </a:solidFill>
              </a:rPr>
              <a:t> in the south. This region receives heavy rainfall and has </a:t>
            </a:r>
            <a:r>
              <a:rPr lang="en-US" sz="1800" dirty="0" smtClean="0">
                <a:solidFill>
                  <a:schemeClr val="tx1"/>
                </a:solidFill>
              </a:rPr>
              <a:t>rich </a:t>
            </a:r>
            <a:r>
              <a:rPr lang="en-US" sz="1800" dirty="0">
                <a:solidFill>
                  <a:schemeClr val="tx1"/>
                </a:solidFill>
              </a:rPr>
              <a:t>vegetation. The tropical moist evergreen forests are luxuriant and multistoried and have tall trees</a:t>
            </a:r>
            <a:r>
              <a:rPr lang="en-US" sz="1800" dirty="0" smtClean="0">
                <a:solidFill>
                  <a:schemeClr val="tx1"/>
                </a:solidFill>
              </a:rPr>
              <a:t>.</a:t>
            </a:r>
          </a:p>
          <a:p>
            <a:pPr marL="342900" lvl="0" indent="-342900" algn="l">
              <a:buFont typeface="+mj-lt"/>
              <a:buAutoNum type="arabicPeriod" startAt="6"/>
            </a:pPr>
            <a:r>
              <a:rPr lang="en-US" sz="1800" b="1" dirty="0" smtClean="0">
                <a:solidFill>
                  <a:schemeClr val="tx1"/>
                </a:solidFill>
              </a:rPr>
              <a:t>Deccan Peninsula Zone: </a:t>
            </a:r>
            <a:r>
              <a:rPr lang="en-US" sz="1800" dirty="0" smtClean="0">
                <a:solidFill>
                  <a:schemeClr val="tx1"/>
                </a:solidFill>
              </a:rPr>
              <a:t>This area of south and south-central plateau, south of the river </a:t>
            </a:r>
            <a:r>
              <a:rPr lang="en-US" sz="1800" dirty="0" err="1" smtClean="0">
                <a:solidFill>
                  <a:schemeClr val="tx1"/>
                </a:solidFill>
              </a:rPr>
              <a:t>Tapi</a:t>
            </a:r>
            <a:r>
              <a:rPr lang="en-US" sz="1800" dirty="0" smtClean="0">
                <a:solidFill>
                  <a:schemeClr val="tx1"/>
                </a:solidFill>
              </a:rPr>
              <a:t>. The zone is semi-arid region and lies in the rain shadow of Western Ghats. The precipitation hardly exceeds 100 mm.</a:t>
            </a:r>
          </a:p>
          <a:p>
            <a:pPr marL="342900" lvl="0" indent="-342900" algn="l">
              <a:buFont typeface="+mj-lt"/>
              <a:buAutoNum type="arabicPeriod" startAt="7"/>
            </a:pPr>
            <a:r>
              <a:rPr lang="en-US" sz="1800" b="1" dirty="0" smtClean="0">
                <a:solidFill>
                  <a:schemeClr val="tx1"/>
                </a:solidFill>
              </a:rPr>
              <a:t>The Gangetic Plain: </a:t>
            </a:r>
            <a:r>
              <a:rPr lang="en-US" sz="1800" dirty="0" smtClean="0">
                <a:solidFill>
                  <a:schemeClr val="tx1"/>
                </a:solidFill>
              </a:rPr>
              <a:t>Gangetic plain, along Ganga river system, lies in the north extending up to Himalayan foothills. This region, comprising </a:t>
            </a:r>
            <a:r>
              <a:rPr lang="en-US" sz="1800" dirty="0" err="1" smtClean="0">
                <a:solidFill>
                  <a:schemeClr val="tx1"/>
                </a:solidFill>
              </a:rPr>
              <a:t>Uttarkhand</a:t>
            </a:r>
            <a:r>
              <a:rPr lang="en-US" sz="1800" dirty="0" smtClean="0">
                <a:solidFill>
                  <a:schemeClr val="tx1"/>
                </a:solidFill>
              </a:rPr>
              <a:t>, Uttar Pradesh, Bihar and West Bengal, is the most fertile region due to alluvial soil. The major climatic factors, for the temperature and precipitation together, are responsible for the distinctive type vegetation in the region. The vegetation is chiefly of tropical moist and dry deciduous forest type.</a:t>
            </a:r>
          </a:p>
          <a:p>
            <a:pPr marL="342900" lvl="0" indent="-342900" algn="l">
              <a:buFont typeface="+mj-lt"/>
              <a:buAutoNum type="arabicPeriod" startAt="8"/>
            </a:pPr>
            <a:r>
              <a:rPr lang="en-US" sz="1800" b="1" dirty="0" smtClean="0">
                <a:solidFill>
                  <a:schemeClr val="tx1"/>
                </a:solidFill>
              </a:rPr>
              <a:t>The North-East India: </a:t>
            </a:r>
            <a:r>
              <a:rPr lang="en-US" sz="1800" dirty="0" smtClean="0">
                <a:solidFill>
                  <a:schemeClr val="tx1"/>
                </a:solidFill>
              </a:rPr>
              <a:t>It comprises non-Himalayan hill ranges and is one of the richest florist regions in the country. This region receives the heaviest precipitation. The temperature and wetness are also very high, resulting in the dense tropical evergreen forests.</a:t>
            </a:r>
          </a:p>
          <a:p>
            <a:pPr marL="342900" lvl="0" indent="-342900" algn="l">
              <a:buFont typeface="+mj-lt"/>
              <a:buAutoNum type="arabicPeriod" startAt="8"/>
            </a:pPr>
            <a:r>
              <a:rPr lang="en-US" sz="1800" b="1" dirty="0" smtClean="0">
                <a:solidFill>
                  <a:schemeClr val="tx1"/>
                </a:solidFill>
              </a:rPr>
              <a:t>The Islands: </a:t>
            </a:r>
            <a:r>
              <a:rPr lang="en-US" sz="1800" dirty="0" smtClean="0">
                <a:solidFill>
                  <a:schemeClr val="tx1"/>
                </a:solidFill>
              </a:rPr>
              <a:t>The islands of Lakshadweep in the Arabian Sea and Andaman and Nicobar in the Bay of Bengal, have a wide range of spreading coastal vegetation like mangroves, beach   forests etc.</a:t>
            </a:r>
          </a:p>
          <a:p>
            <a:pPr marL="342900" lvl="0" indent="-342900" algn="l">
              <a:buFont typeface="+mj-lt"/>
              <a:buAutoNum type="arabicPeriod" startAt="8"/>
            </a:pPr>
            <a:r>
              <a:rPr lang="en-US" sz="1800" b="1" dirty="0" smtClean="0">
                <a:solidFill>
                  <a:schemeClr val="tx1"/>
                </a:solidFill>
              </a:rPr>
              <a:t>The Coast: </a:t>
            </a:r>
            <a:r>
              <a:rPr lang="en-US" sz="1800" dirty="0" smtClean="0">
                <a:solidFill>
                  <a:schemeClr val="tx1"/>
                </a:solidFill>
              </a:rPr>
              <a:t>India has a coastline of about 7516.6 km. Mangrove vegetation is the characteristic of the estuarine tracts along the coast.</a:t>
            </a:r>
          </a:p>
        </p:txBody>
      </p:sp>
      <p:sp>
        <p:nvSpPr>
          <p:cNvPr id="4" name="Title 1"/>
          <p:cNvSpPr>
            <a:spLocks noGrp="1"/>
          </p:cNvSpPr>
          <p:nvPr>
            <p:ph type="ctrTitle"/>
          </p:nvPr>
        </p:nvSpPr>
        <p:spPr>
          <a:xfrm>
            <a:off x="152400" y="76200"/>
            <a:ext cx="8686800" cy="533400"/>
          </a:xfrm>
        </p:spPr>
        <p:style>
          <a:lnRef idx="1">
            <a:schemeClr val="accent4"/>
          </a:lnRef>
          <a:fillRef idx="2">
            <a:schemeClr val="accent4"/>
          </a:fillRef>
          <a:effectRef idx="1">
            <a:schemeClr val="accent4"/>
          </a:effectRef>
          <a:fontRef idx="minor">
            <a:schemeClr val="dk1"/>
          </a:fontRef>
        </p:style>
        <p:txBody>
          <a:bodyPr>
            <a:normAutofit fontScale="90000"/>
          </a:bodyPr>
          <a:lstStyle/>
          <a:p>
            <a:r>
              <a:rPr lang="en-US" sz="3600" b="1" dirty="0" smtClean="0"/>
              <a:t>Biogeographical </a:t>
            </a:r>
            <a:r>
              <a:rPr lang="en-US" sz="3600" b="1" dirty="0"/>
              <a:t>regions </a:t>
            </a:r>
            <a:r>
              <a:rPr lang="en-US" sz="3600" b="1" dirty="0" smtClean="0"/>
              <a:t>of India</a:t>
            </a:r>
            <a:endParaRPr lang="en-US" sz="3600" dirty="0"/>
          </a:p>
        </p:txBody>
      </p:sp>
    </p:spTree>
    <p:extLst>
      <p:ext uri="{BB962C8B-B14F-4D97-AF65-F5344CB8AC3E}">
        <p14:creationId xmlns:p14="http://schemas.microsoft.com/office/powerpoint/2010/main" val="26570968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28601"/>
            <a:ext cx="8686800" cy="685800"/>
          </a:xfrm>
        </p:spPr>
        <p:style>
          <a:lnRef idx="1">
            <a:schemeClr val="accent5"/>
          </a:lnRef>
          <a:fillRef idx="2">
            <a:schemeClr val="accent5"/>
          </a:fillRef>
          <a:effectRef idx="1">
            <a:schemeClr val="accent5"/>
          </a:effectRef>
          <a:fontRef idx="minor">
            <a:schemeClr val="dk1"/>
          </a:fontRef>
        </p:style>
        <p:txBody>
          <a:bodyPr>
            <a:normAutofit/>
          </a:bodyPr>
          <a:lstStyle/>
          <a:p>
            <a:r>
              <a:rPr lang="en-US" sz="3200" b="1" dirty="0" smtClean="0"/>
              <a:t>Threats </a:t>
            </a:r>
            <a:r>
              <a:rPr lang="en-US" sz="3200" b="1" dirty="0"/>
              <a:t>to biodiversity</a:t>
            </a:r>
            <a:endParaRPr lang="en-US" sz="3200" dirty="0"/>
          </a:p>
        </p:txBody>
      </p:sp>
      <p:sp>
        <p:nvSpPr>
          <p:cNvPr id="3" name="Subtitle 2"/>
          <p:cNvSpPr>
            <a:spLocks noGrp="1"/>
          </p:cNvSpPr>
          <p:nvPr>
            <p:ph type="subTitle" idx="1"/>
          </p:nvPr>
        </p:nvSpPr>
        <p:spPr>
          <a:xfrm>
            <a:off x="838200" y="1066800"/>
            <a:ext cx="7239000" cy="4800600"/>
          </a:xfrm>
        </p:spPr>
        <p:style>
          <a:lnRef idx="1">
            <a:schemeClr val="dk1"/>
          </a:lnRef>
          <a:fillRef idx="2">
            <a:schemeClr val="dk1"/>
          </a:fillRef>
          <a:effectRef idx="1">
            <a:schemeClr val="dk1"/>
          </a:effectRef>
          <a:fontRef idx="minor">
            <a:schemeClr val="dk1"/>
          </a:fontRef>
        </p:style>
        <p:txBody>
          <a:bodyPr anchor="ctr">
            <a:normAutofit/>
          </a:bodyPr>
          <a:lstStyle/>
          <a:p>
            <a:pPr marL="514350" indent="-514350" algn="l">
              <a:buFont typeface="+mj-lt"/>
              <a:buAutoNum type="arabicPeriod"/>
            </a:pPr>
            <a:r>
              <a:rPr lang="en-US" dirty="0">
                <a:solidFill>
                  <a:schemeClr val="tx1"/>
                </a:solidFill>
              </a:rPr>
              <a:t>Habitat loss and </a:t>
            </a:r>
            <a:r>
              <a:rPr lang="en-US" dirty="0" smtClean="0">
                <a:solidFill>
                  <a:schemeClr val="tx1"/>
                </a:solidFill>
              </a:rPr>
              <a:t>degradation</a:t>
            </a:r>
          </a:p>
          <a:p>
            <a:pPr marL="514350" indent="-514350" algn="l">
              <a:buFont typeface="+mj-lt"/>
              <a:buAutoNum type="arabicPeriod"/>
            </a:pPr>
            <a:r>
              <a:rPr lang="en-US" dirty="0">
                <a:solidFill>
                  <a:schemeClr val="tx1"/>
                </a:solidFill>
              </a:rPr>
              <a:t>Habitat </a:t>
            </a:r>
            <a:r>
              <a:rPr lang="en-US" dirty="0" smtClean="0">
                <a:solidFill>
                  <a:schemeClr val="tx1"/>
                </a:solidFill>
              </a:rPr>
              <a:t>fragmentation</a:t>
            </a:r>
          </a:p>
          <a:p>
            <a:pPr marL="514350" indent="-514350" algn="l">
              <a:buFont typeface="+mj-lt"/>
              <a:buAutoNum type="arabicPeriod"/>
            </a:pPr>
            <a:r>
              <a:rPr lang="en-US" dirty="0">
                <a:solidFill>
                  <a:schemeClr val="tx1"/>
                </a:solidFill>
              </a:rPr>
              <a:t>Poaching of </a:t>
            </a:r>
            <a:r>
              <a:rPr lang="en-US" dirty="0" smtClean="0">
                <a:solidFill>
                  <a:schemeClr val="tx1"/>
                </a:solidFill>
              </a:rPr>
              <a:t>wildlife</a:t>
            </a:r>
          </a:p>
          <a:p>
            <a:pPr marL="514350" indent="-514350" algn="l">
              <a:buFont typeface="+mj-lt"/>
              <a:buAutoNum type="arabicPeriod"/>
            </a:pPr>
            <a:r>
              <a:rPr lang="en-US" dirty="0">
                <a:solidFill>
                  <a:schemeClr val="tx1"/>
                </a:solidFill>
              </a:rPr>
              <a:t>Introduction of exotic or alien </a:t>
            </a:r>
            <a:r>
              <a:rPr lang="en-US" dirty="0" smtClean="0">
                <a:solidFill>
                  <a:schemeClr val="tx1"/>
                </a:solidFill>
              </a:rPr>
              <a:t>species</a:t>
            </a:r>
          </a:p>
          <a:p>
            <a:pPr marL="514350" indent="-514350" algn="l">
              <a:buFont typeface="+mj-lt"/>
              <a:buAutoNum type="arabicPeriod"/>
            </a:pPr>
            <a:r>
              <a:rPr lang="en-US" dirty="0">
                <a:solidFill>
                  <a:schemeClr val="tx1"/>
                </a:solidFill>
              </a:rPr>
              <a:t>Over-exploitation of </a:t>
            </a:r>
            <a:r>
              <a:rPr lang="en-US" dirty="0" smtClean="0">
                <a:solidFill>
                  <a:schemeClr val="tx1"/>
                </a:solidFill>
              </a:rPr>
              <a:t>bio-resources</a:t>
            </a:r>
          </a:p>
          <a:p>
            <a:pPr marL="514350" indent="-514350" algn="l">
              <a:buFont typeface="+mj-lt"/>
              <a:buAutoNum type="arabicPeriod"/>
            </a:pPr>
            <a:r>
              <a:rPr lang="en-US" dirty="0">
                <a:solidFill>
                  <a:schemeClr val="tx1"/>
                </a:solidFill>
              </a:rPr>
              <a:t>Pollution and disturbances</a:t>
            </a:r>
          </a:p>
        </p:txBody>
      </p:sp>
    </p:spTree>
    <p:extLst>
      <p:ext uri="{BB962C8B-B14F-4D97-AF65-F5344CB8AC3E}">
        <p14:creationId xmlns:p14="http://schemas.microsoft.com/office/powerpoint/2010/main" val="4523972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style>
          <a:lnRef idx="1">
            <a:schemeClr val="accent5"/>
          </a:lnRef>
          <a:fillRef idx="2">
            <a:schemeClr val="accent5"/>
          </a:fillRef>
          <a:effectRef idx="1">
            <a:schemeClr val="accent5"/>
          </a:effectRef>
          <a:fontRef idx="minor">
            <a:schemeClr val="dk1"/>
          </a:fontRef>
        </p:style>
        <p:txBody>
          <a:bodyPr>
            <a:normAutofit fontScale="90000"/>
          </a:bodyPr>
          <a:lstStyle/>
          <a:p>
            <a:r>
              <a:rPr lang="en-US" dirty="0" smtClean="0">
                <a:solidFill>
                  <a:schemeClr val="tx1"/>
                </a:solidFill>
              </a:rPr>
              <a:t>Habitat loss and degradation</a:t>
            </a:r>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81600" y="3581400"/>
            <a:ext cx="3661952" cy="2895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165568" y="1145801"/>
            <a:ext cx="3677984" cy="22803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166254" y="981418"/>
            <a:ext cx="4858593" cy="5509200"/>
          </a:xfrm>
          <a:prstGeom prst="rect">
            <a:avLst/>
          </a:prstGeom>
        </p:spPr>
        <p:style>
          <a:lnRef idx="1">
            <a:schemeClr val="dk1"/>
          </a:lnRef>
          <a:fillRef idx="2">
            <a:schemeClr val="dk1"/>
          </a:fillRef>
          <a:effectRef idx="1">
            <a:schemeClr val="dk1"/>
          </a:effectRef>
          <a:fontRef idx="minor">
            <a:schemeClr val="dk1"/>
          </a:fontRef>
        </p:style>
        <p:txBody>
          <a:bodyPr wrap="square" rtlCol="0" anchor="ctr">
            <a:spAutoFit/>
          </a:bodyPr>
          <a:lstStyle/>
          <a:p>
            <a:pPr lvl="0"/>
            <a:r>
              <a:rPr lang="en-US" sz="2200" dirty="0"/>
              <a:t>Destruction of habitat is the primary cause for the loss of biodiversity. When people cut down trees, fill a wetland, plough grassland or burn a forest, the natural habitat of a species gets changed or destroyed resulting in killing many plants, animals and micro-organisms.</a:t>
            </a:r>
          </a:p>
          <a:p>
            <a:r>
              <a:rPr lang="en-US" sz="2200" dirty="0"/>
              <a:t>The main causes of habitat loss are agricultural activities, harvesting or extraction, mining, logging, deforestation, rapid rate of urbanization, industrial development. The ever increasing human settlements have been causing destruction of natural ecosystems to meet their requirements of food shelter and other </a:t>
            </a:r>
            <a:r>
              <a:rPr lang="en-US" sz="2200" dirty="0" smtClean="0"/>
              <a:t>needs.</a:t>
            </a:r>
            <a:endParaRPr lang="en-US" sz="2200" dirty="0"/>
          </a:p>
        </p:txBody>
      </p:sp>
    </p:spTree>
    <p:extLst>
      <p:ext uri="{BB962C8B-B14F-4D97-AF65-F5344CB8AC3E}">
        <p14:creationId xmlns:p14="http://schemas.microsoft.com/office/powerpoint/2010/main" val="37654198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3031"/>
            <a:ext cx="8229600" cy="486569"/>
          </a:xfrm>
        </p:spPr>
        <p:style>
          <a:lnRef idx="1">
            <a:schemeClr val="accent5"/>
          </a:lnRef>
          <a:fillRef idx="2">
            <a:schemeClr val="accent5"/>
          </a:fillRef>
          <a:effectRef idx="1">
            <a:schemeClr val="accent5"/>
          </a:effectRef>
          <a:fontRef idx="minor">
            <a:schemeClr val="dk1"/>
          </a:fontRef>
        </p:style>
        <p:txBody>
          <a:bodyPr>
            <a:noAutofit/>
          </a:bodyPr>
          <a:lstStyle/>
          <a:p>
            <a:r>
              <a:rPr lang="en-US" sz="3600" dirty="0" smtClean="0">
                <a:solidFill>
                  <a:schemeClr val="tx1"/>
                </a:solidFill>
              </a:rPr>
              <a:t>Habitat fragmentation</a:t>
            </a:r>
            <a:endParaRPr lang="en-US" sz="3600" dirty="0"/>
          </a:p>
        </p:txBody>
      </p:sp>
      <p:sp>
        <p:nvSpPr>
          <p:cNvPr id="7" name="TextBox 6"/>
          <p:cNvSpPr txBox="1"/>
          <p:nvPr/>
        </p:nvSpPr>
        <p:spPr>
          <a:xfrm>
            <a:off x="152400" y="791170"/>
            <a:ext cx="5029201" cy="584775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2200" dirty="0"/>
              <a:t>Fragmented habitats are such as a forest patch surrounded by croplands, orchards, plantations or urban areas i.e. large continuous habitat is divided into small and scattered patches. Sometimes, the habitats, that formerly occupied wide areas, are often divided into pieces by roads, fields, towns, canals, industries, power line etc. The fragments thus formed are often isolated from one another. As a result, the population of a species gets separated into isolated groups. These isolated, small and scattered populations are increasingly vulnerable to inbreeding depressions, high infant mortality and susceptibility to environmental stresses and finally lead to extinction.</a:t>
            </a:r>
          </a:p>
        </p:txBody>
      </p:sp>
      <p:pic>
        <p:nvPicPr>
          <p:cNvPr id="6" name="Content Placeholder 5"/>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029200" y="4114800"/>
            <a:ext cx="3886200" cy="2524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029200" y="1143000"/>
            <a:ext cx="3886200" cy="22717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383492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2231"/>
            <a:ext cx="8229600" cy="639762"/>
          </a:xfrm>
        </p:spPr>
        <p:style>
          <a:lnRef idx="1">
            <a:schemeClr val="accent5"/>
          </a:lnRef>
          <a:fillRef idx="2">
            <a:schemeClr val="accent5"/>
          </a:fillRef>
          <a:effectRef idx="1">
            <a:schemeClr val="accent5"/>
          </a:effectRef>
          <a:fontRef idx="minor">
            <a:schemeClr val="dk1"/>
          </a:fontRef>
        </p:style>
        <p:txBody>
          <a:bodyPr>
            <a:normAutofit/>
          </a:bodyPr>
          <a:lstStyle/>
          <a:p>
            <a:r>
              <a:rPr lang="en-US" sz="3200" dirty="0"/>
              <a:t>Poaching of </a:t>
            </a:r>
            <a:r>
              <a:rPr lang="en-US" sz="3200" dirty="0" smtClean="0"/>
              <a:t>wildlife </a:t>
            </a:r>
            <a:r>
              <a:rPr lang="en-US" sz="3200" dirty="0"/>
              <a:t>(Commercial hunting)</a:t>
            </a:r>
          </a:p>
        </p:txBody>
      </p:sp>
      <p:pic>
        <p:nvPicPr>
          <p:cNvPr id="6" name="Content Placeholder 5"/>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657600" y="3968889"/>
            <a:ext cx="4038600" cy="26881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3657600" y="866464"/>
            <a:ext cx="3606668" cy="27050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48400" y="2209029"/>
            <a:ext cx="2895600" cy="22734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96983" y="803564"/>
            <a:ext cx="3484418" cy="5693866"/>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2600" b="1" dirty="0" smtClean="0"/>
              <a:t>Poaching</a:t>
            </a:r>
            <a:r>
              <a:rPr lang="en-US" sz="2600" dirty="0" smtClean="0"/>
              <a:t> </a:t>
            </a:r>
            <a:r>
              <a:rPr lang="en-US" sz="2600" dirty="0"/>
              <a:t>refers to illegal trade of endangered and rare species of animals and plants and their </a:t>
            </a:r>
            <a:r>
              <a:rPr lang="en-US" sz="2600" dirty="0" smtClean="0"/>
              <a:t>products.</a:t>
            </a:r>
            <a:r>
              <a:rPr lang="en-US" sz="2600" dirty="0"/>
              <a:t> In India, rhino is hunted for its horn, tigers for its bones and skin, musk deer for musk, elephant for </a:t>
            </a:r>
            <a:r>
              <a:rPr lang="en-US" sz="2600" b="1" dirty="0"/>
              <a:t>ivory,</a:t>
            </a:r>
            <a:r>
              <a:rPr lang="en-US" sz="2600" dirty="0"/>
              <a:t> </a:t>
            </a:r>
            <a:r>
              <a:rPr lang="en-US" sz="2600" dirty="0" err="1"/>
              <a:t>gharial</a:t>
            </a:r>
            <a:r>
              <a:rPr lang="en-US" sz="2600" dirty="0"/>
              <a:t> and crocodile for their </a:t>
            </a:r>
            <a:r>
              <a:rPr lang="en-US" sz="2600" b="1" dirty="0"/>
              <a:t>skin,</a:t>
            </a:r>
            <a:r>
              <a:rPr lang="en-US" sz="2600" dirty="0"/>
              <a:t> whale for </a:t>
            </a:r>
            <a:r>
              <a:rPr lang="en-US" sz="2600" b="1" dirty="0"/>
              <a:t>combs</a:t>
            </a:r>
            <a:r>
              <a:rPr lang="en-US" sz="2600" dirty="0"/>
              <a:t>, and spiny tailed lizard for ‘</a:t>
            </a:r>
            <a:r>
              <a:rPr lang="en-US" sz="2600" b="1" dirty="0" err="1"/>
              <a:t>sanda</a:t>
            </a:r>
            <a:r>
              <a:rPr lang="en-US" sz="2600" b="1" dirty="0"/>
              <a:t>’ oil</a:t>
            </a:r>
            <a:r>
              <a:rPr lang="en-US" sz="2600" dirty="0" smtClean="0"/>
              <a:t>.</a:t>
            </a:r>
            <a:endParaRPr lang="en-US" sz="2600" dirty="0"/>
          </a:p>
        </p:txBody>
      </p:sp>
    </p:spTree>
    <p:extLst>
      <p:ext uri="{BB962C8B-B14F-4D97-AF65-F5344CB8AC3E}">
        <p14:creationId xmlns:p14="http://schemas.microsoft.com/office/powerpoint/2010/main" val="37485613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639762"/>
          </a:xfrm>
        </p:spPr>
        <p:style>
          <a:lnRef idx="1">
            <a:schemeClr val="accent5"/>
          </a:lnRef>
          <a:fillRef idx="2">
            <a:schemeClr val="accent5"/>
          </a:fillRef>
          <a:effectRef idx="1">
            <a:schemeClr val="accent5"/>
          </a:effectRef>
          <a:fontRef idx="minor">
            <a:schemeClr val="dk1"/>
          </a:fontRef>
        </p:style>
        <p:txBody>
          <a:bodyPr>
            <a:normAutofit fontScale="90000"/>
          </a:bodyPr>
          <a:lstStyle/>
          <a:p>
            <a:r>
              <a:rPr lang="en-US" sz="3600" dirty="0"/>
              <a:t>Introduction of exotic or alien species</a:t>
            </a:r>
          </a:p>
        </p:txBody>
      </p:sp>
      <p:pic>
        <p:nvPicPr>
          <p:cNvPr id="6" name="Content Placeholder 5"/>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876800" y="914400"/>
            <a:ext cx="4129238" cy="2514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883726" y="3581399"/>
            <a:ext cx="4122311" cy="27460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76200" y="762000"/>
            <a:ext cx="4648200" cy="6001643"/>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en-US" sz="2400" b="1" dirty="0" smtClean="0"/>
              <a:t>Exotic </a:t>
            </a:r>
            <a:r>
              <a:rPr lang="en-US" sz="2400" b="1" dirty="0"/>
              <a:t>or alien species </a:t>
            </a:r>
            <a:r>
              <a:rPr lang="en-US" sz="2400" dirty="0"/>
              <a:t>are the non-native newly entering species in a geographical region where they have never been. Exotic species, often called ecological cancer, have no predators, competitors, parasites or pathogens and flourish well if established in the new geographical regions. They wipe out many local species. Introduction of water hyacinth (</a:t>
            </a:r>
            <a:r>
              <a:rPr lang="en-US" sz="2400" dirty="0" err="1"/>
              <a:t>jalkumbhi</a:t>
            </a:r>
            <a:r>
              <a:rPr lang="en-US" sz="2400" dirty="0"/>
              <a:t>), a water weed in several tropical countries clogs rivers and lakes and lakes and threatens the survival of many aquatic species in lake and flood plain.</a:t>
            </a:r>
          </a:p>
        </p:txBody>
      </p:sp>
    </p:spTree>
    <p:extLst>
      <p:ext uri="{BB962C8B-B14F-4D97-AF65-F5344CB8AC3E}">
        <p14:creationId xmlns:p14="http://schemas.microsoft.com/office/powerpoint/2010/main" val="1395187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style>
          <a:lnRef idx="1">
            <a:schemeClr val="accent5"/>
          </a:lnRef>
          <a:fillRef idx="2">
            <a:schemeClr val="accent5"/>
          </a:fillRef>
          <a:effectRef idx="1">
            <a:schemeClr val="accent5"/>
          </a:effectRef>
          <a:fontRef idx="minor">
            <a:schemeClr val="dk1"/>
          </a:fontRef>
        </p:style>
        <p:txBody>
          <a:bodyPr>
            <a:normAutofit fontScale="90000"/>
          </a:bodyPr>
          <a:lstStyle/>
          <a:p>
            <a:r>
              <a:rPr lang="en-US" dirty="0" smtClean="0">
                <a:solidFill>
                  <a:schemeClr val="tx1"/>
                </a:solidFill>
              </a:rPr>
              <a:t>Over-exploitation of bio-resources</a:t>
            </a:r>
            <a:endParaRPr lang="en-US"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343400" y="1686533"/>
            <a:ext cx="2133480" cy="2816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76041" y="2057400"/>
            <a:ext cx="2290699" cy="27813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Content Placeholder 5"/>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5791200" y="914400"/>
            <a:ext cx="2540000" cy="1676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3768" y="4562233"/>
            <a:ext cx="3845386" cy="21669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p:cNvSpPr txBox="1"/>
          <p:nvPr/>
        </p:nvSpPr>
        <p:spPr>
          <a:xfrm>
            <a:off x="188765" y="914400"/>
            <a:ext cx="3955474" cy="5755315"/>
          </a:xfrm>
          <a:prstGeom prst="rect">
            <a:avLst/>
          </a:prstGeom>
          <a:noFill/>
        </p:spPr>
        <p:txBody>
          <a:bodyPr wrap="square" rtlCol="0">
            <a:spAutoFit/>
          </a:bodyPr>
          <a:lstStyle/>
          <a:p>
            <a:pPr algn="just"/>
            <a:r>
              <a:rPr lang="en-US" sz="2400" dirty="0"/>
              <a:t>A particular species, if over-exploited, reduces the size of its population to an extent that it becomes vulnerable to extinct. Many </a:t>
            </a:r>
            <a:r>
              <a:rPr lang="en-US" sz="2400" b="1" dirty="0"/>
              <a:t>fern </a:t>
            </a:r>
            <a:r>
              <a:rPr lang="en-US" sz="2400" dirty="0"/>
              <a:t>species and </a:t>
            </a:r>
            <a:r>
              <a:rPr lang="en-US" sz="2400" b="1" dirty="0"/>
              <a:t>gymnosperms</a:t>
            </a:r>
            <a:r>
              <a:rPr lang="en-US" sz="2400" dirty="0"/>
              <a:t> and animal species such as frogs, earthworms, cockroaches etc. needed for </a:t>
            </a:r>
            <a:r>
              <a:rPr lang="en-US" sz="2400" b="1" dirty="0"/>
              <a:t>laboratory teaching work</a:t>
            </a:r>
            <a:r>
              <a:rPr lang="en-US" sz="2400" dirty="0"/>
              <a:t> are overused for study </a:t>
            </a:r>
            <a:r>
              <a:rPr lang="en-US" sz="2400" dirty="0" smtClean="0"/>
              <a:t>purposes. </a:t>
            </a:r>
            <a:r>
              <a:rPr lang="en-US" sz="2400" dirty="0"/>
              <a:t>Overuse of such bio-wealth coupled with commercial over-exploitation caused their destruction. </a:t>
            </a:r>
          </a:p>
        </p:txBody>
      </p:sp>
    </p:spTree>
    <p:extLst>
      <p:ext uri="{BB962C8B-B14F-4D97-AF65-F5344CB8AC3E}">
        <p14:creationId xmlns:p14="http://schemas.microsoft.com/office/powerpoint/2010/main" val="18173282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711"/>
            <a:ext cx="8229600" cy="563562"/>
          </a:xfrm>
        </p:spPr>
        <p:style>
          <a:lnRef idx="1">
            <a:schemeClr val="accent5"/>
          </a:lnRef>
          <a:fillRef idx="2">
            <a:schemeClr val="accent5"/>
          </a:fillRef>
          <a:effectRef idx="1">
            <a:schemeClr val="accent5"/>
          </a:effectRef>
          <a:fontRef idx="minor">
            <a:schemeClr val="dk1"/>
          </a:fontRef>
        </p:style>
        <p:txBody>
          <a:bodyPr>
            <a:noAutofit/>
          </a:bodyPr>
          <a:lstStyle/>
          <a:p>
            <a:r>
              <a:rPr lang="en-US" sz="3600" dirty="0"/>
              <a:t>Pollution and disturbances</a:t>
            </a: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105400" y="972411"/>
            <a:ext cx="3810000" cy="19231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105400" y="2994315"/>
            <a:ext cx="3810000" cy="19352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5400" y="4935415"/>
            <a:ext cx="3810000" cy="18463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7607135" y="2581963"/>
            <a:ext cx="1308265"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200" dirty="0" smtClean="0"/>
              <a:t>EUTROPHICATION</a:t>
            </a:r>
            <a:endParaRPr lang="en-US" sz="1200" dirty="0"/>
          </a:p>
        </p:txBody>
      </p:sp>
      <p:sp>
        <p:nvSpPr>
          <p:cNvPr id="9" name="TextBox 8"/>
          <p:cNvSpPr txBox="1"/>
          <p:nvPr/>
        </p:nvSpPr>
        <p:spPr>
          <a:xfrm>
            <a:off x="7840683" y="6474023"/>
            <a:ext cx="10668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smtClean="0"/>
              <a:t>FORST FIRE</a:t>
            </a:r>
            <a:endParaRPr lang="en-US" sz="1400" dirty="0"/>
          </a:p>
        </p:txBody>
      </p:sp>
      <p:sp>
        <p:nvSpPr>
          <p:cNvPr id="10" name="TextBox 9"/>
          <p:cNvSpPr txBox="1"/>
          <p:nvPr/>
        </p:nvSpPr>
        <p:spPr>
          <a:xfrm>
            <a:off x="76200" y="641273"/>
            <a:ext cx="4876800" cy="6001643"/>
          </a:xfrm>
          <a:prstGeom prst="rect">
            <a:avLst/>
          </a:prstGeom>
          <a:noFill/>
        </p:spPr>
        <p:txBody>
          <a:bodyPr wrap="square" rtlCol="0">
            <a:spAutoFit/>
          </a:bodyPr>
          <a:lstStyle/>
          <a:p>
            <a:pPr lvl="0" algn="just"/>
            <a:r>
              <a:rPr lang="en-US" sz="2400" dirty="0"/>
              <a:t>Pollution may alter natural habitats and cause reduction and elimination of population of sensitive species. Excessive use of pesticides in crop fields is causing decline in the population of birds and falcons. Toxic wastes entering the water in fresh water bodies bring about changes in the food chain.</a:t>
            </a:r>
          </a:p>
          <a:p>
            <a:pPr algn="just"/>
            <a:r>
              <a:rPr lang="en-US" sz="2400" dirty="0"/>
              <a:t>Water pollution, due to excessive organic loading of water bodies, results </a:t>
            </a:r>
            <a:r>
              <a:rPr lang="en-US" sz="2400" b="1" dirty="0"/>
              <a:t>eutrophication</a:t>
            </a:r>
            <a:r>
              <a:rPr lang="en-US" sz="2400" dirty="0"/>
              <a:t> which drastically reduces biodiversity. </a:t>
            </a:r>
            <a:r>
              <a:rPr lang="en-US" sz="2400" b="1" dirty="0"/>
              <a:t>Acid rain, global warming and ozone layer depletion </a:t>
            </a:r>
            <a:r>
              <a:rPr lang="en-US" sz="2400" dirty="0"/>
              <a:t>affect adversely plant and animal species. </a:t>
            </a:r>
          </a:p>
        </p:txBody>
      </p:sp>
    </p:spTree>
    <p:extLst>
      <p:ext uri="{BB962C8B-B14F-4D97-AF65-F5344CB8AC3E}">
        <p14:creationId xmlns:p14="http://schemas.microsoft.com/office/powerpoint/2010/main" val="30539594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6200" y="76200"/>
            <a:ext cx="8915400" cy="6686550"/>
          </a:xfrm>
          <a:solidFill>
            <a:schemeClr val="accent3"/>
          </a:solidFill>
        </p:spPr>
      </p:pic>
      <p:sp>
        <p:nvSpPr>
          <p:cNvPr id="2" name="Title 1"/>
          <p:cNvSpPr>
            <a:spLocks noGrp="1"/>
          </p:cNvSpPr>
          <p:nvPr>
            <p:ph type="title"/>
          </p:nvPr>
        </p:nvSpPr>
        <p:spPr>
          <a:xfrm>
            <a:off x="419100" y="2514600"/>
            <a:ext cx="8229600" cy="1905000"/>
          </a:xfrm>
        </p:spPr>
        <p:txBody>
          <a:bodyPr>
            <a:normAutofit/>
          </a:bodyPr>
          <a:lstStyle/>
          <a:p>
            <a:r>
              <a:rPr lang="en-US" sz="4800" dirty="0" smtClean="0">
                <a:solidFill>
                  <a:srgbClr val="002060"/>
                </a:solidFill>
                <a:latin typeface="Lucida Calligraphy" panose="03010101010101010101" pitchFamily="66" charset="0"/>
              </a:rPr>
              <a:t>Thankyou </a:t>
            </a:r>
            <a:endParaRPr lang="en-IN" sz="4800" dirty="0">
              <a:solidFill>
                <a:srgbClr val="002060"/>
              </a:solidFill>
              <a:latin typeface="Lucida Calligraphy" panose="03010101010101010101" pitchFamily="66" charset="0"/>
            </a:endParaRPr>
          </a:p>
        </p:txBody>
      </p:sp>
    </p:spTree>
    <p:extLst>
      <p:ext uri="{BB962C8B-B14F-4D97-AF65-F5344CB8AC3E}">
        <p14:creationId xmlns:p14="http://schemas.microsoft.com/office/powerpoint/2010/main" val="5843077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1206</TotalTime>
  <Words>1254</Words>
  <Application>Microsoft Office PowerPoint</Application>
  <PresentationFormat>On-screen Show (4:3)</PresentationFormat>
  <Paragraphs>73</Paragraphs>
  <Slides>18</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18</vt:i4>
      </vt:variant>
    </vt:vector>
  </HeadingPairs>
  <TitlesOfParts>
    <vt:vector size="27" baseType="lpstr">
      <vt:lpstr>Arial</vt:lpstr>
      <vt:lpstr>Calibri</vt:lpstr>
      <vt:lpstr>Freestyle Script</vt:lpstr>
      <vt:lpstr>GDPFNTC-Calibri,Bold</vt:lpstr>
      <vt:lpstr>Lucida Calligraphy</vt:lpstr>
      <vt:lpstr>Script MT Bold</vt:lpstr>
      <vt:lpstr>Office Theme</vt:lpstr>
      <vt:lpstr>3_Office Theme</vt:lpstr>
      <vt:lpstr>2_Office Theme</vt:lpstr>
      <vt:lpstr>Kalipada Ghosh Tarai Mahavidyalaya Bagdogra  Department of Environmental Science</vt:lpstr>
      <vt:lpstr>Unit 4: Biodiversity and Conservation</vt:lpstr>
      <vt:lpstr>BIODIVERSITY AND ITS CONSERVATION</vt:lpstr>
      <vt:lpstr>Biodiversity hot spots</vt:lpstr>
      <vt:lpstr>BIODIVERSITY AND ITS CONSERVATION</vt:lpstr>
      <vt:lpstr>BIODIVERSITY AND ITS CONSERVATION</vt:lpstr>
      <vt:lpstr>Types of Biodiversity</vt:lpstr>
      <vt:lpstr>Biogeographical regions of India</vt:lpstr>
      <vt:lpstr>Biogeographical regions of India</vt:lpstr>
      <vt:lpstr>Biogeographical regions of India</vt:lpstr>
      <vt:lpstr>Threats to biodiversity</vt:lpstr>
      <vt:lpstr>Habitat loss and degradation</vt:lpstr>
      <vt:lpstr>Habitat fragmentation</vt:lpstr>
      <vt:lpstr>Poaching of wildlife (Commercial hunting)</vt:lpstr>
      <vt:lpstr>Introduction of exotic or alien species</vt:lpstr>
      <vt:lpstr>Over-exploitation of bio-resources</vt:lpstr>
      <vt:lpstr>Pollution and disturbances</vt:lpstr>
      <vt:lpstr>Thankyou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Biogeographical regions of India</dc:title>
  <dc:creator>KGTM-2</dc:creator>
  <cp:lastModifiedBy>ADMIN</cp:lastModifiedBy>
  <cp:revision>82</cp:revision>
  <dcterms:created xsi:type="dcterms:W3CDTF">2020-09-14T01:26:33Z</dcterms:created>
  <dcterms:modified xsi:type="dcterms:W3CDTF">2021-09-06T06:03:55Z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788253</vt:lpwstr>
  </property>
  <property fmtid="{D5CDD505-2E9C-101B-9397-08002B2CF9AE}" name="NXPowerLiteSettings" pid="3">
    <vt:lpwstr>F7000400038000</vt:lpwstr>
  </property>
  <property fmtid="{D5CDD505-2E9C-101B-9397-08002B2CF9AE}" name="NXPowerLiteVersion" pid="4">
    <vt:lpwstr>S11.0.1</vt:lpwstr>
  </property>
</Properties>
</file>