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gif" Extension="gif"/>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theme+xml" PartName="/ppt/theme/theme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theme+xml" PartName="/ppt/theme/theme3.xml"/>
  <Override ContentType="application/vnd.openxmlformats-officedocument.theme+xml" PartName="/ppt/theme/theme4.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notesMasterIdLst>
    <p:notesMasterId r:id="rId26"/>
  </p:notesMasterIdLst>
  <p:sldIdLst>
    <p:sldId id="274" r:id="rId4"/>
    <p:sldId id="256" r:id="rId5"/>
    <p:sldId id="275" r:id="rId6"/>
    <p:sldId id="257" r:id="rId7"/>
    <p:sldId id="258" r:id="rId8"/>
    <p:sldId id="259" r:id="rId9"/>
    <p:sldId id="288" r:id="rId10"/>
    <p:sldId id="289" r:id="rId11"/>
    <p:sldId id="290"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84331CC-3AB6-4B29-B2EF-E49CEFD9782F}">
          <p14:sldIdLst>
            <p14:sldId id="274"/>
            <p14:sldId id="256"/>
            <p14:sldId id="275"/>
            <p14:sldId id="257"/>
            <p14:sldId id="258"/>
            <p14:sldId id="259"/>
            <p14:sldId id="288"/>
            <p14:sldId id="289"/>
            <p14:sldId id="290"/>
            <p14:sldId id="276"/>
            <p14:sldId id="277"/>
            <p14:sldId id="278"/>
            <p14:sldId id="279"/>
            <p14:sldId id="280"/>
            <p14:sldId id="281"/>
            <p14:sldId id="282"/>
            <p14:sldId id="283"/>
            <p14:sldId id="284"/>
            <p14:sldId id="285"/>
            <p14:sldId id="286"/>
            <p14:sldId id="287"/>
            <p14:sldId id="2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588" autoAdjust="0"/>
    <p:restoredTop sz="94660"/>
  </p:normalViewPr>
  <p:slideViewPr>
    <p:cSldViewPr>
      <p:cViewPr varScale="1">
        <p:scale>
          <a:sx n="74" d="100"/>
          <a:sy n="74" d="100"/>
        </p:scale>
        <p:origin x="654" y="84"/>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5E5EA7-EF8F-42B7-B612-75D0A0194FEE}" type="datetimeFigureOut">
              <a:rPr lang="en-US" smtClean="0"/>
              <a:t>9/5/2021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30DE8C-32A4-4350-AF8C-0A42B012CB7E}" type="slidenum">
              <a:rPr lang="en-US" smtClean="0"/>
              <a:t>‹#›</a:t>
            </a:fld>
            <a:endParaRPr lang="en-US"/>
          </a:p>
        </p:txBody>
      </p:sp>
    </p:spTree>
    <p:extLst>
      <p:ext uri="{BB962C8B-B14F-4D97-AF65-F5344CB8AC3E}">
        <p14:creationId xmlns:p14="http://schemas.microsoft.com/office/powerpoint/2010/main" val="928765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07E28E-3B96-4113-89F8-3FAD6165226E}" type="datetimeFigureOut">
              <a:rPr lang="en-US" smtClean="0"/>
              <a:t>9/5/2021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477508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07E28E-3B96-4113-89F8-3FAD6165226E}" type="datetimeFigureOut">
              <a:rPr lang="en-US" smtClean="0"/>
              <a:t>9/5/2021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2420082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07E28E-3B96-4113-89F8-3FAD6165226E}" type="datetimeFigureOut">
              <a:rPr lang="en-US" smtClean="0"/>
              <a:t>9/5/2021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817919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07E28E-3B96-4113-89F8-3FAD6165226E}" type="datetimeFigureOut">
              <a:rPr lang="en-US" smtClean="0"/>
              <a:t>9/5/2021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2002526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07E28E-3B96-4113-89F8-3FAD6165226E}" type="datetimeFigureOut">
              <a:rPr lang="en-US" smtClean="0"/>
              <a:t>9/5/2021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579984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07E28E-3B96-4113-89F8-3FAD6165226E}" type="datetimeFigureOut">
              <a:rPr lang="en-US" smtClean="0"/>
              <a:t>9/5/2021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2837880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07E28E-3B96-4113-89F8-3FAD6165226E}" type="datetimeFigureOut">
              <a:rPr lang="en-US" smtClean="0"/>
              <a:t>9/5/2021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283669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07E28E-3B96-4113-89F8-3FAD6165226E}" type="datetimeFigureOut">
              <a:rPr lang="en-US" smtClean="0"/>
              <a:t>9/5/2021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472022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07E28E-3B96-4113-89F8-3FAD6165226E}" type="datetimeFigureOut">
              <a:rPr lang="en-US" smtClean="0"/>
              <a:t>9/5/2021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4166430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07E28E-3B96-4113-89F8-3FAD6165226E}" type="datetimeFigureOut">
              <a:rPr lang="en-US" smtClean="0"/>
              <a:t>9/5/2021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2411743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07E28E-3B96-4113-89F8-3FAD6165226E}" type="datetimeFigureOut">
              <a:rPr lang="en-US" smtClean="0"/>
              <a:t>9/5/2021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5CE7A-A97E-474B-9221-FE8B6FF13E37}" type="slidenum">
              <a:rPr lang="en-US" smtClean="0"/>
              <a:t>‹#›</a:t>
            </a:fld>
            <a:endParaRPr lang="en-US"/>
          </a:p>
        </p:txBody>
      </p:sp>
    </p:spTree>
    <p:extLst>
      <p:ext uri="{BB962C8B-B14F-4D97-AF65-F5344CB8AC3E}">
        <p14:creationId xmlns:p14="http://schemas.microsoft.com/office/powerpoint/2010/main" val="441593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73194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96378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52668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5008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84883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68664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76458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89193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40245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29871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15752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78315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263251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25370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49700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32004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449051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29146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0823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278531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65099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3832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7E28E-3B96-4113-89F8-3FAD6165226E}" type="datetimeFigureOut">
              <a:rPr lang="en-US" smtClean="0"/>
              <a:t>9/5/2021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5CE7A-A97E-474B-9221-FE8B6FF13E37}" type="slidenum">
              <a:rPr lang="en-US" smtClean="0"/>
              <a:t>‹#›</a:t>
            </a:fld>
            <a:endParaRPr lang="en-US"/>
          </a:p>
        </p:txBody>
      </p:sp>
    </p:spTree>
    <p:extLst>
      <p:ext uri="{BB962C8B-B14F-4D97-AF65-F5344CB8AC3E}">
        <p14:creationId xmlns:p14="http://schemas.microsoft.com/office/powerpoint/2010/main" val="2369833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323245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502801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arget="../media/image12.jpg" Type="http://schemas.openxmlformats.org/officeDocument/2006/relationships/image"/><Relationship Id="rId2" Target="../media/image11.jpg" Type="http://schemas.openxmlformats.org/officeDocument/2006/relationships/image"/><Relationship Id="rId1" Target="../slideLayouts/slideLayout6.xml" Type="http://schemas.openxmlformats.org/officeDocument/2006/relationships/slideLayout"/><Relationship Id="rId6" Target="../media/image15.jpeg" Type="http://schemas.openxmlformats.org/officeDocument/2006/relationships/image"/><Relationship Id="rId5" Target="../media/image14.jpeg" Type="http://schemas.openxmlformats.org/officeDocument/2006/relationships/image"/><Relationship Id="rId4" Target="../media/image13.jpg" Type="http://schemas.openxmlformats.org/officeDocument/2006/relationships/image"/></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arget="../media/image21.jpeg" Type="http://schemas.openxmlformats.org/officeDocument/2006/relationships/image"/><Relationship Id="rId7" Target="../media/image25.jpeg" Type="http://schemas.openxmlformats.org/officeDocument/2006/relationships/image"/><Relationship Id="rId2" Target="../media/image20.jpg" Type="http://schemas.openxmlformats.org/officeDocument/2006/relationships/image"/><Relationship Id="rId1" Target="../slideLayouts/slideLayout1.xml" Type="http://schemas.openxmlformats.org/officeDocument/2006/relationships/slideLayout"/><Relationship Id="rId6" Target="../media/image24.jpeg" Type="http://schemas.openxmlformats.org/officeDocument/2006/relationships/image"/><Relationship Id="rId5" Target="../media/image23.png" Type="http://schemas.openxmlformats.org/officeDocument/2006/relationships/image"/><Relationship Id="rId4" Target="../media/image22.jpeg" Type="http://schemas.openxmlformats.org/officeDocument/2006/relationships/image"/></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style>
          <a:lnRef idx="1">
            <a:schemeClr val="accent6"/>
          </a:lnRef>
          <a:fillRef idx="2">
            <a:schemeClr val="accent6"/>
          </a:fillRef>
          <a:effectRef idx="1">
            <a:schemeClr val="accent6"/>
          </a:effectRef>
          <a:fontRef idx="minor">
            <a:schemeClr val="dk1"/>
          </a:fontRef>
        </p:style>
        <p:txBody>
          <a:bodyPr>
            <a:normAutofit/>
          </a:bodyPr>
          <a:lstStyle/>
          <a:p>
            <a:r>
              <a:rPr lang="en-US" sz="3600" b="1" dirty="0" smtClean="0">
                <a:solidFill>
                  <a:srgbClr val="002060"/>
                </a:solidFill>
                <a:latin typeface="Script MT Bold" panose="03040602040607080904" pitchFamily="66" charset="0"/>
              </a:rPr>
              <a:t>Kalipada Ghosh Tarai Mahavidyalaya</a:t>
            </a:r>
            <a:r>
              <a:rPr lang="en-US" sz="5400" b="1" dirty="0" smtClean="0">
                <a:latin typeface="Script MT Bold" panose="03040602040607080904" pitchFamily="66" charset="0"/>
              </a:rPr>
              <a:t/>
            </a:r>
            <a:br>
              <a:rPr lang="en-US" sz="5400" b="1" dirty="0" smtClean="0">
                <a:latin typeface="Script MT Bold" panose="03040602040607080904" pitchFamily="66" charset="0"/>
              </a:rPr>
            </a:br>
            <a:r>
              <a:rPr lang="en-US" sz="4000" b="1" dirty="0" smtClean="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smtClean="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38044197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9906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Unit 3: Natural Resources: Renewable and Non – renewable Resources</a:t>
            </a:r>
            <a:endParaRPr lang="en-US" sz="3600" dirty="0"/>
          </a:p>
        </p:txBody>
      </p:sp>
      <p:sp>
        <p:nvSpPr>
          <p:cNvPr id="3" name="Subtitle 2"/>
          <p:cNvSpPr>
            <a:spLocks noGrp="1"/>
          </p:cNvSpPr>
          <p:nvPr>
            <p:ph type="subTitle" idx="1"/>
          </p:nvPr>
        </p:nvSpPr>
        <p:spPr>
          <a:xfrm>
            <a:off x="304800" y="1371600"/>
            <a:ext cx="8534400" cy="5257800"/>
          </a:xfrm>
        </p:spPr>
        <p:style>
          <a:lnRef idx="1">
            <a:schemeClr val="accent3"/>
          </a:lnRef>
          <a:fillRef idx="2">
            <a:schemeClr val="accent3"/>
          </a:fillRef>
          <a:effectRef idx="1">
            <a:schemeClr val="accent3"/>
          </a:effectRef>
          <a:fontRef idx="minor">
            <a:schemeClr val="dk1"/>
          </a:fontRef>
        </p:style>
        <p:txBody>
          <a:bodyPr anchor="ctr">
            <a:noAutofit/>
          </a:bodyPr>
          <a:lstStyle/>
          <a:p>
            <a:pPr algn="l"/>
            <a:r>
              <a:rPr lang="en-US" sz="2500" b="1" dirty="0" smtClean="0">
                <a:solidFill>
                  <a:schemeClr val="tx1"/>
                </a:solidFill>
              </a:rPr>
              <a:t>Land </a:t>
            </a:r>
            <a:r>
              <a:rPr lang="en-US" sz="2500" b="1" dirty="0">
                <a:solidFill>
                  <a:schemeClr val="tx1"/>
                </a:solidFill>
              </a:rPr>
              <a:t>resources</a:t>
            </a:r>
            <a:r>
              <a:rPr lang="en-US" sz="2500" dirty="0">
                <a:solidFill>
                  <a:schemeClr val="tx1"/>
                </a:solidFill>
              </a:rPr>
              <a:t> and land-use change; Land degradation, soil erosion and desertification.</a:t>
            </a:r>
          </a:p>
          <a:p>
            <a:pPr algn="l"/>
            <a:r>
              <a:rPr lang="en-US" sz="2500" b="1" dirty="0">
                <a:solidFill>
                  <a:schemeClr val="tx1"/>
                </a:solidFill>
              </a:rPr>
              <a:t>Deforestation</a:t>
            </a:r>
            <a:r>
              <a:rPr lang="en-US" sz="2500" dirty="0">
                <a:solidFill>
                  <a:schemeClr val="tx1"/>
                </a:solidFill>
              </a:rPr>
              <a:t>: Causes and impacts due to mining, dam building on environment, </a:t>
            </a:r>
            <a:r>
              <a:rPr lang="en-US" sz="2500" dirty="0" smtClean="0">
                <a:solidFill>
                  <a:schemeClr val="tx1"/>
                </a:solidFill>
              </a:rPr>
              <a:t>forests, biodiversity </a:t>
            </a:r>
            <a:r>
              <a:rPr lang="en-US" sz="2500" dirty="0">
                <a:solidFill>
                  <a:schemeClr val="tx1"/>
                </a:solidFill>
              </a:rPr>
              <a:t>and tribal populations.</a:t>
            </a:r>
          </a:p>
          <a:p>
            <a:pPr algn="l"/>
            <a:r>
              <a:rPr lang="en-US" sz="2500" b="1" dirty="0" smtClean="0">
                <a:solidFill>
                  <a:schemeClr val="tx1"/>
                </a:solidFill>
              </a:rPr>
              <a:t>Water</a:t>
            </a:r>
            <a:r>
              <a:rPr lang="en-US" sz="2500" dirty="0">
                <a:solidFill>
                  <a:schemeClr val="tx1"/>
                </a:solidFill>
              </a:rPr>
              <a:t>: Use and over </a:t>
            </a:r>
            <a:r>
              <a:rPr lang="en-US" sz="2500" dirty="0" smtClean="0">
                <a:solidFill>
                  <a:schemeClr val="tx1"/>
                </a:solidFill>
              </a:rPr>
              <a:t>exploitation </a:t>
            </a:r>
            <a:r>
              <a:rPr lang="en-US" sz="2500" dirty="0">
                <a:solidFill>
                  <a:schemeClr val="tx1"/>
                </a:solidFill>
              </a:rPr>
              <a:t>of surface and ground water, floods, droughts, Dams </a:t>
            </a:r>
            <a:r>
              <a:rPr lang="en-US" sz="2500" dirty="0" smtClean="0">
                <a:solidFill>
                  <a:schemeClr val="tx1"/>
                </a:solidFill>
              </a:rPr>
              <a:t>benefits and problems</a:t>
            </a:r>
            <a:r>
              <a:rPr lang="en-US" sz="2500" dirty="0">
                <a:solidFill>
                  <a:schemeClr val="tx1"/>
                </a:solidFill>
              </a:rPr>
              <a:t>.</a:t>
            </a:r>
          </a:p>
          <a:p>
            <a:pPr algn="l"/>
            <a:r>
              <a:rPr lang="en-US" sz="2500" b="1" dirty="0">
                <a:solidFill>
                  <a:schemeClr val="tx1"/>
                </a:solidFill>
              </a:rPr>
              <a:t>Food resources</a:t>
            </a:r>
            <a:r>
              <a:rPr lang="en-US" sz="2500" dirty="0">
                <a:solidFill>
                  <a:schemeClr val="tx1"/>
                </a:solidFill>
              </a:rPr>
              <a:t>: effects of modern agriculture, fertilizer-pesticide problems</a:t>
            </a:r>
          </a:p>
          <a:p>
            <a:pPr algn="l"/>
            <a:r>
              <a:rPr lang="en-US" sz="2500" b="1" dirty="0">
                <a:solidFill>
                  <a:schemeClr val="tx1"/>
                </a:solidFill>
              </a:rPr>
              <a:t>Energy resources</a:t>
            </a:r>
            <a:r>
              <a:rPr lang="en-US" sz="2500" dirty="0">
                <a:solidFill>
                  <a:schemeClr val="tx1"/>
                </a:solidFill>
              </a:rPr>
              <a:t>: Renewable and non-renewable energy sources, use of alternate energy sources</a:t>
            </a:r>
          </a:p>
        </p:txBody>
      </p:sp>
    </p:spTree>
    <p:extLst>
      <p:ext uri="{BB962C8B-B14F-4D97-AF65-F5344CB8AC3E}">
        <p14:creationId xmlns:p14="http://schemas.microsoft.com/office/powerpoint/2010/main" val="532271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981200"/>
            <a:ext cx="8610600" cy="4343400"/>
          </a:xfrm>
        </p:spPr>
        <p:style>
          <a:lnRef idx="1">
            <a:schemeClr val="accent2"/>
          </a:lnRef>
          <a:fillRef idx="2">
            <a:schemeClr val="accent2"/>
          </a:fillRef>
          <a:effectRef idx="1">
            <a:schemeClr val="accent2"/>
          </a:effectRef>
          <a:fontRef idx="minor">
            <a:schemeClr val="dk1"/>
          </a:fontRef>
        </p:style>
        <p:txBody>
          <a:bodyPr anchor="ctr"/>
          <a:lstStyle/>
          <a:p>
            <a:pPr algn="l"/>
            <a:r>
              <a:rPr lang="en-IN" b="1" dirty="0">
                <a:solidFill>
                  <a:schemeClr val="tx1"/>
                </a:solidFill>
              </a:rPr>
              <a:t>Topics to be </a:t>
            </a:r>
            <a:r>
              <a:rPr lang="en-IN" b="1" dirty="0" smtClean="0">
                <a:solidFill>
                  <a:schemeClr val="tx1"/>
                </a:solidFill>
              </a:rPr>
              <a:t>covered</a:t>
            </a:r>
          </a:p>
          <a:p>
            <a:pPr lvl="0" algn="l"/>
            <a:r>
              <a:rPr lang="en-US" sz="2500" b="1" dirty="0">
                <a:solidFill>
                  <a:prstClr val="black"/>
                </a:solidFill>
              </a:rPr>
              <a:t>Land resources</a:t>
            </a:r>
            <a:r>
              <a:rPr lang="en-US" sz="2500" dirty="0">
                <a:solidFill>
                  <a:prstClr val="black"/>
                </a:solidFill>
              </a:rPr>
              <a:t> and land-use change; Land degradation, soil erosion and desertification.</a:t>
            </a:r>
          </a:p>
          <a:p>
            <a:pPr lvl="0" algn="l"/>
            <a:r>
              <a:rPr lang="en-US" sz="2500" b="1" dirty="0">
                <a:solidFill>
                  <a:prstClr val="black"/>
                </a:solidFill>
              </a:rPr>
              <a:t>Deforestation</a:t>
            </a:r>
            <a:r>
              <a:rPr lang="en-US" sz="2500" dirty="0">
                <a:solidFill>
                  <a:prstClr val="black"/>
                </a:solidFill>
              </a:rPr>
              <a:t>: Causes and impacts due to mining, dam building on environment, forests, biodiversity and tribal populations</a:t>
            </a:r>
            <a:r>
              <a:rPr lang="en-US" sz="2500" dirty="0" smtClean="0">
                <a:solidFill>
                  <a:prstClr val="black"/>
                </a:solidFill>
              </a:rPr>
              <a:t>.</a:t>
            </a:r>
            <a:endParaRPr lang="en-US" sz="2500" dirty="0">
              <a:solidFill>
                <a:prstClr val="black"/>
              </a:solidFill>
            </a:endParaRPr>
          </a:p>
        </p:txBody>
      </p:sp>
      <p:sp>
        <p:nvSpPr>
          <p:cNvPr id="4" name="Title 1"/>
          <p:cNvSpPr>
            <a:spLocks noGrp="1"/>
          </p:cNvSpPr>
          <p:nvPr>
            <p:ph type="ctrTitle"/>
          </p:nvPr>
        </p:nvSpPr>
        <p:spPr>
          <a:xfrm>
            <a:off x="304800" y="228600"/>
            <a:ext cx="8458200" cy="1524000"/>
          </a:xfrm>
        </p:spPr>
        <p:style>
          <a:lnRef idx="1">
            <a:schemeClr val="accent1"/>
          </a:lnRef>
          <a:fillRef idx="2">
            <a:schemeClr val="accent1"/>
          </a:fillRef>
          <a:effectRef idx="1">
            <a:schemeClr val="accent1"/>
          </a:effectRef>
          <a:fontRef idx="minor">
            <a:schemeClr val="dk1"/>
          </a:fontRef>
        </p:style>
        <p:txBody>
          <a:bodyPr>
            <a:normAutofit fontScale="97500"/>
          </a:bodyPr>
          <a:lstStyle/>
          <a:p>
            <a:r>
              <a:rPr lang="en-US" sz="3600" dirty="0" smtClean="0">
                <a:solidFill>
                  <a:schemeClr val="tx1"/>
                </a:solidFill>
              </a:rPr>
              <a:t>Unit 3: Natural Resources: Renewable and Non – renewable Resources</a:t>
            </a:r>
            <a:endParaRPr lang="en-US" sz="3600" dirty="0">
              <a:solidFill>
                <a:schemeClr val="tx1"/>
              </a:solidFill>
            </a:endParaRPr>
          </a:p>
        </p:txBody>
      </p:sp>
    </p:spTree>
    <p:extLst>
      <p:ext uri="{BB962C8B-B14F-4D97-AF65-F5344CB8AC3E}">
        <p14:creationId xmlns:p14="http://schemas.microsoft.com/office/powerpoint/2010/main" val="2454142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3050"/>
            <a:ext cx="8686800" cy="717550"/>
          </a:xfrm>
        </p:spPr>
        <p:style>
          <a:lnRef idx="1">
            <a:schemeClr val="accent2"/>
          </a:lnRef>
          <a:fillRef idx="2">
            <a:schemeClr val="accent2"/>
          </a:fillRef>
          <a:effectRef idx="1">
            <a:schemeClr val="accent2"/>
          </a:effectRef>
          <a:fontRef idx="minor">
            <a:schemeClr val="dk1"/>
          </a:fontRef>
        </p:style>
        <p:txBody>
          <a:bodyPr anchor="ctr">
            <a:normAutofit/>
          </a:bodyPr>
          <a:lstStyle/>
          <a:p>
            <a:pPr algn="ctr"/>
            <a:r>
              <a:rPr lang="en-US" sz="3600" dirty="0" smtClean="0"/>
              <a:t>Natural Resources</a:t>
            </a:r>
            <a:endParaRPr lang="en-US" sz="3600" dirty="0"/>
          </a:p>
        </p:txBody>
      </p:sp>
      <p:sp>
        <p:nvSpPr>
          <p:cNvPr id="4" name="Text Placeholder 3"/>
          <p:cNvSpPr>
            <a:spLocks noGrp="1"/>
          </p:cNvSpPr>
          <p:nvPr>
            <p:ph type="body" sz="half" idx="2"/>
          </p:nvPr>
        </p:nvSpPr>
        <p:spPr>
          <a:xfrm>
            <a:off x="228600" y="1219200"/>
            <a:ext cx="3429000" cy="5410200"/>
          </a:xfrm>
        </p:spPr>
        <p:style>
          <a:lnRef idx="1">
            <a:schemeClr val="dk1"/>
          </a:lnRef>
          <a:fillRef idx="2">
            <a:schemeClr val="dk1"/>
          </a:fillRef>
          <a:effectRef idx="1">
            <a:schemeClr val="dk1"/>
          </a:effectRef>
          <a:fontRef idx="minor">
            <a:schemeClr val="dk1"/>
          </a:fontRef>
        </p:style>
        <p:txBody>
          <a:bodyPr anchor="ctr">
            <a:normAutofit lnSpcReduction="10000"/>
          </a:bodyPr>
          <a:lstStyle/>
          <a:p>
            <a:r>
              <a:rPr lang="en-US" sz="2400" dirty="0" smtClean="0"/>
              <a:t>A resource is anything useful or can be made useful to humans to meet their needs wants. The resources which is directly available for use from nature is called </a:t>
            </a:r>
            <a:r>
              <a:rPr lang="en-US" sz="2400" b="1" dirty="0" smtClean="0"/>
              <a:t>natural resources </a:t>
            </a:r>
            <a:r>
              <a:rPr lang="en-US" sz="2400" dirty="0" smtClean="0"/>
              <a:t>and it includes fresh air, fresh water in lakes and river, soil, land, forest, grasslands, biodiversity, fisheries, ecosystems, minerals, salts, fossil fuels and others.</a:t>
            </a:r>
            <a:endParaRPr lang="en-US" sz="24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33800" y="1295400"/>
            <a:ext cx="5111750" cy="533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12017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565150"/>
          </a:xfrm>
        </p:spPr>
        <p:style>
          <a:lnRef idx="1">
            <a:schemeClr val="accent3"/>
          </a:lnRef>
          <a:fillRef idx="2">
            <a:schemeClr val="accent3"/>
          </a:fillRef>
          <a:effectRef idx="1">
            <a:schemeClr val="accent3"/>
          </a:effectRef>
          <a:fontRef idx="minor">
            <a:schemeClr val="dk1"/>
          </a:fontRef>
        </p:style>
        <p:txBody>
          <a:bodyPr anchor="ctr">
            <a:normAutofit/>
          </a:bodyPr>
          <a:lstStyle/>
          <a:p>
            <a:pPr algn="ctr"/>
            <a:r>
              <a:rPr lang="en-US" sz="2800" dirty="0" smtClean="0"/>
              <a:t>Types </a:t>
            </a:r>
            <a:r>
              <a:rPr lang="en-US" sz="2800" dirty="0"/>
              <a:t>of natural resources</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3603536"/>
            <a:ext cx="2978150" cy="2978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457200" y="762000"/>
            <a:ext cx="8458200" cy="685800"/>
          </a:xfrm>
        </p:spPr>
        <p:style>
          <a:lnRef idx="1">
            <a:schemeClr val="accent5"/>
          </a:lnRef>
          <a:fillRef idx="2">
            <a:schemeClr val="accent5"/>
          </a:fillRef>
          <a:effectRef idx="1">
            <a:schemeClr val="accent5"/>
          </a:effectRef>
          <a:fontRef idx="minor">
            <a:schemeClr val="dk1"/>
          </a:fontRef>
        </p:style>
        <p:txBody>
          <a:bodyPr>
            <a:noAutofit/>
          </a:bodyPr>
          <a:lstStyle/>
          <a:p>
            <a:r>
              <a:rPr lang="en-US" sz="2000" dirty="0"/>
              <a:t>Based on the availability or abundance of natural resources may be of the following types</a:t>
            </a:r>
            <a:r>
              <a:rPr lang="en-US" sz="2000" dirty="0" smtClean="0"/>
              <a:t>:</a:t>
            </a:r>
            <a:endParaRPr lang="en-US" sz="2000" dirty="0"/>
          </a:p>
        </p:txBody>
      </p:sp>
      <p:sp>
        <p:nvSpPr>
          <p:cNvPr id="7" name="TextBox 6"/>
          <p:cNvSpPr txBox="1"/>
          <p:nvPr/>
        </p:nvSpPr>
        <p:spPr>
          <a:xfrm>
            <a:off x="4343400" y="1553296"/>
            <a:ext cx="3962400" cy="246221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200" b="1" u="sng" dirty="0" smtClean="0"/>
              <a:t>Exhaustible </a:t>
            </a:r>
            <a:r>
              <a:rPr lang="en-US" sz="2200" b="1" u="sng" dirty="0"/>
              <a:t>resources</a:t>
            </a:r>
            <a:r>
              <a:rPr lang="en-US" sz="2200" b="1" dirty="0"/>
              <a:t>:  </a:t>
            </a:r>
            <a:r>
              <a:rPr lang="en-US" sz="2200" dirty="0"/>
              <a:t>These natural resources are likely to be depleted and then exhausted upon their continuous exploitation as they have a limited stock on the earth. Exhaustible </a:t>
            </a:r>
            <a:r>
              <a:rPr lang="en-US" sz="2200" dirty="0" smtClean="0"/>
              <a:t>resources may be</a:t>
            </a:r>
            <a:endParaRPr lang="en-US" sz="2200" dirty="0"/>
          </a:p>
        </p:txBody>
      </p:sp>
      <p:sp>
        <p:nvSpPr>
          <p:cNvPr id="9" name="TextBox 8"/>
          <p:cNvSpPr txBox="1"/>
          <p:nvPr/>
        </p:nvSpPr>
        <p:spPr>
          <a:xfrm>
            <a:off x="533400" y="1530994"/>
            <a:ext cx="3429000"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b="1" dirty="0"/>
              <a:t>Inexhaustible resources</a:t>
            </a:r>
            <a:r>
              <a:rPr lang="en-US" sz="2000" dirty="0"/>
              <a:t>: These resources are found in such abundance so as to unlikely deplete or get exhausted. E.g. solar energy, air, tidal energy, wind, temperature etc.</a:t>
            </a:r>
          </a:p>
        </p:txBody>
      </p:sp>
      <p:sp>
        <p:nvSpPr>
          <p:cNvPr id="10" name="TextBox 9"/>
          <p:cNvSpPr txBox="1"/>
          <p:nvPr/>
        </p:nvSpPr>
        <p:spPr>
          <a:xfrm>
            <a:off x="4161263" y="5105400"/>
            <a:ext cx="2163337" cy="43088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200" dirty="0" smtClean="0"/>
              <a:t>Non- renewable</a:t>
            </a:r>
            <a:endParaRPr lang="en-US" sz="2200" dirty="0"/>
          </a:p>
        </p:txBody>
      </p:sp>
      <p:sp>
        <p:nvSpPr>
          <p:cNvPr id="11" name="TextBox 10"/>
          <p:cNvSpPr txBox="1"/>
          <p:nvPr/>
        </p:nvSpPr>
        <p:spPr>
          <a:xfrm>
            <a:off x="6800385" y="5105400"/>
            <a:ext cx="1524000" cy="43088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200" dirty="0" smtClean="0"/>
              <a:t>Renewable</a:t>
            </a:r>
            <a:endParaRPr lang="en-US" sz="2200" dirty="0"/>
          </a:p>
        </p:txBody>
      </p:sp>
      <p:cxnSp>
        <p:nvCxnSpPr>
          <p:cNvPr id="13" name="Straight Connector 12"/>
          <p:cNvCxnSpPr>
            <a:stCxn id="7" idx="2"/>
          </p:cNvCxnSpPr>
          <p:nvPr/>
        </p:nvCxnSpPr>
        <p:spPr>
          <a:xfrm>
            <a:off x="6324600" y="4015509"/>
            <a:ext cx="0" cy="404091"/>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a:off x="5242931" y="4419600"/>
            <a:ext cx="2319454" cy="0"/>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Arrow Connector 16"/>
          <p:cNvCxnSpPr>
            <a:endCxn id="10" idx="0"/>
          </p:cNvCxnSpPr>
          <p:nvPr/>
        </p:nvCxnSpPr>
        <p:spPr>
          <a:xfrm>
            <a:off x="5242931" y="4419600"/>
            <a:ext cx="1" cy="685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a:endCxn id="11" idx="0"/>
          </p:cNvCxnSpPr>
          <p:nvPr/>
        </p:nvCxnSpPr>
        <p:spPr>
          <a:xfrm>
            <a:off x="7562385" y="4419600"/>
            <a:ext cx="0" cy="685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12168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63562"/>
          </a:xfrm>
        </p:spPr>
        <p:style>
          <a:lnRef idx="1">
            <a:schemeClr val="accent3"/>
          </a:lnRef>
          <a:fillRef idx="2">
            <a:schemeClr val="accent3"/>
          </a:fillRef>
          <a:effectRef idx="1">
            <a:schemeClr val="accent3"/>
          </a:effectRef>
          <a:fontRef idx="minor">
            <a:schemeClr val="dk1"/>
          </a:fontRef>
        </p:style>
        <p:txBody>
          <a:bodyPr>
            <a:noAutofit/>
          </a:bodyPr>
          <a:lstStyle/>
          <a:p>
            <a:r>
              <a:rPr lang="en-US" sz="3600" dirty="0"/>
              <a:t>Exhaustible resources</a:t>
            </a:r>
          </a:p>
        </p:txBody>
      </p:sp>
      <p:sp>
        <p:nvSpPr>
          <p:cNvPr id="3" name="Text Placeholder 2"/>
          <p:cNvSpPr>
            <a:spLocks noGrp="1"/>
          </p:cNvSpPr>
          <p:nvPr>
            <p:ph type="body" idx="1"/>
          </p:nvPr>
        </p:nvSpPr>
        <p:spPr>
          <a:xfrm>
            <a:off x="4419600" y="685800"/>
            <a:ext cx="4495800" cy="2819400"/>
          </a:xfrm>
        </p:spPr>
        <p:style>
          <a:lnRef idx="1">
            <a:schemeClr val="accent2"/>
          </a:lnRef>
          <a:fillRef idx="2">
            <a:schemeClr val="accent2"/>
          </a:fillRef>
          <a:effectRef idx="1">
            <a:schemeClr val="accent2"/>
          </a:effectRef>
          <a:fontRef idx="minor">
            <a:schemeClr val="dk1"/>
          </a:fontRef>
        </p:style>
        <p:txBody>
          <a:bodyPr anchor="ctr">
            <a:normAutofit fontScale="92500" lnSpcReduction="20000"/>
          </a:bodyPr>
          <a:lstStyle/>
          <a:p>
            <a:r>
              <a:rPr lang="en-US" dirty="0" smtClean="0"/>
              <a:t>Renewable</a:t>
            </a:r>
            <a:r>
              <a:rPr lang="en-US" b="0" dirty="0" smtClean="0"/>
              <a:t> are </a:t>
            </a:r>
            <a:r>
              <a:rPr lang="en-US" b="0" dirty="0"/>
              <a:t>those capable of natural regeneration into useful products within a time span relevant to man. These resources are potentially renewable and could be indefinitely available, provided their capacity to regenerate is not damaged by natural catastrophe or human </a:t>
            </a:r>
            <a:r>
              <a:rPr lang="en-US" b="0" dirty="0" smtClean="0"/>
              <a:t>activities e.g. </a:t>
            </a:r>
            <a:r>
              <a:rPr lang="en-US" b="0" dirty="0"/>
              <a:t>clean water, flora fauna, soil and clean air</a:t>
            </a:r>
          </a:p>
        </p:txBody>
      </p:sp>
      <p:pic>
        <p:nvPicPr>
          <p:cNvPr id="8" name="Content Placehold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3657600"/>
            <a:ext cx="4040188" cy="3003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Content Placehold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304800" y="3733800"/>
            <a:ext cx="3951288" cy="2960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 Placeholder 6"/>
          <p:cNvSpPr txBox="1">
            <a:spLocks noGrp="1"/>
          </p:cNvSpPr>
          <p:nvPr>
            <p:ph type="body" sz="quarter" idx="3"/>
          </p:nvPr>
        </p:nvSpPr>
        <p:spPr>
          <a:xfrm>
            <a:off x="228600" y="1066800"/>
            <a:ext cx="4041775" cy="212365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200" dirty="0" smtClean="0"/>
              <a:t>Non-Renewable</a:t>
            </a:r>
            <a:r>
              <a:rPr lang="en-US" sz="2200" b="0" dirty="0" smtClean="0"/>
              <a:t> </a:t>
            </a:r>
            <a:r>
              <a:rPr lang="en-US" sz="2200" b="0" dirty="0"/>
              <a:t>are available only in finite quantities, or else the rate of renewal is so slow that they must be regarded as available only in fixed quantities. e.g. Minerals and fossil fuel.</a:t>
            </a:r>
          </a:p>
        </p:txBody>
      </p:sp>
    </p:spTree>
    <p:extLst>
      <p:ext uri="{BB962C8B-B14F-4D97-AF65-F5344CB8AC3E}">
        <p14:creationId xmlns:p14="http://schemas.microsoft.com/office/powerpoint/2010/main" val="2162756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023" y="152400"/>
            <a:ext cx="8229600" cy="5635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t>Land Resources</a:t>
            </a:r>
            <a:endParaRPr lang="en-IN" dirty="0"/>
          </a:p>
        </p:txBody>
      </p:sp>
      <p:sp>
        <p:nvSpPr>
          <p:cNvPr id="3" name="Content Placeholder 2"/>
          <p:cNvSpPr>
            <a:spLocks noGrp="1"/>
          </p:cNvSpPr>
          <p:nvPr>
            <p:ph sz="half" idx="1"/>
          </p:nvPr>
        </p:nvSpPr>
        <p:spPr>
          <a:xfrm>
            <a:off x="455023" y="841307"/>
            <a:ext cx="8460378" cy="3007529"/>
          </a:xfrm>
        </p:spPr>
        <p:txBody>
          <a:bodyPr anchor="ctr">
            <a:noAutofit/>
          </a:bodyPr>
          <a:lstStyle/>
          <a:p>
            <a:pPr marL="0" indent="0">
              <a:buNone/>
            </a:pPr>
            <a:r>
              <a:rPr lang="en-US" sz="3200" b="1" dirty="0">
                <a:solidFill>
                  <a:srgbClr val="202124"/>
                </a:solidFill>
                <a:latin typeface="arial" panose="020B0604020202020204" pitchFamily="34" charset="0"/>
              </a:rPr>
              <a:t>Land resources</a:t>
            </a:r>
            <a:r>
              <a:rPr lang="en-US" sz="3200" dirty="0">
                <a:solidFill>
                  <a:srgbClr val="202124"/>
                </a:solidFill>
                <a:latin typeface="arial" panose="020B0604020202020204" pitchFamily="34" charset="0"/>
              </a:rPr>
              <a:t> are the raw materials in the production process. These </a:t>
            </a:r>
            <a:r>
              <a:rPr lang="en-US" sz="3200" b="1" dirty="0">
                <a:solidFill>
                  <a:srgbClr val="202124"/>
                </a:solidFill>
                <a:latin typeface="arial" panose="020B0604020202020204" pitchFamily="34" charset="0"/>
              </a:rPr>
              <a:t>resources</a:t>
            </a:r>
            <a:r>
              <a:rPr lang="en-US" sz="3200" dirty="0">
                <a:solidFill>
                  <a:srgbClr val="202124"/>
                </a:solidFill>
                <a:latin typeface="arial" panose="020B0604020202020204" pitchFamily="34" charset="0"/>
              </a:rPr>
              <a:t> can be renewable, such as forests, or </a:t>
            </a:r>
            <a:r>
              <a:rPr lang="en-US" sz="3200" dirty="0" smtClean="0">
                <a:solidFill>
                  <a:srgbClr val="202124"/>
                </a:solidFill>
                <a:latin typeface="arial" panose="020B0604020202020204" pitchFamily="34" charset="0"/>
              </a:rPr>
              <a:t>non-renewable </a:t>
            </a:r>
            <a:r>
              <a:rPr lang="en-US" sz="3200" dirty="0">
                <a:solidFill>
                  <a:srgbClr val="202124"/>
                </a:solidFill>
                <a:latin typeface="arial" panose="020B0604020202020204" pitchFamily="34" charset="0"/>
              </a:rPr>
              <a:t>such as oil or natural gas</a:t>
            </a:r>
            <a:r>
              <a:rPr lang="en-US" sz="3200" dirty="0" smtClean="0">
                <a:solidFill>
                  <a:srgbClr val="202124"/>
                </a:solidFill>
                <a:latin typeface="arial" panose="020B0604020202020204" pitchFamily="34" charset="0"/>
              </a:rPr>
              <a:t>.</a:t>
            </a:r>
            <a:r>
              <a:rPr lang="en-US" sz="3200" dirty="0"/>
              <a:t> </a:t>
            </a:r>
            <a:r>
              <a:rPr lang="en-US" sz="3200" dirty="0" smtClean="0"/>
              <a:t>Some common</a:t>
            </a:r>
            <a:r>
              <a:rPr lang="en-US" sz="3200" dirty="0"/>
              <a:t> </a:t>
            </a:r>
            <a:r>
              <a:rPr lang="en-US" sz="3200" b="1" dirty="0" smtClean="0"/>
              <a:t>land</a:t>
            </a:r>
            <a:r>
              <a:rPr lang="en-US" sz="3200" dirty="0"/>
              <a:t> </a:t>
            </a:r>
            <a:r>
              <a:rPr lang="en-US" sz="3200" b="1" dirty="0" smtClean="0"/>
              <a:t>resources</a:t>
            </a:r>
            <a:r>
              <a:rPr lang="en-US" sz="3200" dirty="0"/>
              <a:t> are water, oil, copper, natural gas, coal, and forests.</a:t>
            </a:r>
            <a:endParaRPr lang="en-IN" sz="3200"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352800" y="3505200"/>
            <a:ext cx="4903380"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15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76200"/>
            <a:ext cx="8229600" cy="6397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b="1" dirty="0">
                <a:solidFill>
                  <a:srgbClr val="202124"/>
                </a:solidFill>
                <a:latin typeface="arial" panose="020B0604020202020204" pitchFamily="34" charset="0"/>
                <a:ea typeface="+mn-ea"/>
                <a:cs typeface="+mn-cs"/>
              </a:rPr>
              <a:t>Land use</a:t>
            </a:r>
            <a:endParaRPr lang="en-IN" sz="5400" dirty="0"/>
          </a:p>
        </p:txBody>
      </p:sp>
      <p:sp>
        <p:nvSpPr>
          <p:cNvPr id="3" name="Content Placeholder 2"/>
          <p:cNvSpPr>
            <a:spLocks noGrp="1"/>
          </p:cNvSpPr>
          <p:nvPr>
            <p:ph sz="half" idx="1"/>
          </p:nvPr>
        </p:nvSpPr>
        <p:spPr>
          <a:xfrm>
            <a:off x="381000" y="799941"/>
            <a:ext cx="8458200" cy="2743200"/>
          </a:xfrm>
        </p:spPr>
        <p:style>
          <a:lnRef idx="1">
            <a:schemeClr val="accent6"/>
          </a:lnRef>
          <a:fillRef idx="2">
            <a:schemeClr val="accent6"/>
          </a:fillRef>
          <a:effectRef idx="1">
            <a:schemeClr val="accent6"/>
          </a:effectRef>
          <a:fontRef idx="minor">
            <a:schemeClr val="dk1"/>
          </a:fontRef>
        </p:style>
        <p:txBody>
          <a:bodyPr anchor="ctr">
            <a:noAutofit/>
          </a:bodyPr>
          <a:lstStyle/>
          <a:p>
            <a:pPr marL="0" indent="0">
              <a:buNone/>
            </a:pPr>
            <a:r>
              <a:rPr lang="en-US" sz="3200" b="1" dirty="0" smtClean="0">
                <a:solidFill>
                  <a:srgbClr val="202124"/>
                </a:solidFill>
                <a:latin typeface="arial" panose="020B0604020202020204" pitchFamily="34" charset="0"/>
              </a:rPr>
              <a:t>Land use</a:t>
            </a:r>
            <a:r>
              <a:rPr lang="en-US" sz="3200" dirty="0">
                <a:solidFill>
                  <a:srgbClr val="202124"/>
                </a:solidFill>
                <a:latin typeface="arial" panose="020B0604020202020204" pitchFamily="34" charset="0"/>
              </a:rPr>
              <a:t> involves the </a:t>
            </a:r>
            <a:r>
              <a:rPr lang="en-US" sz="3200" b="1" dirty="0">
                <a:solidFill>
                  <a:srgbClr val="202124"/>
                </a:solidFill>
                <a:latin typeface="arial" panose="020B0604020202020204" pitchFamily="34" charset="0"/>
              </a:rPr>
              <a:t>management</a:t>
            </a:r>
            <a:r>
              <a:rPr lang="en-US" sz="3200" dirty="0">
                <a:solidFill>
                  <a:srgbClr val="202124"/>
                </a:solidFill>
                <a:latin typeface="arial" panose="020B0604020202020204" pitchFamily="34" charset="0"/>
              </a:rPr>
              <a:t> and </a:t>
            </a:r>
            <a:r>
              <a:rPr lang="en-US" sz="3200" b="1" dirty="0">
                <a:solidFill>
                  <a:srgbClr val="202124"/>
                </a:solidFill>
                <a:latin typeface="arial" panose="020B0604020202020204" pitchFamily="34" charset="0"/>
              </a:rPr>
              <a:t>modification</a:t>
            </a:r>
            <a:r>
              <a:rPr lang="en-US" sz="3200" dirty="0">
                <a:solidFill>
                  <a:srgbClr val="202124"/>
                </a:solidFill>
                <a:latin typeface="arial" panose="020B0604020202020204" pitchFamily="34" charset="0"/>
              </a:rPr>
              <a:t> of natural environment or wilderness into built environment such as settlements and semi-natural habitats such as </a:t>
            </a:r>
            <a:r>
              <a:rPr lang="en-US" sz="3200" dirty="0" smtClean="0">
                <a:solidFill>
                  <a:srgbClr val="202124"/>
                </a:solidFill>
                <a:latin typeface="arial" panose="020B0604020202020204" pitchFamily="34" charset="0"/>
              </a:rPr>
              <a:t>fields</a:t>
            </a:r>
            <a:r>
              <a:rPr lang="en-US" sz="3200" dirty="0">
                <a:solidFill>
                  <a:srgbClr val="202124"/>
                </a:solidFill>
                <a:latin typeface="arial" panose="020B0604020202020204" pitchFamily="34" charset="0"/>
              </a:rPr>
              <a:t>, pastures, and managed woods.</a:t>
            </a:r>
            <a:endParaRPr lang="en-IN" sz="3200"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2057400" y="3627120"/>
            <a:ext cx="5257800" cy="3163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776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style>
          <a:lnRef idx="1">
            <a:schemeClr val="accent3"/>
          </a:lnRef>
          <a:fillRef idx="2">
            <a:schemeClr val="accent3"/>
          </a:fillRef>
          <a:effectRef idx="1">
            <a:schemeClr val="accent3"/>
          </a:effectRef>
          <a:fontRef idx="minor">
            <a:schemeClr val="dk1"/>
          </a:fontRef>
        </p:style>
        <p:txBody>
          <a:bodyPr>
            <a:noAutofit/>
          </a:bodyPr>
          <a:lstStyle/>
          <a:p>
            <a:r>
              <a:rPr lang="en-IN" sz="3600" dirty="0" smtClean="0"/>
              <a:t>Land Degradation</a:t>
            </a:r>
            <a:endParaRPr lang="en-IN" sz="3600"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53000" y="889293"/>
            <a:ext cx="4038600" cy="268977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3706355"/>
            <a:ext cx="4090851" cy="3095625"/>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sz="half" idx="1"/>
          </p:nvPr>
        </p:nvSpPr>
        <p:spPr>
          <a:xfrm>
            <a:off x="152400" y="762001"/>
            <a:ext cx="5029200" cy="6004560"/>
          </a:xfrm>
        </p:spPr>
        <p:txBody>
          <a:bodyPr anchor="ctr">
            <a:noAutofit/>
          </a:bodyPr>
          <a:lstStyle/>
          <a:p>
            <a:pPr marL="0" indent="0">
              <a:buNone/>
            </a:pPr>
            <a:r>
              <a:rPr lang="en-US" sz="3000" b="1" dirty="0">
                <a:latin typeface="arial" panose="020B0604020202020204" pitchFamily="34" charset="0"/>
              </a:rPr>
              <a:t>Land degradation</a:t>
            </a:r>
            <a:r>
              <a:rPr lang="en-US" sz="3000" dirty="0">
                <a:latin typeface="arial" panose="020B0604020202020204" pitchFamily="34" charset="0"/>
              </a:rPr>
              <a:t>—the deterioration or loss of the productive capacity of the soils for present and future—is a global challenge that affects everyone through food insecurity, higher food prices, climate change, environmental hazards, and the loss of biodiversity and ecosystem services.</a:t>
            </a:r>
            <a:endParaRPr lang="en-IN" sz="3000" dirty="0"/>
          </a:p>
        </p:txBody>
      </p:sp>
    </p:spTree>
    <p:extLst>
      <p:ext uri="{BB962C8B-B14F-4D97-AF65-F5344CB8AC3E}">
        <p14:creationId xmlns:p14="http://schemas.microsoft.com/office/powerpoint/2010/main" val="30613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1"/>
            <a:ext cx="8839200" cy="457199"/>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smtClean="0"/>
              <a:t>Soil Erosion</a:t>
            </a:r>
            <a:endParaRPr lang="en-US" sz="3600" dirty="0"/>
          </a:p>
        </p:txBody>
      </p:sp>
      <p:sp>
        <p:nvSpPr>
          <p:cNvPr id="3" name="Subtitle 2"/>
          <p:cNvSpPr>
            <a:spLocks noGrp="1"/>
          </p:cNvSpPr>
          <p:nvPr>
            <p:ph type="subTitle" idx="1"/>
          </p:nvPr>
        </p:nvSpPr>
        <p:spPr>
          <a:xfrm>
            <a:off x="15949" y="762000"/>
            <a:ext cx="9128051" cy="1143000"/>
          </a:xfrm>
        </p:spPr>
        <p:style>
          <a:lnRef idx="1">
            <a:schemeClr val="accent1"/>
          </a:lnRef>
          <a:fillRef idx="2">
            <a:schemeClr val="accent1"/>
          </a:fillRef>
          <a:effectRef idx="1">
            <a:schemeClr val="accent1"/>
          </a:effectRef>
          <a:fontRef idx="minor">
            <a:schemeClr val="dk1"/>
          </a:fontRef>
        </p:style>
        <p:txBody>
          <a:bodyPr anchor="ctr">
            <a:normAutofit fontScale="85000" lnSpcReduction="20000"/>
          </a:bodyPr>
          <a:lstStyle/>
          <a:p>
            <a:pPr algn="l"/>
            <a:r>
              <a:rPr lang="en-US" b="1" dirty="0" smtClean="0">
                <a:solidFill>
                  <a:schemeClr val="tx1"/>
                </a:solidFill>
              </a:rPr>
              <a:t>Soil erosion </a:t>
            </a:r>
            <a:r>
              <a:rPr lang="en-US" dirty="0" smtClean="0">
                <a:solidFill>
                  <a:schemeClr val="tx1"/>
                </a:solidFill>
              </a:rPr>
              <a:t>refers to the loss or removal of top fertile layer of the soil by the action of wind, water, ocean waves, glaciers and human activities. The soil erosion is basically two types:</a:t>
            </a:r>
            <a:endParaRPr lang="en-US" dirty="0">
              <a:solidFill>
                <a:schemeClr val="tx1"/>
              </a:solidFill>
            </a:endParaRPr>
          </a:p>
        </p:txBody>
      </p:sp>
      <p:sp>
        <p:nvSpPr>
          <p:cNvPr id="4" name="TextBox 3"/>
          <p:cNvSpPr txBox="1"/>
          <p:nvPr/>
        </p:nvSpPr>
        <p:spPr>
          <a:xfrm>
            <a:off x="152400" y="2075635"/>
            <a:ext cx="3733800" cy="449353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r>
              <a:rPr lang="en-US" sz="2600" b="1" dirty="0" smtClean="0"/>
              <a:t>Natural erosion </a:t>
            </a:r>
            <a:r>
              <a:rPr lang="en-US" sz="2600" dirty="0" smtClean="0"/>
              <a:t>is caused by gradual removal of the top soil </a:t>
            </a:r>
            <a:r>
              <a:rPr lang="en-US" sz="2600" dirty="0"/>
              <a:t>b</a:t>
            </a:r>
            <a:r>
              <a:rPr lang="en-US" sz="2600" dirty="0" smtClean="0"/>
              <a:t>y natural processes  which bring about equilibrium between physical, hydrological and biological activities and maintain a natural balance between erosion and renewal</a:t>
            </a:r>
          </a:p>
        </p:txBody>
      </p:sp>
      <p:sp>
        <p:nvSpPr>
          <p:cNvPr id="5" name="TextBox 4"/>
          <p:cNvSpPr txBox="1"/>
          <p:nvPr/>
        </p:nvSpPr>
        <p:spPr>
          <a:xfrm>
            <a:off x="4038600" y="2044858"/>
            <a:ext cx="4953000" cy="452431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b="1" dirty="0" smtClean="0"/>
              <a:t>Accelerated erosion </a:t>
            </a:r>
            <a:r>
              <a:rPr lang="en-US" sz="2400" dirty="0" smtClean="0"/>
              <a:t>is caused due to manmade activities. The rate of accelerated erosion is much faster than the rate of soil formation.it is caused by: Population pressure</a:t>
            </a:r>
          </a:p>
          <a:p>
            <a:r>
              <a:rPr lang="en-US" sz="2400" dirty="0" smtClean="0"/>
              <a:t>Deforestation</a:t>
            </a:r>
          </a:p>
          <a:p>
            <a:r>
              <a:rPr lang="en-US" sz="2400" dirty="0" smtClean="0"/>
              <a:t>Change in landuse pattern</a:t>
            </a:r>
          </a:p>
          <a:p>
            <a:r>
              <a:rPr lang="en-US" sz="2400" dirty="0" smtClean="0"/>
              <a:t>Mismanaged agriculture practice</a:t>
            </a:r>
          </a:p>
          <a:p>
            <a:r>
              <a:rPr lang="en-US" sz="2400" dirty="0" smtClean="0"/>
              <a:t>Overgrazing</a:t>
            </a:r>
          </a:p>
          <a:p>
            <a:r>
              <a:rPr lang="en-US" sz="2400" dirty="0" smtClean="0"/>
              <a:t>Intensive cropping</a:t>
            </a:r>
          </a:p>
          <a:p>
            <a:r>
              <a:rPr lang="en-US" sz="2400" dirty="0" smtClean="0"/>
              <a:t>Mining</a:t>
            </a:r>
          </a:p>
          <a:p>
            <a:r>
              <a:rPr lang="en-US" sz="2400" dirty="0" smtClean="0"/>
              <a:t>Developmental projects</a:t>
            </a:r>
            <a:endParaRPr lang="en-US" sz="2400" dirty="0"/>
          </a:p>
        </p:txBody>
      </p:sp>
    </p:spTree>
    <p:extLst>
      <p:ext uri="{BB962C8B-B14F-4D97-AF65-F5344CB8AC3E}">
        <p14:creationId xmlns:p14="http://schemas.microsoft.com/office/powerpoint/2010/main" val="23718520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924800" cy="533400"/>
          </a:xfrm>
        </p:spPr>
        <p:style>
          <a:lnRef idx="1">
            <a:schemeClr val="accent6"/>
          </a:lnRef>
          <a:fillRef idx="2">
            <a:schemeClr val="accent6"/>
          </a:fillRef>
          <a:effectRef idx="1">
            <a:schemeClr val="accent6"/>
          </a:effectRef>
          <a:fontRef idx="minor">
            <a:schemeClr val="dk1"/>
          </a:fontRef>
        </p:style>
        <p:txBody>
          <a:bodyPr>
            <a:noAutofit/>
          </a:bodyPr>
          <a:lstStyle/>
          <a:p>
            <a:r>
              <a:rPr lang="en-US" sz="3200" dirty="0" smtClean="0"/>
              <a:t>Causes of soil erosion</a:t>
            </a:r>
            <a:endParaRPr lang="en-US" sz="3200" dirty="0"/>
          </a:p>
        </p:txBody>
      </p:sp>
      <p:sp>
        <p:nvSpPr>
          <p:cNvPr id="3" name="Subtitle 2"/>
          <p:cNvSpPr>
            <a:spLocks noGrp="1"/>
          </p:cNvSpPr>
          <p:nvPr>
            <p:ph type="subTitle" idx="1"/>
          </p:nvPr>
        </p:nvSpPr>
        <p:spPr>
          <a:xfrm>
            <a:off x="152400" y="685800"/>
            <a:ext cx="8839200" cy="6019800"/>
          </a:xfrm>
        </p:spPr>
        <p:style>
          <a:lnRef idx="1">
            <a:schemeClr val="accent2"/>
          </a:lnRef>
          <a:fillRef idx="2">
            <a:schemeClr val="accent2"/>
          </a:fillRef>
          <a:effectRef idx="1">
            <a:schemeClr val="accent2"/>
          </a:effectRef>
          <a:fontRef idx="minor">
            <a:schemeClr val="dk1"/>
          </a:fontRef>
        </p:style>
        <p:txBody>
          <a:bodyPr anchor="ctr"/>
          <a:lstStyle/>
          <a:p>
            <a:pPr marL="457200" lvl="0" indent="-457200" algn="l">
              <a:buFont typeface="Arial" pitchFamily="34" charset="0"/>
              <a:buChar char="•"/>
            </a:pPr>
            <a:r>
              <a:rPr lang="en-IN" dirty="0">
                <a:solidFill>
                  <a:schemeClr val="tx1"/>
                </a:solidFill>
              </a:rPr>
              <a:t>Deforestation without reforestation</a:t>
            </a:r>
            <a:endParaRPr lang="en-US" dirty="0">
              <a:solidFill>
                <a:schemeClr val="tx1"/>
              </a:solidFill>
            </a:endParaRPr>
          </a:p>
          <a:p>
            <a:pPr marL="457200" lvl="0" indent="-457200" algn="l">
              <a:buFont typeface="Arial" pitchFamily="34" charset="0"/>
              <a:buChar char="•"/>
            </a:pPr>
            <a:r>
              <a:rPr lang="en-IN" dirty="0">
                <a:solidFill>
                  <a:schemeClr val="tx1"/>
                </a:solidFill>
              </a:rPr>
              <a:t>Overgrazing by cattle,</a:t>
            </a:r>
            <a:endParaRPr lang="en-US" dirty="0">
              <a:solidFill>
                <a:schemeClr val="tx1"/>
              </a:solidFill>
            </a:endParaRPr>
          </a:p>
          <a:p>
            <a:pPr marL="457200" lvl="0" indent="-457200" algn="l">
              <a:buFont typeface="Arial" pitchFamily="34" charset="0"/>
              <a:buChar char="•"/>
            </a:pPr>
            <a:r>
              <a:rPr lang="en-IN" dirty="0">
                <a:solidFill>
                  <a:schemeClr val="tx1"/>
                </a:solidFill>
              </a:rPr>
              <a:t>Surface mining without land reclamation,</a:t>
            </a:r>
            <a:endParaRPr lang="en-US" dirty="0">
              <a:solidFill>
                <a:schemeClr val="tx1"/>
              </a:solidFill>
            </a:endParaRPr>
          </a:p>
          <a:p>
            <a:pPr marL="457200" lvl="0" indent="-457200" algn="l">
              <a:buFont typeface="Arial" pitchFamily="34" charset="0"/>
              <a:buChar char="•"/>
            </a:pPr>
            <a:r>
              <a:rPr lang="en-IN" dirty="0">
                <a:solidFill>
                  <a:schemeClr val="tx1"/>
                </a:solidFill>
              </a:rPr>
              <a:t>Irrigation techniques leading to salt build-up, </a:t>
            </a:r>
            <a:endParaRPr lang="en-US" dirty="0" smtClean="0">
              <a:solidFill>
                <a:schemeClr val="tx1"/>
              </a:solidFill>
            </a:endParaRPr>
          </a:p>
          <a:p>
            <a:pPr marL="457200" lvl="0" indent="-457200" algn="l">
              <a:buFont typeface="Arial" pitchFamily="34" charset="0"/>
              <a:buChar char="•"/>
            </a:pPr>
            <a:r>
              <a:rPr lang="en-US" dirty="0" smtClean="0">
                <a:solidFill>
                  <a:schemeClr val="tx1"/>
                </a:solidFill>
              </a:rPr>
              <a:t>Farming on land with unsuitable terrain</a:t>
            </a:r>
          </a:p>
          <a:p>
            <a:pPr marL="457200" lvl="0" indent="-457200" algn="l">
              <a:buFont typeface="Arial" pitchFamily="34" charset="0"/>
              <a:buChar char="•"/>
            </a:pPr>
            <a:r>
              <a:rPr lang="en-US" dirty="0" smtClean="0">
                <a:solidFill>
                  <a:schemeClr val="tx1"/>
                </a:solidFill>
              </a:rPr>
              <a:t>Loss of green cover</a:t>
            </a:r>
          </a:p>
          <a:p>
            <a:pPr marL="457200" lvl="0" indent="-457200" algn="l">
              <a:buFont typeface="Arial" pitchFamily="34" charset="0"/>
              <a:buChar char="•"/>
            </a:pPr>
            <a:r>
              <a:rPr lang="en-US" dirty="0" smtClean="0">
                <a:solidFill>
                  <a:schemeClr val="tx1"/>
                </a:solidFill>
              </a:rPr>
              <a:t>Strong winds</a:t>
            </a:r>
          </a:p>
          <a:p>
            <a:pPr marL="457200" lvl="0" indent="-457200" algn="l">
              <a:buFont typeface="Arial" pitchFamily="34" charset="0"/>
              <a:buChar char="•"/>
            </a:pPr>
            <a:r>
              <a:rPr lang="en-US" dirty="0" smtClean="0">
                <a:solidFill>
                  <a:schemeClr val="tx1"/>
                </a:solidFill>
              </a:rPr>
              <a:t>Chemical pollution</a:t>
            </a:r>
          </a:p>
          <a:p>
            <a:pPr marL="457200" lvl="0" indent="-457200" algn="l">
              <a:buFont typeface="Arial" pitchFamily="34" charset="0"/>
              <a:buChar char="•"/>
            </a:pPr>
            <a:r>
              <a:rPr lang="en-US" dirty="0" smtClean="0">
                <a:solidFill>
                  <a:schemeClr val="tx1"/>
                </a:solidFill>
              </a:rPr>
              <a:t>Soil compaction </a:t>
            </a:r>
            <a:r>
              <a:rPr lang="en-US" sz="2500" dirty="0" smtClean="0">
                <a:solidFill>
                  <a:schemeClr val="tx1"/>
                </a:solidFill>
              </a:rPr>
              <a:t>(</a:t>
            </a:r>
            <a:r>
              <a:rPr lang="en-US" sz="2500" smtClean="0">
                <a:solidFill>
                  <a:schemeClr val="tx1"/>
                </a:solidFill>
              </a:rPr>
              <a:t>by crumpling </a:t>
            </a:r>
            <a:r>
              <a:rPr lang="en-US" sz="2500" dirty="0" smtClean="0">
                <a:solidFill>
                  <a:schemeClr val="tx1"/>
                </a:solidFill>
              </a:rPr>
              <a:t>of cattle and heavy machinery)</a:t>
            </a:r>
            <a:endParaRPr lang="en-US" sz="2500" dirty="0">
              <a:solidFill>
                <a:schemeClr val="tx1"/>
              </a:solidFill>
            </a:endParaRPr>
          </a:p>
        </p:txBody>
      </p:sp>
    </p:spTree>
    <p:extLst>
      <p:ext uri="{BB962C8B-B14F-4D97-AF65-F5344CB8AC3E}">
        <p14:creationId xmlns:p14="http://schemas.microsoft.com/office/powerpoint/2010/main" val="1916163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
            <a:ext cx="8839200" cy="685799"/>
          </a:xfrm>
        </p:spPr>
        <p:style>
          <a:lnRef idx="1">
            <a:schemeClr val="accent6"/>
          </a:lnRef>
          <a:fillRef idx="2">
            <a:schemeClr val="accent6"/>
          </a:fillRef>
          <a:effectRef idx="1">
            <a:schemeClr val="accent6"/>
          </a:effectRef>
          <a:fontRef idx="minor">
            <a:schemeClr val="dk1"/>
          </a:fontRef>
        </p:style>
        <p:txBody>
          <a:bodyPr>
            <a:normAutofit/>
          </a:bodyPr>
          <a:lstStyle/>
          <a:p>
            <a:r>
              <a:rPr lang="en-US" sz="3200" dirty="0" smtClean="0"/>
              <a:t>Soil erosion can be controlled by following ways:</a:t>
            </a:r>
            <a:endParaRPr lang="en-US" sz="3200" dirty="0"/>
          </a:p>
        </p:txBody>
      </p:sp>
      <p:sp>
        <p:nvSpPr>
          <p:cNvPr id="3" name="Subtitle 2"/>
          <p:cNvSpPr>
            <a:spLocks noGrp="1"/>
          </p:cNvSpPr>
          <p:nvPr>
            <p:ph type="subTitle" idx="1"/>
          </p:nvPr>
        </p:nvSpPr>
        <p:spPr>
          <a:xfrm>
            <a:off x="152400" y="762000"/>
            <a:ext cx="8839200" cy="5791200"/>
          </a:xfrm>
        </p:spPr>
        <p:style>
          <a:lnRef idx="1">
            <a:schemeClr val="accent2"/>
          </a:lnRef>
          <a:fillRef idx="2">
            <a:schemeClr val="accent2"/>
          </a:fillRef>
          <a:effectRef idx="1">
            <a:schemeClr val="accent2"/>
          </a:effectRef>
          <a:fontRef idx="minor">
            <a:schemeClr val="dk1"/>
          </a:fontRef>
        </p:style>
        <p:txBody>
          <a:bodyPr anchor="ctr">
            <a:normAutofit fontScale="92500" lnSpcReduction="20000"/>
          </a:bodyPr>
          <a:lstStyle/>
          <a:p>
            <a:pPr marL="457200" indent="-457200" algn="l">
              <a:buFont typeface="Arial" pitchFamily="34" charset="0"/>
              <a:buChar char="•"/>
            </a:pPr>
            <a:r>
              <a:rPr lang="en-US" b="1" dirty="0" smtClean="0">
                <a:solidFill>
                  <a:schemeClr val="tx1"/>
                </a:solidFill>
              </a:rPr>
              <a:t>Planting trees</a:t>
            </a:r>
            <a:r>
              <a:rPr lang="en-US" dirty="0" smtClean="0">
                <a:solidFill>
                  <a:schemeClr val="tx1"/>
                </a:solidFill>
              </a:rPr>
              <a:t>, shrubs or grasses </a:t>
            </a:r>
            <a:r>
              <a:rPr lang="en-US" dirty="0" err="1" smtClean="0">
                <a:solidFill>
                  <a:schemeClr val="tx1"/>
                </a:solidFill>
              </a:rPr>
              <a:t>stabilises</a:t>
            </a:r>
            <a:r>
              <a:rPr lang="en-US" dirty="0" smtClean="0">
                <a:solidFill>
                  <a:schemeClr val="tx1"/>
                </a:solidFill>
              </a:rPr>
              <a:t> the soil and checks soil erosion.</a:t>
            </a:r>
          </a:p>
          <a:p>
            <a:pPr marL="457200" indent="-457200" algn="l">
              <a:buFont typeface="Arial" pitchFamily="34" charset="0"/>
              <a:buChar char="•"/>
            </a:pPr>
            <a:r>
              <a:rPr lang="en-US" b="1" dirty="0" smtClean="0">
                <a:solidFill>
                  <a:schemeClr val="tx1"/>
                </a:solidFill>
              </a:rPr>
              <a:t>Grasses</a:t>
            </a:r>
            <a:r>
              <a:rPr lang="en-US" dirty="0" smtClean="0">
                <a:solidFill>
                  <a:schemeClr val="tx1"/>
                </a:solidFill>
              </a:rPr>
              <a:t> are also useful for protecting bunds, waterways, highways alignments, badly eroded areas, gully control and for </a:t>
            </a:r>
            <a:r>
              <a:rPr lang="en-US" dirty="0" err="1" smtClean="0">
                <a:solidFill>
                  <a:schemeClr val="tx1"/>
                </a:solidFill>
              </a:rPr>
              <a:t>stabilising</a:t>
            </a:r>
            <a:r>
              <a:rPr lang="en-US" dirty="0" smtClean="0">
                <a:solidFill>
                  <a:schemeClr val="tx1"/>
                </a:solidFill>
              </a:rPr>
              <a:t> sand dunes.</a:t>
            </a:r>
          </a:p>
          <a:p>
            <a:pPr marL="457200" indent="-457200" algn="l">
              <a:buFont typeface="Arial" pitchFamily="34" charset="0"/>
              <a:buChar char="•"/>
            </a:pPr>
            <a:r>
              <a:rPr lang="en-US" b="1" dirty="0" smtClean="0">
                <a:solidFill>
                  <a:schemeClr val="tx1"/>
                </a:solidFill>
              </a:rPr>
              <a:t>Farm forestry</a:t>
            </a:r>
            <a:r>
              <a:rPr lang="en-US" dirty="0" smtClean="0">
                <a:solidFill>
                  <a:schemeClr val="tx1"/>
                </a:solidFill>
              </a:rPr>
              <a:t> is another important effort in soil conservation.</a:t>
            </a:r>
          </a:p>
          <a:p>
            <a:pPr marL="457200" indent="-457200" algn="l">
              <a:buFont typeface="Arial" pitchFamily="34" charset="0"/>
              <a:buChar char="•"/>
            </a:pPr>
            <a:r>
              <a:rPr lang="en-US" dirty="0" smtClean="0">
                <a:solidFill>
                  <a:schemeClr val="tx1"/>
                </a:solidFill>
              </a:rPr>
              <a:t>Planting of trees as </a:t>
            </a:r>
            <a:r>
              <a:rPr lang="en-US" b="1" dirty="0" smtClean="0">
                <a:solidFill>
                  <a:schemeClr val="tx1"/>
                </a:solidFill>
              </a:rPr>
              <a:t>wind breaks</a:t>
            </a:r>
            <a:r>
              <a:rPr lang="en-US" dirty="0" smtClean="0">
                <a:solidFill>
                  <a:schemeClr val="tx1"/>
                </a:solidFill>
              </a:rPr>
              <a:t> in the </a:t>
            </a:r>
            <a:r>
              <a:rPr lang="en-US" b="1" dirty="0" smtClean="0">
                <a:solidFill>
                  <a:schemeClr val="tx1"/>
                </a:solidFill>
              </a:rPr>
              <a:t>shelter belts </a:t>
            </a:r>
            <a:r>
              <a:rPr lang="en-US" dirty="0" smtClean="0">
                <a:solidFill>
                  <a:schemeClr val="tx1"/>
                </a:solidFill>
              </a:rPr>
              <a:t>is necessary to check wind erosion.</a:t>
            </a:r>
          </a:p>
          <a:p>
            <a:pPr marL="457200" indent="-457200" algn="l">
              <a:buFont typeface="Arial" pitchFamily="34" charset="0"/>
              <a:buChar char="•"/>
            </a:pPr>
            <a:r>
              <a:rPr lang="en-US" dirty="0" smtClean="0">
                <a:solidFill>
                  <a:schemeClr val="tx1"/>
                </a:solidFill>
              </a:rPr>
              <a:t>Erosion caused by floods can be checked by </a:t>
            </a:r>
            <a:r>
              <a:rPr lang="en-US" b="1" dirty="0" smtClean="0">
                <a:solidFill>
                  <a:schemeClr val="tx1"/>
                </a:solidFill>
              </a:rPr>
              <a:t>small dams</a:t>
            </a:r>
            <a:r>
              <a:rPr lang="en-US" dirty="0" smtClean="0">
                <a:solidFill>
                  <a:schemeClr val="tx1"/>
                </a:solidFill>
              </a:rPr>
              <a:t>.</a:t>
            </a:r>
          </a:p>
          <a:p>
            <a:pPr marL="457200" indent="-457200" algn="l">
              <a:buFont typeface="Arial" pitchFamily="34" charset="0"/>
              <a:buChar char="•"/>
            </a:pPr>
            <a:r>
              <a:rPr lang="en-US" dirty="0" smtClean="0">
                <a:solidFill>
                  <a:schemeClr val="tx1"/>
                </a:solidFill>
              </a:rPr>
              <a:t>By developing well controlled </a:t>
            </a:r>
            <a:r>
              <a:rPr lang="en-US" b="1" dirty="0" smtClean="0">
                <a:solidFill>
                  <a:schemeClr val="tx1"/>
                </a:solidFill>
              </a:rPr>
              <a:t>drainage system</a:t>
            </a:r>
            <a:r>
              <a:rPr lang="en-US" dirty="0" smtClean="0">
                <a:solidFill>
                  <a:schemeClr val="tx1"/>
                </a:solidFill>
              </a:rPr>
              <a:t> to prevent the uncontrolled water flow.</a:t>
            </a:r>
          </a:p>
        </p:txBody>
      </p:sp>
    </p:spTree>
    <p:extLst>
      <p:ext uri="{BB962C8B-B14F-4D97-AF65-F5344CB8AC3E}">
        <p14:creationId xmlns:p14="http://schemas.microsoft.com/office/powerpoint/2010/main" val="2835986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87362"/>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3600" dirty="0" smtClean="0"/>
              <a:t>Soil Conservation</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4475" y="807240"/>
            <a:ext cx="3438525" cy="1996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4" y="807240"/>
            <a:ext cx="3800475" cy="2164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8851" y="4106874"/>
            <a:ext cx="4388942" cy="2468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8125" y="4106874"/>
            <a:ext cx="3286125" cy="24645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8937" y="2369538"/>
            <a:ext cx="2939828" cy="22024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352425" y="2602467"/>
            <a:ext cx="838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bunds</a:t>
            </a:r>
            <a:endParaRPr lang="en-US" dirty="0"/>
          </a:p>
        </p:txBody>
      </p:sp>
      <p:sp>
        <p:nvSpPr>
          <p:cNvPr id="13" name="TextBox 12"/>
          <p:cNvSpPr txBox="1"/>
          <p:nvPr/>
        </p:nvSpPr>
        <p:spPr>
          <a:xfrm>
            <a:off x="6324600" y="2782929"/>
            <a:ext cx="1981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Highway alignment</a:t>
            </a:r>
            <a:endParaRPr lang="en-US" dirty="0"/>
          </a:p>
        </p:txBody>
      </p:sp>
      <p:sp>
        <p:nvSpPr>
          <p:cNvPr id="15" name="TextBox 14"/>
          <p:cNvSpPr txBox="1"/>
          <p:nvPr/>
        </p:nvSpPr>
        <p:spPr>
          <a:xfrm>
            <a:off x="4494101" y="4202668"/>
            <a:ext cx="12954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Waterways</a:t>
            </a:r>
            <a:endParaRPr lang="en-US" dirty="0"/>
          </a:p>
        </p:txBody>
      </p:sp>
      <p:sp>
        <p:nvSpPr>
          <p:cNvPr id="16" name="TextBox 15"/>
          <p:cNvSpPr txBox="1"/>
          <p:nvPr/>
        </p:nvSpPr>
        <p:spPr>
          <a:xfrm>
            <a:off x="295275" y="6196302"/>
            <a:ext cx="7620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Gully</a:t>
            </a:r>
            <a:endParaRPr lang="en-US" dirty="0"/>
          </a:p>
        </p:txBody>
      </p:sp>
      <p:sp>
        <p:nvSpPr>
          <p:cNvPr id="17" name="TextBox 16"/>
          <p:cNvSpPr txBox="1"/>
          <p:nvPr/>
        </p:nvSpPr>
        <p:spPr>
          <a:xfrm>
            <a:off x="7315200" y="6071964"/>
            <a:ext cx="14478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r>
              <a:rPr lang="en-US" dirty="0" smtClean="0"/>
              <a:t>Sand dunes</a:t>
            </a:r>
            <a:endParaRPr lang="en-US" dirty="0"/>
          </a:p>
        </p:txBody>
      </p:sp>
    </p:spTree>
    <p:extLst>
      <p:ext uri="{BB962C8B-B14F-4D97-AF65-F5344CB8AC3E}">
        <p14:creationId xmlns:p14="http://schemas.microsoft.com/office/powerpoint/2010/main" val="796466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11162"/>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3200" dirty="0" smtClean="0"/>
              <a:t>Soil conservation</a:t>
            </a:r>
            <a:endParaRPr lang="en-US"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685800"/>
            <a:ext cx="4495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524250"/>
            <a:ext cx="4343400" cy="3291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98" y="3824099"/>
            <a:ext cx="3690573" cy="269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 y="685800"/>
            <a:ext cx="3690573"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19200" y="3162300"/>
            <a:ext cx="1600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Farm Forestry</a:t>
            </a:r>
            <a:endParaRPr lang="en-US" dirty="0"/>
          </a:p>
        </p:txBody>
      </p:sp>
      <p:sp>
        <p:nvSpPr>
          <p:cNvPr id="4" name="TextBox 3"/>
          <p:cNvSpPr txBox="1"/>
          <p:nvPr/>
        </p:nvSpPr>
        <p:spPr>
          <a:xfrm>
            <a:off x="1333500" y="6146103"/>
            <a:ext cx="13716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Small Dams</a:t>
            </a:r>
            <a:endParaRPr lang="en-US" dirty="0"/>
          </a:p>
        </p:txBody>
      </p:sp>
      <p:sp>
        <p:nvSpPr>
          <p:cNvPr id="5" name="TextBox 4"/>
          <p:cNvSpPr txBox="1"/>
          <p:nvPr/>
        </p:nvSpPr>
        <p:spPr>
          <a:xfrm>
            <a:off x="6858000" y="2977634"/>
            <a:ext cx="15240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ctr"/>
            <a:r>
              <a:rPr lang="en-US" dirty="0" smtClean="0"/>
              <a:t>Shelter belts</a:t>
            </a:r>
            <a:endParaRPr lang="en-US" dirty="0"/>
          </a:p>
        </p:txBody>
      </p:sp>
      <p:sp>
        <p:nvSpPr>
          <p:cNvPr id="7" name="TextBox 6"/>
          <p:cNvSpPr txBox="1"/>
          <p:nvPr/>
        </p:nvSpPr>
        <p:spPr>
          <a:xfrm>
            <a:off x="4267200" y="6445952"/>
            <a:ext cx="18288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ctr"/>
            <a:r>
              <a:rPr lang="en-US" dirty="0" smtClean="0"/>
              <a:t>Drainage System</a:t>
            </a:r>
            <a:endParaRPr lang="en-US" dirty="0"/>
          </a:p>
        </p:txBody>
      </p:sp>
    </p:spTree>
    <p:extLst>
      <p:ext uri="{BB962C8B-B14F-4D97-AF65-F5344CB8AC3E}">
        <p14:creationId xmlns:p14="http://schemas.microsoft.com/office/powerpoint/2010/main" val="2931904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7772400" cy="685799"/>
          </a:xfrm>
        </p:spPr>
        <p:style>
          <a:lnRef idx="1">
            <a:schemeClr val="accent6"/>
          </a:lnRef>
          <a:fillRef idx="2">
            <a:schemeClr val="accent6"/>
          </a:fillRef>
          <a:effectRef idx="1">
            <a:schemeClr val="accent6"/>
          </a:effectRef>
          <a:fontRef idx="minor">
            <a:schemeClr val="dk1"/>
          </a:fontRef>
        </p:style>
        <p:txBody>
          <a:bodyPr>
            <a:normAutofit/>
          </a:bodyPr>
          <a:lstStyle/>
          <a:p>
            <a:r>
              <a:rPr lang="en-US" sz="3600" dirty="0" smtClean="0"/>
              <a:t>Desertification</a:t>
            </a:r>
            <a:endParaRPr lang="en-US" sz="3600" dirty="0"/>
          </a:p>
        </p:txBody>
      </p:sp>
      <p:sp>
        <p:nvSpPr>
          <p:cNvPr id="3" name="Subtitle 2"/>
          <p:cNvSpPr>
            <a:spLocks noGrp="1"/>
          </p:cNvSpPr>
          <p:nvPr>
            <p:ph type="subTitle" idx="1"/>
          </p:nvPr>
        </p:nvSpPr>
        <p:spPr>
          <a:xfrm>
            <a:off x="228600" y="1066800"/>
            <a:ext cx="8763000" cy="5562600"/>
          </a:xfrm>
        </p:spPr>
        <p:style>
          <a:lnRef idx="1">
            <a:schemeClr val="accent2"/>
          </a:lnRef>
          <a:fillRef idx="2">
            <a:schemeClr val="accent2"/>
          </a:fillRef>
          <a:effectRef idx="1">
            <a:schemeClr val="accent2"/>
          </a:effectRef>
          <a:fontRef idx="minor">
            <a:schemeClr val="dk1"/>
          </a:fontRef>
        </p:style>
        <p:txBody>
          <a:bodyPr anchor="ctr">
            <a:normAutofit fontScale="92500" lnSpcReduction="20000"/>
          </a:bodyPr>
          <a:lstStyle/>
          <a:p>
            <a:pPr algn="l"/>
            <a:r>
              <a:rPr lang="en-US" b="1" dirty="0">
                <a:solidFill>
                  <a:schemeClr val="tx1"/>
                </a:solidFill>
              </a:rPr>
              <a:t>Prevention</a:t>
            </a:r>
            <a:r>
              <a:rPr lang="en-US" dirty="0">
                <a:solidFill>
                  <a:schemeClr val="tx1"/>
                </a:solidFill>
              </a:rPr>
              <a:t>: to prevent desertification and restore deserted land it would be necessary to</a:t>
            </a:r>
          </a:p>
          <a:p>
            <a:pPr marL="457200" indent="-457200" algn="l">
              <a:buFont typeface="Arial" pitchFamily="34" charset="0"/>
              <a:buChar char="•"/>
            </a:pPr>
            <a:r>
              <a:rPr lang="en-US" dirty="0" smtClean="0">
                <a:solidFill>
                  <a:schemeClr val="tx1"/>
                </a:solidFill>
              </a:rPr>
              <a:t>Prevent </a:t>
            </a:r>
            <a:r>
              <a:rPr lang="en-US" dirty="0">
                <a:solidFill>
                  <a:schemeClr val="tx1"/>
                </a:solidFill>
              </a:rPr>
              <a:t>soil erosion, </a:t>
            </a:r>
          </a:p>
          <a:p>
            <a:pPr marL="457200" indent="-457200" algn="l">
              <a:buFont typeface="Arial" pitchFamily="34" charset="0"/>
              <a:buChar char="•"/>
            </a:pPr>
            <a:r>
              <a:rPr lang="en-US" dirty="0" smtClean="0">
                <a:solidFill>
                  <a:schemeClr val="tx1"/>
                </a:solidFill>
              </a:rPr>
              <a:t>Improve </a:t>
            </a:r>
            <a:r>
              <a:rPr lang="en-US" dirty="0">
                <a:solidFill>
                  <a:schemeClr val="tx1"/>
                </a:solidFill>
              </a:rPr>
              <a:t>water resource management,</a:t>
            </a:r>
          </a:p>
          <a:p>
            <a:pPr marL="457200" indent="-457200" algn="l">
              <a:buFont typeface="Arial" pitchFamily="34" charset="0"/>
              <a:buChar char="•"/>
            </a:pPr>
            <a:r>
              <a:rPr lang="en-US" dirty="0" smtClean="0">
                <a:solidFill>
                  <a:schemeClr val="tx1"/>
                </a:solidFill>
              </a:rPr>
              <a:t>Afforestation and reforestation</a:t>
            </a:r>
          </a:p>
          <a:p>
            <a:pPr marL="457200" indent="-457200" algn="l">
              <a:buFont typeface="Arial" pitchFamily="34" charset="0"/>
              <a:buChar char="•"/>
            </a:pPr>
            <a:r>
              <a:rPr lang="en-US" dirty="0" smtClean="0">
                <a:solidFill>
                  <a:schemeClr val="tx1"/>
                </a:solidFill>
              </a:rPr>
              <a:t>Sustainable vegetation cover management</a:t>
            </a:r>
          </a:p>
          <a:p>
            <a:pPr marL="457200" indent="-457200" algn="l">
              <a:buFont typeface="Arial" pitchFamily="34" charset="0"/>
              <a:buChar char="•"/>
            </a:pPr>
            <a:r>
              <a:rPr lang="en-US" dirty="0" smtClean="0">
                <a:solidFill>
                  <a:schemeClr val="tx1"/>
                </a:solidFill>
              </a:rPr>
              <a:t>Agroforestry ecosystem </a:t>
            </a:r>
            <a:endParaRPr lang="en-US" dirty="0">
              <a:solidFill>
                <a:schemeClr val="tx1"/>
              </a:solidFill>
            </a:endParaRPr>
          </a:p>
          <a:p>
            <a:pPr marL="457200" indent="-457200" algn="l">
              <a:buFont typeface="Arial" pitchFamily="34" charset="0"/>
              <a:buChar char="•"/>
            </a:pPr>
            <a:r>
              <a:rPr lang="en-US" dirty="0" smtClean="0">
                <a:solidFill>
                  <a:schemeClr val="tx1"/>
                </a:solidFill>
              </a:rPr>
              <a:t>Narrow  </a:t>
            </a:r>
            <a:r>
              <a:rPr lang="en-US" dirty="0">
                <a:solidFill>
                  <a:schemeClr val="tx1"/>
                </a:solidFill>
              </a:rPr>
              <a:t>strip planting, </a:t>
            </a:r>
          </a:p>
          <a:p>
            <a:pPr marL="457200" indent="-457200" algn="l">
              <a:buFont typeface="Arial" pitchFamily="34" charset="0"/>
              <a:buChar char="•"/>
            </a:pPr>
            <a:r>
              <a:rPr lang="en-US" dirty="0" smtClean="0">
                <a:solidFill>
                  <a:schemeClr val="tx1"/>
                </a:solidFill>
              </a:rPr>
              <a:t>Wind </a:t>
            </a:r>
            <a:r>
              <a:rPr lang="en-US" dirty="0">
                <a:solidFill>
                  <a:schemeClr val="tx1"/>
                </a:solidFill>
              </a:rPr>
              <a:t>breaks and shelter belts of live plants. </a:t>
            </a:r>
          </a:p>
          <a:p>
            <a:pPr marL="457200" indent="-457200" algn="l">
              <a:buFont typeface="Arial" pitchFamily="34" charset="0"/>
              <a:buChar char="•"/>
            </a:pPr>
            <a:r>
              <a:rPr lang="en-US" dirty="0" smtClean="0">
                <a:solidFill>
                  <a:schemeClr val="tx1"/>
                </a:solidFill>
              </a:rPr>
              <a:t>Introduction </a:t>
            </a:r>
            <a:r>
              <a:rPr lang="en-US" dirty="0">
                <a:solidFill>
                  <a:schemeClr val="tx1"/>
                </a:solidFill>
              </a:rPr>
              <a:t>of new varieties and species with a capacity to tolerate aridity and </a:t>
            </a:r>
            <a:r>
              <a:rPr lang="en-US" dirty="0" smtClean="0">
                <a:solidFill>
                  <a:schemeClr val="tx1"/>
                </a:solidFill>
              </a:rPr>
              <a:t>salinity, and </a:t>
            </a:r>
            <a:endParaRPr lang="en-US" dirty="0">
              <a:solidFill>
                <a:schemeClr val="tx1"/>
              </a:solidFill>
            </a:endParaRPr>
          </a:p>
          <a:p>
            <a:pPr marL="457200" indent="-457200" algn="l">
              <a:buFont typeface="Arial" pitchFamily="34" charset="0"/>
              <a:buChar char="•"/>
            </a:pPr>
            <a:r>
              <a:rPr lang="en-US" dirty="0" smtClean="0">
                <a:solidFill>
                  <a:schemeClr val="tx1"/>
                </a:solidFill>
              </a:rPr>
              <a:t>Environmentally </a:t>
            </a:r>
            <a:r>
              <a:rPr lang="en-US" dirty="0">
                <a:solidFill>
                  <a:schemeClr val="tx1"/>
                </a:solidFill>
              </a:rPr>
              <a:t>sound human </a:t>
            </a:r>
            <a:r>
              <a:rPr lang="en-US" dirty="0" smtClean="0">
                <a:solidFill>
                  <a:schemeClr val="tx1"/>
                </a:solidFill>
              </a:rPr>
              <a:t>settlements</a:t>
            </a:r>
          </a:p>
        </p:txBody>
      </p:sp>
    </p:spTree>
    <p:extLst>
      <p:ext uri="{BB962C8B-B14F-4D97-AF65-F5344CB8AC3E}">
        <p14:creationId xmlns:p14="http://schemas.microsoft.com/office/powerpoint/2010/main" val="1067665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1"/>
            <a:ext cx="8839200" cy="571500"/>
          </a:xfrm>
        </p:spPr>
        <p:style>
          <a:lnRef idx="1">
            <a:schemeClr val="accent6"/>
          </a:lnRef>
          <a:fillRef idx="2">
            <a:schemeClr val="accent6"/>
          </a:fillRef>
          <a:effectRef idx="1">
            <a:schemeClr val="accent6"/>
          </a:effectRef>
          <a:fontRef idx="minor">
            <a:schemeClr val="dk1"/>
          </a:fontRef>
        </p:style>
        <p:txBody>
          <a:bodyPr>
            <a:noAutofit/>
          </a:bodyPr>
          <a:lstStyle/>
          <a:p>
            <a:r>
              <a:rPr lang="en-US" sz="2800" dirty="0" smtClean="0"/>
              <a:t>Prevention of Desertification</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150" y="4719221"/>
            <a:ext cx="7048500" cy="2000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 y="838200"/>
            <a:ext cx="2590805" cy="20086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5" y="838200"/>
            <a:ext cx="3124200" cy="20086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2855" y="2846836"/>
            <a:ext cx="2895600" cy="1818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550" y="2988572"/>
            <a:ext cx="33528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0593" y="838201"/>
            <a:ext cx="3015307" cy="2150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3562350" y="683627"/>
            <a:ext cx="1524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Strip planting</a:t>
            </a:r>
            <a:endParaRPr lang="en-US" sz="1600" dirty="0"/>
          </a:p>
        </p:txBody>
      </p:sp>
      <p:sp>
        <p:nvSpPr>
          <p:cNvPr id="10" name="TextBox 9"/>
          <p:cNvSpPr txBox="1"/>
          <p:nvPr/>
        </p:nvSpPr>
        <p:spPr>
          <a:xfrm>
            <a:off x="6645746" y="717381"/>
            <a:ext cx="1905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Planned Settlement</a:t>
            </a:r>
            <a:endParaRPr lang="en-US" sz="1600" dirty="0"/>
          </a:p>
        </p:txBody>
      </p:sp>
      <p:sp>
        <p:nvSpPr>
          <p:cNvPr id="11" name="TextBox 10"/>
          <p:cNvSpPr txBox="1"/>
          <p:nvPr/>
        </p:nvSpPr>
        <p:spPr>
          <a:xfrm>
            <a:off x="209550" y="2988572"/>
            <a:ext cx="12192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1600" dirty="0" smtClean="0"/>
              <a:t>Shelter Belt</a:t>
            </a:r>
            <a:endParaRPr lang="en-US" sz="1600" dirty="0"/>
          </a:p>
        </p:txBody>
      </p:sp>
      <p:sp>
        <p:nvSpPr>
          <p:cNvPr id="12" name="TextBox 11"/>
          <p:cNvSpPr txBox="1"/>
          <p:nvPr/>
        </p:nvSpPr>
        <p:spPr>
          <a:xfrm>
            <a:off x="4510092" y="2846835"/>
            <a:ext cx="1381125"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Agroforestry</a:t>
            </a:r>
            <a:endParaRPr lang="en-US" sz="1600" dirty="0"/>
          </a:p>
        </p:txBody>
      </p:sp>
      <p:sp>
        <p:nvSpPr>
          <p:cNvPr id="13" name="TextBox 12"/>
          <p:cNvSpPr txBox="1"/>
          <p:nvPr/>
        </p:nvSpPr>
        <p:spPr>
          <a:xfrm>
            <a:off x="2495550" y="4802773"/>
            <a:ext cx="2514600" cy="33855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US" sz="1600" dirty="0" smtClean="0"/>
              <a:t>Salt tolerant plant species</a:t>
            </a:r>
            <a:endParaRPr lang="en-US" sz="1600" dirty="0"/>
          </a:p>
        </p:txBody>
      </p:sp>
      <p:sp>
        <p:nvSpPr>
          <p:cNvPr id="14" name="TextBox 13"/>
          <p:cNvSpPr txBox="1"/>
          <p:nvPr/>
        </p:nvSpPr>
        <p:spPr>
          <a:xfrm>
            <a:off x="19050" y="683627"/>
            <a:ext cx="2590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Soil and water management</a:t>
            </a:r>
            <a:endParaRPr lang="en-US" sz="1600" dirty="0"/>
          </a:p>
        </p:txBody>
      </p:sp>
    </p:spTree>
    <p:extLst>
      <p:ext uri="{BB962C8B-B14F-4D97-AF65-F5344CB8AC3E}">
        <p14:creationId xmlns:p14="http://schemas.microsoft.com/office/powerpoint/2010/main" val="688069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9248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r>
              <a:rPr lang="en-US" sz="2400" b="1" dirty="0" smtClean="0"/>
              <a:t>Deforestation</a:t>
            </a:r>
            <a:endParaRPr lang="en-US" sz="2400" b="1" dirty="0"/>
          </a:p>
        </p:txBody>
      </p:sp>
      <p:sp>
        <p:nvSpPr>
          <p:cNvPr id="3" name="TextBox 2"/>
          <p:cNvSpPr txBox="1"/>
          <p:nvPr/>
        </p:nvSpPr>
        <p:spPr>
          <a:xfrm>
            <a:off x="762000" y="762000"/>
            <a:ext cx="7772400" cy="378565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lang="en-IN" sz="2400" b="1" dirty="0"/>
          </a:p>
          <a:p>
            <a:r>
              <a:rPr lang="en-IN" sz="2400" b="1" dirty="0" smtClean="0"/>
              <a:t>The </a:t>
            </a:r>
            <a:r>
              <a:rPr lang="en-IN" sz="2400" b="1" dirty="0"/>
              <a:t>causes of deforestation </a:t>
            </a:r>
            <a:r>
              <a:rPr lang="en-IN" dirty="0" smtClean="0"/>
              <a:t>:</a:t>
            </a:r>
            <a:endParaRPr lang="en-US" dirty="0"/>
          </a:p>
          <a:p>
            <a:pPr marL="342900" indent="-342900">
              <a:buFont typeface="+mj-lt"/>
              <a:buAutoNum type="arabicPeriod"/>
            </a:pPr>
            <a:r>
              <a:rPr lang="en-IN" sz="2400" dirty="0"/>
              <a:t>Population pressure for agricultural </a:t>
            </a:r>
            <a:r>
              <a:rPr lang="en-IN" sz="2400" dirty="0" smtClean="0"/>
              <a:t>land</a:t>
            </a:r>
          </a:p>
          <a:p>
            <a:pPr marL="342900" indent="-342900">
              <a:buFont typeface="+mj-lt"/>
              <a:buAutoNum type="arabicPeriod"/>
            </a:pPr>
            <a:r>
              <a:rPr lang="en-IN" sz="2400" dirty="0"/>
              <a:t>Fuel wood </a:t>
            </a:r>
            <a:r>
              <a:rPr lang="en-IN" sz="2400" dirty="0" smtClean="0"/>
              <a:t>requirement</a:t>
            </a:r>
          </a:p>
          <a:p>
            <a:pPr marL="342900" indent="-342900">
              <a:buFont typeface="+mj-lt"/>
              <a:buAutoNum type="arabicPeriod"/>
            </a:pPr>
            <a:r>
              <a:rPr lang="en-IN" sz="2400" dirty="0"/>
              <a:t>Industrial demand for </a:t>
            </a:r>
            <a:r>
              <a:rPr lang="en-IN" sz="2400" dirty="0" smtClean="0"/>
              <a:t>wood</a:t>
            </a:r>
          </a:p>
          <a:p>
            <a:pPr marL="342900" indent="-342900">
              <a:buFont typeface="+mj-lt"/>
              <a:buAutoNum type="arabicPeriod"/>
            </a:pPr>
            <a:r>
              <a:rPr lang="en-IN" sz="2400" dirty="0"/>
              <a:t>Development </a:t>
            </a:r>
            <a:r>
              <a:rPr lang="en-IN" sz="2400" dirty="0" smtClean="0"/>
              <a:t>projects</a:t>
            </a:r>
          </a:p>
          <a:p>
            <a:pPr marL="342900" indent="-342900">
              <a:buFont typeface="+mj-lt"/>
              <a:buAutoNum type="arabicPeriod"/>
            </a:pPr>
            <a:r>
              <a:rPr lang="en-IN" sz="2400" dirty="0" smtClean="0"/>
              <a:t>Overgrazing</a:t>
            </a:r>
            <a:endParaRPr lang="en-IN" sz="2400" dirty="0" smtClean="0"/>
          </a:p>
          <a:p>
            <a:pPr marL="342900" indent="-342900">
              <a:buFont typeface="+mj-lt"/>
              <a:buAutoNum type="arabicPeriod"/>
            </a:pPr>
            <a:r>
              <a:rPr lang="en-IN" sz="2400" dirty="0"/>
              <a:t>Quarrying and mining </a:t>
            </a:r>
            <a:r>
              <a:rPr lang="en-IN" sz="2400" dirty="0" smtClean="0"/>
              <a:t>operations</a:t>
            </a:r>
          </a:p>
          <a:p>
            <a:pPr marL="342900" indent="-342900">
              <a:buFont typeface="+mj-lt"/>
              <a:buAutoNum type="arabicPeriod"/>
            </a:pPr>
            <a:r>
              <a:rPr lang="en-IN" sz="2400" dirty="0"/>
              <a:t>Forest </a:t>
            </a:r>
            <a:r>
              <a:rPr lang="en-IN" sz="2400" dirty="0" smtClean="0"/>
              <a:t>fires</a:t>
            </a:r>
            <a:endParaRPr lang="en-IN" sz="2400" dirty="0"/>
          </a:p>
          <a:p>
            <a:pPr marL="342900" indent="-342900">
              <a:buFont typeface="+mj-lt"/>
              <a:buAutoNum type="arabicPeriod"/>
            </a:pPr>
            <a:endParaRPr lang="en-US" sz="2400" dirty="0"/>
          </a:p>
        </p:txBody>
      </p:sp>
      <p:pic>
        <p:nvPicPr>
          <p:cNvPr id="1028" name="Picture 4" descr="C:\Users\KGTM-2\Pictures\evs_ppt_notes\deforest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810000"/>
            <a:ext cx="4311925"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8516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4637"/>
            <a:ext cx="7772400" cy="574964"/>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t>Effects of Deforestation</a:t>
            </a:r>
            <a:endParaRPr lang="en-US" sz="3200" dirty="0"/>
          </a:p>
        </p:txBody>
      </p:sp>
      <p:sp>
        <p:nvSpPr>
          <p:cNvPr id="3" name="Subtitle 2"/>
          <p:cNvSpPr>
            <a:spLocks noGrp="1"/>
          </p:cNvSpPr>
          <p:nvPr>
            <p:ph type="subTitle" idx="1"/>
          </p:nvPr>
        </p:nvSpPr>
        <p:spPr>
          <a:xfrm>
            <a:off x="228600" y="762000"/>
            <a:ext cx="8763000" cy="5791200"/>
          </a:xfrm>
        </p:spPr>
        <p:style>
          <a:lnRef idx="1">
            <a:schemeClr val="accent4"/>
          </a:lnRef>
          <a:fillRef idx="2">
            <a:schemeClr val="accent4"/>
          </a:fillRef>
          <a:effectRef idx="1">
            <a:schemeClr val="accent4"/>
          </a:effectRef>
          <a:fontRef idx="minor">
            <a:schemeClr val="dk1"/>
          </a:fontRef>
        </p:style>
        <p:txBody>
          <a:bodyPr anchor="ctr">
            <a:normAutofit fontScale="77500" lnSpcReduction="20000"/>
          </a:bodyPr>
          <a:lstStyle/>
          <a:p>
            <a:pPr marL="514350" lvl="0" indent="-514350" algn="l">
              <a:buFont typeface="+mj-lt"/>
              <a:buAutoNum type="arabicPeriod"/>
            </a:pPr>
            <a:r>
              <a:rPr lang="en-IN" dirty="0">
                <a:solidFill>
                  <a:schemeClr val="tx1"/>
                </a:solidFill>
              </a:rPr>
              <a:t>Loss of forest causes both </a:t>
            </a:r>
            <a:r>
              <a:rPr lang="en-IN" b="1" dirty="0">
                <a:solidFill>
                  <a:schemeClr val="tx1"/>
                </a:solidFill>
              </a:rPr>
              <a:t>flood</a:t>
            </a:r>
            <a:r>
              <a:rPr lang="en-IN" dirty="0">
                <a:solidFill>
                  <a:schemeClr val="tx1"/>
                </a:solidFill>
              </a:rPr>
              <a:t> and </a:t>
            </a:r>
            <a:r>
              <a:rPr lang="en-IN" b="1" dirty="0">
                <a:solidFill>
                  <a:schemeClr val="tx1"/>
                </a:solidFill>
              </a:rPr>
              <a:t>drought</a:t>
            </a:r>
            <a:r>
              <a:rPr lang="en-IN" dirty="0">
                <a:solidFill>
                  <a:schemeClr val="tx1"/>
                </a:solidFill>
              </a:rPr>
              <a:t> and results in </a:t>
            </a:r>
            <a:r>
              <a:rPr lang="en-IN" b="1" dirty="0">
                <a:solidFill>
                  <a:schemeClr val="tx1"/>
                </a:solidFill>
              </a:rPr>
              <a:t>soil erosion</a:t>
            </a:r>
            <a:r>
              <a:rPr lang="en-IN" dirty="0">
                <a:solidFill>
                  <a:schemeClr val="tx1"/>
                </a:solidFill>
              </a:rPr>
              <a:t>.</a:t>
            </a:r>
            <a:endParaRPr lang="en-US" dirty="0">
              <a:solidFill>
                <a:schemeClr val="tx1"/>
              </a:solidFill>
            </a:endParaRPr>
          </a:p>
          <a:p>
            <a:pPr marL="514350" lvl="0" indent="-514350" algn="l">
              <a:buFont typeface="+mj-lt"/>
              <a:buAutoNum type="arabicPeriod"/>
            </a:pPr>
            <a:r>
              <a:rPr lang="en-IN" dirty="0">
                <a:solidFill>
                  <a:schemeClr val="tx1"/>
                </a:solidFill>
              </a:rPr>
              <a:t>Denuded land mass gradually gets converted into </a:t>
            </a:r>
            <a:r>
              <a:rPr lang="en-IN" b="1" dirty="0">
                <a:solidFill>
                  <a:schemeClr val="tx1"/>
                </a:solidFill>
              </a:rPr>
              <a:t>sand</a:t>
            </a:r>
            <a:r>
              <a:rPr lang="en-IN" dirty="0">
                <a:solidFill>
                  <a:schemeClr val="tx1"/>
                </a:solidFill>
              </a:rPr>
              <a:t> due to action of wind and wind causes expansion of deserts. </a:t>
            </a:r>
            <a:endParaRPr lang="en-US" dirty="0">
              <a:solidFill>
                <a:schemeClr val="tx1"/>
              </a:solidFill>
            </a:endParaRPr>
          </a:p>
          <a:p>
            <a:pPr marL="514350" lvl="0" indent="-514350" algn="l">
              <a:buFont typeface="+mj-lt"/>
              <a:buAutoNum type="arabicPeriod"/>
            </a:pPr>
            <a:r>
              <a:rPr lang="en-IN" dirty="0">
                <a:solidFill>
                  <a:schemeClr val="tx1"/>
                </a:solidFill>
              </a:rPr>
              <a:t>Deforestation threatens many wildlife species and their natural </a:t>
            </a:r>
            <a:r>
              <a:rPr lang="en-IN" dirty="0" smtClean="0">
                <a:solidFill>
                  <a:schemeClr val="tx1"/>
                </a:solidFill>
              </a:rPr>
              <a:t>habitats.</a:t>
            </a:r>
            <a:endParaRPr lang="en-US" dirty="0">
              <a:solidFill>
                <a:schemeClr val="tx1"/>
              </a:solidFill>
            </a:endParaRPr>
          </a:p>
          <a:p>
            <a:pPr marL="514350" lvl="0" indent="-514350" algn="l">
              <a:buFont typeface="+mj-lt"/>
              <a:buAutoNum type="arabicPeriod"/>
            </a:pPr>
            <a:r>
              <a:rPr lang="en-IN" dirty="0">
                <a:solidFill>
                  <a:schemeClr val="tx1"/>
                </a:solidFill>
              </a:rPr>
              <a:t>Altered hydrological cycle affects </a:t>
            </a:r>
            <a:r>
              <a:rPr lang="en-IN" b="1" dirty="0">
                <a:solidFill>
                  <a:schemeClr val="tx1"/>
                </a:solidFill>
              </a:rPr>
              <a:t>rainfall</a:t>
            </a:r>
            <a:r>
              <a:rPr lang="en-IN" dirty="0">
                <a:solidFill>
                  <a:schemeClr val="tx1"/>
                </a:solidFill>
              </a:rPr>
              <a:t>.</a:t>
            </a:r>
            <a:endParaRPr lang="en-US" dirty="0">
              <a:solidFill>
                <a:schemeClr val="tx1"/>
              </a:solidFill>
            </a:endParaRPr>
          </a:p>
          <a:p>
            <a:pPr marL="514350" lvl="0" indent="-514350" algn="l">
              <a:buFont typeface="+mj-lt"/>
              <a:buAutoNum type="arabicPeriod"/>
            </a:pPr>
            <a:r>
              <a:rPr lang="en-IN" dirty="0">
                <a:solidFill>
                  <a:schemeClr val="tx1"/>
                </a:solidFill>
              </a:rPr>
              <a:t>Deforestation also lowers down the </a:t>
            </a:r>
            <a:r>
              <a:rPr lang="en-IN" b="1" dirty="0">
                <a:solidFill>
                  <a:schemeClr val="tx1"/>
                </a:solidFill>
              </a:rPr>
              <a:t>ground water table</a:t>
            </a:r>
            <a:r>
              <a:rPr lang="en-IN" dirty="0">
                <a:solidFill>
                  <a:schemeClr val="tx1"/>
                </a:solidFill>
              </a:rPr>
              <a:t>.</a:t>
            </a:r>
            <a:endParaRPr lang="en-US" dirty="0">
              <a:solidFill>
                <a:schemeClr val="tx1"/>
              </a:solidFill>
            </a:endParaRPr>
          </a:p>
          <a:p>
            <a:pPr marL="514350" lvl="0" indent="-514350" algn="l">
              <a:buFont typeface="+mj-lt"/>
              <a:buAutoNum type="arabicPeriod"/>
            </a:pPr>
            <a:r>
              <a:rPr lang="en-IN" dirty="0" smtClean="0">
                <a:solidFill>
                  <a:schemeClr val="tx1"/>
                </a:solidFill>
              </a:rPr>
              <a:t>Changes </a:t>
            </a:r>
            <a:r>
              <a:rPr lang="en-IN" dirty="0">
                <a:solidFill>
                  <a:schemeClr val="tx1"/>
                </a:solidFill>
              </a:rPr>
              <a:t>in the environment quality by increasing </a:t>
            </a:r>
            <a:r>
              <a:rPr lang="en-IN" b="1" dirty="0">
                <a:solidFill>
                  <a:schemeClr val="tx1"/>
                </a:solidFill>
              </a:rPr>
              <a:t>carbon dioxide</a:t>
            </a:r>
            <a:r>
              <a:rPr lang="en-IN" dirty="0">
                <a:solidFill>
                  <a:schemeClr val="tx1"/>
                </a:solidFill>
              </a:rPr>
              <a:t> and other </a:t>
            </a:r>
            <a:r>
              <a:rPr lang="en-IN" b="1" dirty="0">
                <a:solidFill>
                  <a:schemeClr val="tx1"/>
                </a:solidFill>
              </a:rPr>
              <a:t>pollutants</a:t>
            </a:r>
            <a:r>
              <a:rPr lang="en-IN" dirty="0">
                <a:solidFill>
                  <a:schemeClr val="tx1"/>
                </a:solidFill>
              </a:rPr>
              <a:t> in the atmosphere.</a:t>
            </a:r>
            <a:endParaRPr lang="en-US" dirty="0">
              <a:solidFill>
                <a:schemeClr val="tx1"/>
              </a:solidFill>
            </a:endParaRPr>
          </a:p>
          <a:p>
            <a:pPr marL="514350" lvl="0" indent="-514350" algn="l">
              <a:buFont typeface="+mj-lt"/>
              <a:buAutoNum type="arabicPeriod"/>
            </a:pPr>
            <a:r>
              <a:rPr lang="en-IN" dirty="0">
                <a:solidFill>
                  <a:schemeClr val="tx1"/>
                </a:solidFill>
              </a:rPr>
              <a:t>Loss of mountain forests increases amount of run-off water into rivers causing frequent floods.</a:t>
            </a:r>
            <a:endParaRPr lang="en-US" dirty="0">
              <a:solidFill>
                <a:schemeClr val="tx1"/>
              </a:solidFill>
            </a:endParaRPr>
          </a:p>
          <a:p>
            <a:pPr marL="514350" indent="-514350" algn="l">
              <a:buFont typeface="+mj-lt"/>
              <a:buAutoNum type="arabicPeriod"/>
            </a:pPr>
            <a:r>
              <a:rPr lang="en-IN" dirty="0">
                <a:solidFill>
                  <a:schemeClr val="tx1"/>
                </a:solidFill>
              </a:rPr>
              <a:t>Deforestation also causes </a:t>
            </a:r>
            <a:r>
              <a:rPr lang="en-IN" b="1" dirty="0">
                <a:solidFill>
                  <a:schemeClr val="tx1"/>
                </a:solidFill>
              </a:rPr>
              <a:t>loss of soil fertility</a:t>
            </a:r>
            <a:r>
              <a:rPr lang="en-IN" dirty="0">
                <a:solidFill>
                  <a:schemeClr val="tx1"/>
                </a:solidFill>
              </a:rPr>
              <a:t>, threatens tribal, brings about regional and global climate changes, change in </a:t>
            </a:r>
            <a:r>
              <a:rPr lang="en-IN" b="1" dirty="0">
                <a:solidFill>
                  <a:schemeClr val="tx1"/>
                </a:solidFill>
              </a:rPr>
              <a:t>rainfall pattern</a:t>
            </a:r>
            <a:r>
              <a:rPr lang="en-IN" dirty="0">
                <a:solidFill>
                  <a:schemeClr val="tx1"/>
                </a:solidFill>
              </a:rPr>
              <a:t> and contributes to </a:t>
            </a:r>
            <a:r>
              <a:rPr lang="en-IN" b="1" dirty="0">
                <a:solidFill>
                  <a:schemeClr val="tx1"/>
                </a:solidFill>
              </a:rPr>
              <a:t>global warming</a:t>
            </a:r>
            <a:endParaRPr lang="en-US" b="1" dirty="0">
              <a:solidFill>
                <a:schemeClr val="tx1"/>
              </a:solidFill>
            </a:endParaRPr>
          </a:p>
        </p:txBody>
      </p:sp>
    </p:spTree>
    <p:extLst>
      <p:ext uri="{BB962C8B-B14F-4D97-AF65-F5344CB8AC3E}">
        <p14:creationId xmlns:p14="http://schemas.microsoft.com/office/powerpoint/2010/main" val="12625518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1"/>
            <a:ext cx="7772400" cy="533400"/>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t>Conservation of Forest</a:t>
            </a:r>
            <a:endParaRPr lang="en-US" sz="3200" dirty="0"/>
          </a:p>
        </p:txBody>
      </p:sp>
      <p:sp>
        <p:nvSpPr>
          <p:cNvPr id="3" name="Subtitle 2"/>
          <p:cNvSpPr>
            <a:spLocks noGrp="1"/>
          </p:cNvSpPr>
          <p:nvPr>
            <p:ph type="subTitle" idx="1"/>
          </p:nvPr>
        </p:nvSpPr>
        <p:spPr>
          <a:xfrm>
            <a:off x="228600" y="838200"/>
            <a:ext cx="8686800" cy="5791200"/>
          </a:xfrm>
        </p:spPr>
        <p:style>
          <a:lnRef idx="1">
            <a:schemeClr val="accent4"/>
          </a:lnRef>
          <a:fillRef idx="2">
            <a:schemeClr val="accent4"/>
          </a:fillRef>
          <a:effectRef idx="1">
            <a:schemeClr val="accent4"/>
          </a:effectRef>
          <a:fontRef idx="minor">
            <a:schemeClr val="dk1"/>
          </a:fontRef>
        </p:style>
        <p:txBody>
          <a:bodyPr anchor="ctr">
            <a:normAutofit fontScale="77500" lnSpcReduction="20000"/>
          </a:bodyPr>
          <a:lstStyle/>
          <a:p>
            <a:pPr marL="514350" lvl="0" indent="-514350" algn="l">
              <a:buFont typeface="+mj-lt"/>
              <a:buAutoNum type="arabicPeriod"/>
            </a:pPr>
            <a:r>
              <a:rPr lang="en-IN" dirty="0" smtClean="0">
                <a:solidFill>
                  <a:schemeClr val="tx1"/>
                </a:solidFill>
              </a:rPr>
              <a:t>Compensating </a:t>
            </a:r>
            <a:r>
              <a:rPr lang="en-IN" dirty="0">
                <a:solidFill>
                  <a:schemeClr val="tx1"/>
                </a:solidFill>
              </a:rPr>
              <a:t>tree felling with tree planting.</a:t>
            </a:r>
            <a:endParaRPr lang="en-US" dirty="0">
              <a:solidFill>
                <a:schemeClr val="tx1"/>
              </a:solidFill>
            </a:endParaRPr>
          </a:p>
          <a:p>
            <a:pPr marL="514350" lvl="0" indent="-514350" algn="l">
              <a:buFont typeface="+mj-lt"/>
              <a:buAutoNum type="arabicPeriod"/>
            </a:pPr>
            <a:r>
              <a:rPr lang="en-IN" dirty="0">
                <a:solidFill>
                  <a:schemeClr val="tx1"/>
                </a:solidFill>
              </a:rPr>
              <a:t>Plantation should be done in areas unfit for agriculture along highways, roads, rivers, canals, playgrounds etc.</a:t>
            </a:r>
            <a:endParaRPr lang="en-US" dirty="0">
              <a:solidFill>
                <a:schemeClr val="tx1"/>
              </a:solidFill>
            </a:endParaRPr>
          </a:p>
          <a:p>
            <a:pPr marL="514350" lvl="0" indent="-514350" algn="l">
              <a:buFont typeface="+mj-lt"/>
              <a:buAutoNum type="arabicPeriod"/>
            </a:pPr>
            <a:r>
              <a:rPr lang="en-IN" b="1" dirty="0">
                <a:solidFill>
                  <a:schemeClr val="tx1"/>
                </a:solidFill>
              </a:rPr>
              <a:t>Van </a:t>
            </a:r>
            <a:r>
              <a:rPr lang="en-IN" b="1" dirty="0" smtClean="0">
                <a:solidFill>
                  <a:schemeClr val="tx1"/>
                </a:solidFill>
              </a:rPr>
              <a:t>Mahotsava</a:t>
            </a:r>
            <a:r>
              <a:rPr lang="en-IN" dirty="0">
                <a:solidFill>
                  <a:schemeClr val="tx1"/>
                </a:solidFill>
              </a:rPr>
              <a:t> </a:t>
            </a:r>
            <a:r>
              <a:rPr lang="en-IN" dirty="0" smtClean="0">
                <a:solidFill>
                  <a:schemeClr val="tx1"/>
                </a:solidFill>
              </a:rPr>
              <a:t>should </a:t>
            </a:r>
            <a:r>
              <a:rPr lang="en-IN" dirty="0">
                <a:solidFill>
                  <a:schemeClr val="tx1"/>
                </a:solidFill>
              </a:rPr>
              <a:t>be popularised and made effective among common people.</a:t>
            </a:r>
            <a:endParaRPr lang="en-US" dirty="0">
              <a:solidFill>
                <a:schemeClr val="tx1"/>
              </a:solidFill>
            </a:endParaRPr>
          </a:p>
          <a:p>
            <a:pPr marL="514350" lvl="0" indent="-514350" algn="l">
              <a:buFont typeface="+mj-lt"/>
              <a:buAutoNum type="arabicPeriod"/>
            </a:pPr>
            <a:r>
              <a:rPr lang="en-IN" dirty="0">
                <a:solidFill>
                  <a:schemeClr val="tx1"/>
                </a:solidFill>
              </a:rPr>
              <a:t>Maximum economy should be observed in the use of timber and fuel wood and their wastage should be minimised.</a:t>
            </a:r>
            <a:endParaRPr lang="en-US" dirty="0">
              <a:solidFill>
                <a:schemeClr val="tx1"/>
              </a:solidFill>
            </a:endParaRPr>
          </a:p>
          <a:p>
            <a:pPr marL="514350" lvl="0" indent="-514350" algn="l">
              <a:buFont typeface="+mj-lt"/>
              <a:buAutoNum type="arabicPeriod"/>
            </a:pPr>
            <a:r>
              <a:rPr lang="en-IN" dirty="0" smtClean="0">
                <a:solidFill>
                  <a:schemeClr val="tx1"/>
                </a:solidFill>
              </a:rPr>
              <a:t>Use </a:t>
            </a:r>
            <a:r>
              <a:rPr lang="en-IN" dirty="0">
                <a:solidFill>
                  <a:schemeClr val="tx1"/>
                </a:solidFill>
              </a:rPr>
              <a:t>of fuel wood should be discouraged and alternative energy sources such as solar cooker, natural gas or biogas should made available to the users.</a:t>
            </a:r>
            <a:endParaRPr lang="en-US" dirty="0">
              <a:solidFill>
                <a:schemeClr val="tx1"/>
              </a:solidFill>
            </a:endParaRPr>
          </a:p>
          <a:p>
            <a:pPr marL="514350" lvl="0" indent="-514350" algn="l">
              <a:buFont typeface="+mj-lt"/>
              <a:buAutoNum type="arabicPeriod"/>
            </a:pPr>
            <a:r>
              <a:rPr lang="en-IN" dirty="0">
                <a:solidFill>
                  <a:schemeClr val="tx1"/>
                </a:solidFill>
              </a:rPr>
              <a:t>Forests should be protected from fire and modern fire fighting </a:t>
            </a:r>
            <a:r>
              <a:rPr lang="en-IN" dirty="0" smtClean="0">
                <a:solidFill>
                  <a:schemeClr val="tx1"/>
                </a:solidFill>
              </a:rPr>
              <a:t>equipment </a:t>
            </a:r>
            <a:r>
              <a:rPr lang="en-IN" dirty="0">
                <a:solidFill>
                  <a:schemeClr val="tx1"/>
                </a:solidFill>
              </a:rPr>
              <a:t>should be used to extinguish forest fires.</a:t>
            </a:r>
            <a:endParaRPr lang="en-US" dirty="0">
              <a:solidFill>
                <a:schemeClr val="tx1"/>
              </a:solidFill>
            </a:endParaRPr>
          </a:p>
          <a:p>
            <a:pPr marL="514350" lvl="0" indent="-514350" algn="l">
              <a:buFont typeface="+mj-lt"/>
              <a:buAutoNum type="arabicPeriod"/>
            </a:pPr>
            <a:r>
              <a:rPr lang="en-IN" dirty="0">
                <a:solidFill>
                  <a:schemeClr val="tx1"/>
                </a:solidFill>
              </a:rPr>
              <a:t>Grazing in the forests should be discouraged.</a:t>
            </a:r>
            <a:endParaRPr lang="en-US" dirty="0">
              <a:solidFill>
                <a:schemeClr val="tx1"/>
              </a:solidFill>
            </a:endParaRPr>
          </a:p>
          <a:p>
            <a:pPr marL="514350" indent="-514350" algn="l">
              <a:buFont typeface="+mj-lt"/>
              <a:buAutoNum type="arabicPeriod"/>
            </a:pPr>
            <a:r>
              <a:rPr lang="en-IN" dirty="0">
                <a:solidFill>
                  <a:schemeClr val="tx1"/>
                </a:solidFill>
              </a:rPr>
              <a:t>Rural and tribal communities should be involved in forest </a:t>
            </a:r>
            <a:r>
              <a:rPr lang="en-IN" dirty="0" smtClean="0">
                <a:solidFill>
                  <a:schemeClr val="tx1"/>
                </a:solidFill>
              </a:rPr>
              <a:t>programmes.</a:t>
            </a:r>
            <a:endParaRPr lang="en-US" dirty="0">
              <a:solidFill>
                <a:schemeClr val="tx1"/>
              </a:solidFill>
            </a:endParaRPr>
          </a:p>
        </p:txBody>
      </p:sp>
    </p:spTree>
    <p:extLst>
      <p:ext uri="{BB962C8B-B14F-4D97-AF65-F5344CB8AC3E}">
        <p14:creationId xmlns:p14="http://schemas.microsoft.com/office/powerpoint/2010/main" val="2688877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
            <a:ext cx="7772400" cy="533399"/>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t>Impacts </a:t>
            </a:r>
            <a:r>
              <a:rPr lang="en-US" sz="3200" dirty="0"/>
              <a:t>due to </a:t>
            </a:r>
            <a:r>
              <a:rPr lang="en-US" sz="3200" dirty="0" smtClean="0"/>
              <a:t>mining on ecosystem</a:t>
            </a:r>
            <a:endParaRPr lang="en-US" sz="3200" dirty="0"/>
          </a:p>
        </p:txBody>
      </p:sp>
      <p:sp>
        <p:nvSpPr>
          <p:cNvPr id="3" name="Subtitle 2"/>
          <p:cNvSpPr>
            <a:spLocks noGrp="1"/>
          </p:cNvSpPr>
          <p:nvPr>
            <p:ph type="subTitle" idx="1"/>
          </p:nvPr>
        </p:nvSpPr>
        <p:spPr>
          <a:xfrm>
            <a:off x="0" y="685800"/>
            <a:ext cx="9144000" cy="2743200"/>
          </a:xfrm>
        </p:spPr>
        <p:style>
          <a:lnRef idx="1">
            <a:schemeClr val="accent4"/>
          </a:lnRef>
          <a:fillRef idx="2">
            <a:schemeClr val="accent4"/>
          </a:fillRef>
          <a:effectRef idx="1">
            <a:schemeClr val="accent4"/>
          </a:effectRef>
          <a:fontRef idx="minor">
            <a:schemeClr val="dk1"/>
          </a:fontRef>
        </p:style>
        <p:txBody>
          <a:bodyPr>
            <a:normAutofit/>
          </a:bodyPr>
          <a:lstStyle/>
          <a:p>
            <a:pPr marL="457200" indent="-457200" algn="l">
              <a:buFont typeface="Arial" pitchFamily="34" charset="0"/>
              <a:buChar char="•"/>
            </a:pPr>
            <a:r>
              <a:rPr lang="en-US" sz="2000" dirty="0">
                <a:solidFill>
                  <a:schemeClr val="tx1"/>
                </a:solidFill>
              </a:rPr>
              <a:t>Mineral extraction is done through </a:t>
            </a:r>
            <a:r>
              <a:rPr lang="en-US" sz="2000" b="1" dirty="0">
                <a:solidFill>
                  <a:schemeClr val="tx1"/>
                </a:solidFill>
              </a:rPr>
              <a:t>strip or open cast mining, quarrying and other mining methods. </a:t>
            </a:r>
            <a:endParaRPr lang="en-US" sz="2000" b="1" dirty="0" smtClean="0">
              <a:solidFill>
                <a:schemeClr val="tx1"/>
              </a:solidFill>
            </a:endParaRPr>
          </a:p>
          <a:p>
            <a:pPr marL="457200" indent="-457200" algn="l">
              <a:buFont typeface="Arial" pitchFamily="34" charset="0"/>
              <a:buChar char="•"/>
            </a:pPr>
            <a:r>
              <a:rPr lang="en-US" sz="2000" b="1" dirty="0" smtClean="0">
                <a:solidFill>
                  <a:schemeClr val="tx1"/>
                </a:solidFill>
              </a:rPr>
              <a:t>Open </a:t>
            </a:r>
            <a:r>
              <a:rPr lang="en-US" sz="2000" b="1" dirty="0">
                <a:solidFill>
                  <a:schemeClr val="tx1"/>
                </a:solidFill>
              </a:rPr>
              <a:t>cast mining </a:t>
            </a:r>
            <a:r>
              <a:rPr lang="en-US" sz="2000" dirty="0">
                <a:solidFill>
                  <a:schemeClr val="tx1"/>
                </a:solidFill>
              </a:rPr>
              <a:t>involves removal of overlying layers of the soil and digging out the minerals situated close to the surface. </a:t>
            </a:r>
            <a:endParaRPr lang="en-US" sz="2000" dirty="0" smtClean="0">
              <a:solidFill>
                <a:schemeClr val="tx1"/>
              </a:solidFill>
            </a:endParaRPr>
          </a:p>
          <a:p>
            <a:pPr marL="457200" indent="-457200" algn="l">
              <a:buFont typeface="Arial" pitchFamily="34" charset="0"/>
              <a:buChar char="•"/>
            </a:pPr>
            <a:r>
              <a:rPr lang="en-US" sz="2000" b="1" dirty="0" smtClean="0">
                <a:solidFill>
                  <a:schemeClr val="tx1"/>
                </a:solidFill>
              </a:rPr>
              <a:t>Quarrying </a:t>
            </a:r>
            <a:r>
              <a:rPr lang="en-US" sz="2000" dirty="0">
                <a:solidFill>
                  <a:schemeClr val="tx1"/>
                </a:solidFill>
              </a:rPr>
              <a:t>involves digging out the minerals or blasting with the explosives to recover the minerals. </a:t>
            </a:r>
            <a:endParaRPr lang="en-US" sz="2000" dirty="0" smtClean="0">
              <a:solidFill>
                <a:schemeClr val="tx1"/>
              </a:solidFill>
            </a:endParaRPr>
          </a:p>
          <a:p>
            <a:pPr marL="457200" indent="-457200" algn="l">
              <a:buFont typeface="Arial" pitchFamily="34" charset="0"/>
              <a:buChar char="•"/>
            </a:pPr>
            <a:r>
              <a:rPr lang="en-US" sz="2000" b="1" dirty="0" smtClean="0">
                <a:solidFill>
                  <a:schemeClr val="tx1"/>
                </a:solidFill>
              </a:rPr>
              <a:t>Shaft </a:t>
            </a:r>
            <a:r>
              <a:rPr lang="en-US" sz="2000" b="1" dirty="0">
                <a:solidFill>
                  <a:schemeClr val="tx1"/>
                </a:solidFill>
              </a:rPr>
              <a:t>mining </a:t>
            </a:r>
            <a:r>
              <a:rPr lang="en-US" sz="2000" dirty="0">
                <a:solidFill>
                  <a:schemeClr val="tx1"/>
                </a:solidFill>
              </a:rPr>
              <a:t>involves a vertical shaft deep into the earth from which a series of galleries are made at different </a:t>
            </a:r>
            <a:r>
              <a:rPr lang="en-US" sz="2000" dirty="0" smtClean="0">
                <a:solidFill>
                  <a:schemeClr val="tx1"/>
                </a:solidFill>
              </a:rPr>
              <a:t>depths</a:t>
            </a:r>
            <a:endParaRPr lang="en-US" sz="2000"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7613" y="4678430"/>
            <a:ext cx="3232058" cy="2090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29" y="3505200"/>
            <a:ext cx="3158836"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8811" y="3505200"/>
            <a:ext cx="3571876" cy="21574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740482" y="6079123"/>
            <a:ext cx="182880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600" dirty="0" smtClean="0"/>
              <a:t>Open cast mining</a:t>
            </a:r>
            <a:endParaRPr lang="en-US" sz="1600" dirty="0"/>
          </a:p>
        </p:txBody>
      </p:sp>
      <p:sp>
        <p:nvSpPr>
          <p:cNvPr id="8" name="TextBox 7"/>
          <p:cNvSpPr txBox="1"/>
          <p:nvPr/>
        </p:nvSpPr>
        <p:spPr>
          <a:xfrm>
            <a:off x="4244042" y="6417677"/>
            <a:ext cx="121920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600" dirty="0" smtClean="0"/>
              <a:t>Quarrying</a:t>
            </a:r>
            <a:endParaRPr lang="en-US" sz="1600" dirty="0"/>
          </a:p>
        </p:txBody>
      </p:sp>
      <p:sp>
        <p:nvSpPr>
          <p:cNvPr id="9" name="TextBox 8"/>
          <p:cNvSpPr txBox="1"/>
          <p:nvPr/>
        </p:nvSpPr>
        <p:spPr>
          <a:xfrm>
            <a:off x="7010400" y="5493336"/>
            <a:ext cx="1295400" cy="3385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dirty="0" smtClean="0"/>
              <a:t>Shaft mining</a:t>
            </a:r>
            <a:endParaRPr lang="en-US" sz="1600" dirty="0"/>
          </a:p>
        </p:txBody>
      </p:sp>
    </p:spTree>
    <p:extLst>
      <p:ext uri="{BB962C8B-B14F-4D97-AF65-F5344CB8AC3E}">
        <p14:creationId xmlns:p14="http://schemas.microsoft.com/office/powerpoint/2010/main" val="19361841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7772400"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t>Impact of mining on ecosystem</a:t>
            </a:r>
            <a:endParaRPr lang="en-US" dirty="0"/>
          </a:p>
        </p:txBody>
      </p:sp>
      <p:sp>
        <p:nvSpPr>
          <p:cNvPr id="3" name="Subtitle 2"/>
          <p:cNvSpPr>
            <a:spLocks noGrp="1"/>
          </p:cNvSpPr>
          <p:nvPr>
            <p:ph type="subTitle" idx="1"/>
          </p:nvPr>
        </p:nvSpPr>
        <p:spPr>
          <a:xfrm>
            <a:off x="0" y="762000"/>
            <a:ext cx="9144000" cy="5943600"/>
          </a:xfrm>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pPr marL="514350" indent="-514350" algn="l">
              <a:buFont typeface="+mj-lt"/>
              <a:buAutoNum type="arabicPeriod"/>
            </a:pPr>
            <a:r>
              <a:rPr lang="en-US" b="1" dirty="0" smtClean="0">
                <a:solidFill>
                  <a:schemeClr val="tx1"/>
                </a:solidFill>
              </a:rPr>
              <a:t>Pollution</a:t>
            </a:r>
            <a:r>
              <a:rPr lang="en-US" dirty="0" smtClean="0">
                <a:solidFill>
                  <a:schemeClr val="tx1"/>
                </a:solidFill>
              </a:rPr>
              <a:t> </a:t>
            </a:r>
            <a:r>
              <a:rPr lang="en-US" dirty="0">
                <a:solidFill>
                  <a:schemeClr val="tx1"/>
                </a:solidFill>
              </a:rPr>
              <a:t>of surface and ground </a:t>
            </a:r>
            <a:r>
              <a:rPr lang="en-US" b="1" dirty="0">
                <a:solidFill>
                  <a:schemeClr val="tx1"/>
                </a:solidFill>
              </a:rPr>
              <a:t>water</a:t>
            </a:r>
            <a:r>
              <a:rPr lang="en-US" dirty="0">
                <a:solidFill>
                  <a:schemeClr val="tx1"/>
                </a:solidFill>
              </a:rPr>
              <a:t> sources due to releases of harmful trace elements such as cadmium, cobalt, copper, lead etc.</a:t>
            </a:r>
          </a:p>
          <a:p>
            <a:pPr marL="514350" indent="-514350" algn="l">
              <a:buFont typeface="+mj-lt"/>
              <a:buAutoNum type="arabicPeriod"/>
            </a:pPr>
            <a:r>
              <a:rPr lang="en-US" b="1" dirty="0" smtClean="0">
                <a:solidFill>
                  <a:schemeClr val="tx1"/>
                </a:solidFill>
              </a:rPr>
              <a:t>Pollution </a:t>
            </a:r>
            <a:r>
              <a:rPr lang="en-US" b="1" dirty="0">
                <a:solidFill>
                  <a:schemeClr val="tx1"/>
                </a:solidFill>
              </a:rPr>
              <a:t>of air </a:t>
            </a:r>
            <a:r>
              <a:rPr lang="en-US" dirty="0">
                <a:solidFill>
                  <a:schemeClr val="tx1"/>
                </a:solidFill>
              </a:rPr>
              <a:t>due to emission of mine dust, harmful gases and transport vehicles emitting pollutants.</a:t>
            </a:r>
          </a:p>
          <a:p>
            <a:pPr marL="514350" indent="-514350" algn="l">
              <a:buFont typeface="+mj-lt"/>
              <a:buAutoNum type="arabicPeriod"/>
            </a:pPr>
            <a:r>
              <a:rPr lang="en-US" dirty="0" smtClean="0">
                <a:solidFill>
                  <a:schemeClr val="tx1"/>
                </a:solidFill>
              </a:rPr>
              <a:t>Physical </a:t>
            </a:r>
            <a:r>
              <a:rPr lang="en-US" dirty="0">
                <a:solidFill>
                  <a:schemeClr val="tx1"/>
                </a:solidFill>
              </a:rPr>
              <a:t>change in the </a:t>
            </a:r>
            <a:r>
              <a:rPr lang="en-US" b="1" dirty="0">
                <a:solidFill>
                  <a:schemeClr val="tx1"/>
                </a:solidFill>
              </a:rPr>
              <a:t>land</a:t>
            </a:r>
            <a:r>
              <a:rPr lang="en-US" dirty="0">
                <a:solidFill>
                  <a:schemeClr val="tx1"/>
                </a:solidFill>
              </a:rPr>
              <a:t> causing it to be degraded. This land becomes unusable for agricultural purposes.</a:t>
            </a:r>
          </a:p>
          <a:p>
            <a:pPr marL="514350" indent="-514350" algn="l">
              <a:buFont typeface="+mj-lt"/>
              <a:buAutoNum type="arabicPeriod"/>
            </a:pPr>
            <a:r>
              <a:rPr lang="en-US" dirty="0" smtClean="0">
                <a:solidFill>
                  <a:schemeClr val="tx1"/>
                </a:solidFill>
              </a:rPr>
              <a:t>Adverse </a:t>
            </a:r>
            <a:r>
              <a:rPr lang="en-US" dirty="0">
                <a:solidFill>
                  <a:schemeClr val="tx1"/>
                </a:solidFill>
              </a:rPr>
              <a:t>effect on </a:t>
            </a:r>
            <a:r>
              <a:rPr lang="en-US" b="1" dirty="0">
                <a:solidFill>
                  <a:schemeClr val="tx1"/>
                </a:solidFill>
              </a:rPr>
              <a:t>biological environment</a:t>
            </a:r>
            <a:r>
              <a:rPr lang="en-US" dirty="0">
                <a:solidFill>
                  <a:schemeClr val="tx1"/>
                </a:solidFill>
              </a:rPr>
              <a:t> including checking of growth of vegetation and loss of forest.</a:t>
            </a:r>
          </a:p>
          <a:p>
            <a:pPr marL="514350" indent="-514350" algn="l">
              <a:buFont typeface="+mj-lt"/>
              <a:buAutoNum type="arabicPeriod"/>
            </a:pPr>
            <a:r>
              <a:rPr lang="en-US" b="1" dirty="0" smtClean="0">
                <a:solidFill>
                  <a:schemeClr val="tx1"/>
                </a:solidFill>
              </a:rPr>
              <a:t>Loss </a:t>
            </a:r>
            <a:r>
              <a:rPr lang="en-US" b="1" dirty="0">
                <a:solidFill>
                  <a:schemeClr val="tx1"/>
                </a:solidFill>
              </a:rPr>
              <a:t>of biodiversity </a:t>
            </a:r>
            <a:r>
              <a:rPr lang="en-US" dirty="0">
                <a:solidFill>
                  <a:schemeClr val="tx1"/>
                </a:solidFill>
              </a:rPr>
              <a:t>and chances of </a:t>
            </a:r>
            <a:r>
              <a:rPr lang="en-US" b="1" dirty="0">
                <a:solidFill>
                  <a:schemeClr val="tx1"/>
                </a:solidFill>
              </a:rPr>
              <a:t>extinction of wildlife </a:t>
            </a:r>
            <a:r>
              <a:rPr lang="en-US" dirty="0">
                <a:solidFill>
                  <a:schemeClr val="tx1"/>
                </a:solidFill>
              </a:rPr>
              <a:t>species due to deforestation </a:t>
            </a:r>
          </a:p>
          <a:p>
            <a:pPr marL="514350" indent="-514350" algn="l">
              <a:buFont typeface="+mj-lt"/>
              <a:buAutoNum type="arabicPeriod"/>
            </a:pPr>
            <a:r>
              <a:rPr lang="en-US" dirty="0" smtClean="0">
                <a:solidFill>
                  <a:schemeClr val="tx1"/>
                </a:solidFill>
              </a:rPr>
              <a:t>Land </a:t>
            </a:r>
            <a:r>
              <a:rPr lang="en-US" dirty="0">
                <a:solidFill>
                  <a:schemeClr val="tx1"/>
                </a:solidFill>
              </a:rPr>
              <a:t>use change from open range, forest and agriculture to urban pattern.</a:t>
            </a:r>
          </a:p>
          <a:p>
            <a:pPr marL="514350" indent="-514350" algn="l">
              <a:buFont typeface="+mj-lt"/>
              <a:buAutoNum type="arabicPeriod"/>
            </a:pPr>
            <a:r>
              <a:rPr lang="en-US" dirty="0" smtClean="0">
                <a:solidFill>
                  <a:schemeClr val="tx1"/>
                </a:solidFill>
              </a:rPr>
              <a:t>Causing </a:t>
            </a:r>
            <a:r>
              <a:rPr lang="en-US" dirty="0">
                <a:solidFill>
                  <a:schemeClr val="tx1"/>
                </a:solidFill>
              </a:rPr>
              <a:t>a wide variety of </a:t>
            </a:r>
            <a:r>
              <a:rPr lang="en-US" b="1" dirty="0">
                <a:solidFill>
                  <a:schemeClr val="tx1"/>
                </a:solidFill>
              </a:rPr>
              <a:t>diseases</a:t>
            </a:r>
            <a:r>
              <a:rPr lang="en-US" dirty="0">
                <a:solidFill>
                  <a:schemeClr val="tx1"/>
                </a:solidFill>
              </a:rPr>
              <a:t> due to dust or dirty water.</a:t>
            </a:r>
          </a:p>
          <a:p>
            <a:pPr marL="514350" indent="-514350" algn="l">
              <a:buFont typeface="+mj-lt"/>
              <a:buAutoNum type="arabicPeriod"/>
            </a:pPr>
            <a:r>
              <a:rPr lang="en-US" dirty="0" smtClean="0">
                <a:solidFill>
                  <a:schemeClr val="tx1"/>
                </a:solidFill>
              </a:rPr>
              <a:t>Giving </a:t>
            </a:r>
            <a:r>
              <a:rPr lang="en-US" dirty="0">
                <a:solidFill>
                  <a:schemeClr val="tx1"/>
                </a:solidFill>
              </a:rPr>
              <a:t>ugly appearance to the locality</a:t>
            </a:r>
            <a:r>
              <a:rPr lang="en-US" dirty="0" smtClean="0">
                <a:solidFill>
                  <a:schemeClr val="tx1"/>
                </a:solidFill>
              </a:rPr>
              <a:t>.</a:t>
            </a:r>
          </a:p>
          <a:p>
            <a:pPr marL="514350" indent="-514350" algn="l">
              <a:buFont typeface="+mj-lt"/>
              <a:buAutoNum type="arabicPeriod"/>
            </a:pPr>
            <a:r>
              <a:rPr lang="en-US" dirty="0">
                <a:solidFill>
                  <a:schemeClr val="tx1"/>
                </a:solidFill>
              </a:rPr>
              <a:t>Rehabilitation problems for those who have </a:t>
            </a:r>
            <a:r>
              <a:rPr lang="en-US" b="1" dirty="0">
                <a:solidFill>
                  <a:schemeClr val="tx1"/>
                </a:solidFill>
              </a:rPr>
              <a:t>lost their habitats</a:t>
            </a:r>
            <a:r>
              <a:rPr lang="en-US" dirty="0">
                <a:solidFill>
                  <a:schemeClr val="tx1"/>
                </a:solidFill>
              </a:rPr>
              <a:t>, especially for tribal</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9478524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 y="76200"/>
            <a:ext cx="8915400" cy="6686550"/>
          </a:xfrm>
          <a:solidFill>
            <a:schemeClr val="accent3"/>
          </a:solidFill>
        </p:spPr>
      </p:pic>
      <p:sp>
        <p:nvSpPr>
          <p:cNvPr id="2" name="Title 1"/>
          <p:cNvSpPr>
            <a:spLocks noGrp="1"/>
          </p:cNvSpPr>
          <p:nvPr>
            <p:ph type="title"/>
          </p:nvPr>
        </p:nvSpPr>
        <p:spPr>
          <a:xfrm>
            <a:off x="419100" y="2514600"/>
            <a:ext cx="8229600" cy="1905000"/>
          </a:xfrm>
        </p:spPr>
        <p:txBody>
          <a:bodyPr>
            <a:normAutofit/>
          </a:bodyPr>
          <a:lstStyle/>
          <a:p>
            <a:r>
              <a:rPr lang="en-US" sz="4800" dirty="0" smtClean="0">
                <a:solidFill>
                  <a:srgbClr val="002060"/>
                </a:solidFill>
                <a:latin typeface="Lucida Calligraphy" panose="03010101010101010101" pitchFamily="66" charset="0"/>
              </a:rPr>
              <a:t>Thankyou </a:t>
            </a:r>
            <a:endParaRPr lang="en-IN" sz="4800" dirty="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1091743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2069</TotalTime>
  <Words>1332</Words>
  <Application>Microsoft Office PowerPoint</Application>
  <PresentationFormat>On-screen Show (4:3)</PresentationFormat>
  <Paragraphs>132</Paragraphs>
  <Slides>22</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Arial</vt:lpstr>
      <vt:lpstr>Calibri</vt:lpstr>
      <vt:lpstr>Freestyle Script</vt:lpstr>
      <vt:lpstr>Lucida Calligraphy</vt:lpstr>
      <vt:lpstr>Script MT Bold</vt:lpstr>
      <vt:lpstr>Office Theme</vt:lpstr>
      <vt:lpstr>2_Office Theme</vt:lpstr>
      <vt:lpstr>3_Office Theme</vt:lpstr>
      <vt:lpstr>Kalipada Ghosh Tarai Mahavidyalaya Bagdogra  Department of Environmental Science</vt:lpstr>
      <vt:lpstr>Unit 3: Natural Resources: Renewable and Non – renewable Resources</vt:lpstr>
      <vt:lpstr>Unit 3: Natural Resources: Renewable and Non – renewable Resources</vt:lpstr>
      <vt:lpstr>Natural Resources</vt:lpstr>
      <vt:lpstr>Types of natural resources</vt:lpstr>
      <vt:lpstr>Exhaustible resources</vt:lpstr>
      <vt:lpstr>Land Resources</vt:lpstr>
      <vt:lpstr>Land use</vt:lpstr>
      <vt:lpstr>Land Degradation</vt:lpstr>
      <vt:lpstr>Soil Erosion</vt:lpstr>
      <vt:lpstr>Causes of soil erosion</vt:lpstr>
      <vt:lpstr>Soil erosion can be controlled by following ways:</vt:lpstr>
      <vt:lpstr>Soil Conservation</vt:lpstr>
      <vt:lpstr>Soil conservation</vt:lpstr>
      <vt:lpstr>Desertification</vt:lpstr>
      <vt:lpstr>Prevention of Desertification</vt:lpstr>
      <vt:lpstr>PowerPoint Presentation</vt:lpstr>
      <vt:lpstr>Effects of Deforestation</vt:lpstr>
      <vt:lpstr>Conservation of Forest</vt:lpstr>
      <vt:lpstr>Impacts due to mining on ecosystem</vt:lpstr>
      <vt:lpstr>Impact of mining on ecosystem</vt:lpstr>
      <vt:lpstr>Thankyou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Natural Resources: Renewable and Non – renewable Resources</dc:title>
  <dc:creator>KGTM-2</dc:creator>
  <cp:lastModifiedBy>ADMIN</cp:lastModifiedBy>
  <cp:revision>65</cp:revision>
  <dcterms:created xsi:type="dcterms:W3CDTF">2020-08-25T12:19:00Z</dcterms:created>
  <dcterms:modified xsi:type="dcterms:W3CDTF">2021-09-05T15:34:52Z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1311018</vt:lpwstr>
  </property>
  <property fmtid="{D5CDD505-2E9C-101B-9397-08002B2CF9AE}" name="NXPowerLiteSettings" pid="3">
    <vt:lpwstr>F7000400038000</vt:lpwstr>
  </property>
  <property fmtid="{D5CDD505-2E9C-101B-9397-08002B2CF9AE}" name="NXPowerLiteVersion" pid="4">
    <vt:lpwstr>S11.0.1</vt:lpwstr>
  </property>
</Properties>
</file>