
<file path=[Content_Types].xml><?xml version="1.0" encoding="utf-8"?>
<Types xmlns="http://schemas.openxmlformats.org/package/2006/content-types">
  <Default ContentType="image/png" Extension="png"/>
  <Default ContentType="image/jpeg" Extension="jpeg"/>
  <Default ContentType="application/vnd.openxmlformats-package.relationships+xml" Extension="rels"/>
  <Default ContentType="application/xml" Extension="xml"/>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Master+xml" PartName="/ppt/slideMasters/slideMaster3.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theme+xml" PartName="/ppt/theme/theme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26.xml"/>
  <Override ContentType="application/vnd.openxmlformats-officedocument.presentationml.slideLayout+xml" PartName="/ppt/slideLayouts/slideLayout27.xml"/>
  <Override ContentType="application/vnd.openxmlformats-officedocument.presentationml.slideLayout+xml" PartName="/ppt/slideLayouts/slideLayout28.xml"/>
  <Override ContentType="application/vnd.openxmlformats-officedocument.presentationml.slideLayout+xml" PartName="/ppt/slideLayouts/slideLayout29.xml"/>
  <Override ContentType="application/vnd.openxmlformats-officedocument.presentationml.slideLayout+xml" PartName="/ppt/slideLayouts/slideLayout30.xml"/>
  <Override ContentType="application/vnd.openxmlformats-officedocument.presentationml.slideLayout+xml" PartName="/ppt/slideLayouts/slideLayout31.xml"/>
  <Override ContentType="application/vnd.openxmlformats-officedocument.presentationml.slideLayout+xml" PartName="/ppt/slideLayouts/slideLayout32.xml"/>
  <Override ContentType="application/vnd.openxmlformats-officedocument.presentationml.slideLayout+xml" PartName="/ppt/slideLayouts/slideLayout33.xml"/>
  <Override ContentType="application/vnd.openxmlformats-officedocument.theme+xml" PartName="/ppt/theme/theme3.xml"/>
  <Override ContentType="application/vnd.openxmlformats-officedocument.theme+xml" PartName="/ppt/theme/theme4.xml"/>
  <Override ContentType="application/vnd.openxmlformats-officedocument.presentationml.notesSlide+xml" PartName="/ppt/notesSlides/notesSlide1.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3"/>
  </p:notesMasterIdLst>
  <p:sldIdLst>
    <p:sldId id="280" r:id="rId4"/>
    <p:sldId id="283" r:id="rId5"/>
    <p:sldId id="284" r:id="rId6"/>
    <p:sldId id="285" r:id="rId7"/>
    <p:sldId id="286" r:id="rId8"/>
    <p:sldId id="287" r:id="rId9"/>
    <p:sldId id="288" r:id="rId10"/>
    <p:sldId id="289" r:id="rId11"/>
    <p:sldId id="290" r:id="rId12"/>
    <p:sldId id="291" r:id="rId13"/>
    <p:sldId id="256" r:id="rId14"/>
    <p:sldId id="257" r:id="rId15"/>
    <p:sldId id="258" r:id="rId16"/>
    <p:sldId id="259" r:id="rId17"/>
    <p:sldId id="260" r:id="rId18"/>
    <p:sldId id="261" r:id="rId19"/>
    <p:sldId id="262" r:id="rId20"/>
    <p:sldId id="263" r:id="rId21"/>
    <p:sldId id="28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660"/>
  </p:normalViewPr>
  <p:slideViewPr>
    <p:cSldViewPr>
      <p:cViewPr varScale="1">
        <p:scale>
          <a:sx n="73" d="100"/>
          <a:sy n="73" d="100"/>
        </p:scale>
        <p:origin x="1296" y="6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2AED-FB45-4132-9E23-16D14B92556F}" type="datetimeFigureOut">
              <a:rPr lang="en-IN" smtClean="0"/>
              <a:t>04-12-2020</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18ECDF-4C4F-4F7C-8494-D66A595B2288}" type="slidenum">
              <a:rPr lang="en-IN" smtClean="0"/>
              <a:t>‹#›</a:t>
            </a:fld>
            <a:endParaRPr lang="en-IN"/>
          </a:p>
        </p:txBody>
      </p:sp>
    </p:spTree>
    <p:extLst>
      <p:ext uri="{BB962C8B-B14F-4D97-AF65-F5344CB8AC3E}">
        <p14:creationId xmlns:p14="http://schemas.microsoft.com/office/powerpoint/2010/main" val="1280171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30DE8C-32A4-4350-AF8C-0A42B012CB7E}" type="slidenum">
              <a:rPr lang="en-US" smtClean="0"/>
              <a:t>9</a:t>
            </a:fld>
            <a:endParaRPr lang="en-US"/>
          </a:p>
        </p:txBody>
      </p:sp>
    </p:spTree>
    <p:extLst>
      <p:ext uri="{BB962C8B-B14F-4D97-AF65-F5344CB8AC3E}">
        <p14:creationId xmlns:p14="http://schemas.microsoft.com/office/powerpoint/2010/main" val="4015600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383319F-80A2-486C-9213-4AC4FC533DD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DD9B8-CB51-474C-AA9B-E4048FD4EE90}" type="slidenum">
              <a:rPr lang="en-US" smtClean="0"/>
              <a:t>‹#›</a:t>
            </a:fld>
            <a:endParaRPr lang="en-US"/>
          </a:p>
        </p:txBody>
      </p:sp>
    </p:spTree>
    <p:extLst>
      <p:ext uri="{BB962C8B-B14F-4D97-AF65-F5344CB8AC3E}">
        <p14:creationId xmlns:p14="http://schemas.microsoft.com/office/powerpoint/2010/main" val="3830695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83319F-80A2-486C-9213-4AC4FC533DD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DD9B8-CB51-474C-AA9B-E4048FD4EE90}" type="slidenum">
              <a:rPr lang="en-US" smtClean="0"/>
              <a:t>‹#›</a:t>
            </a:fld>
            <a:endParaRPr lang="en-US"/>
          </a:p>
        </p:txBody>
      </p:sp>
    </p:spTree>
    <p:extLst>
      <p:ext uri="{BB962C8B-B14F-4D97-AF65-F5344CB8AC3E}">
        <p14:creationId xmlns:p14="http://schemas.microsoft.com/office/powerpoint/2010/main" val="858893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83319F-80A2-486C-9213-4AC4FC533DD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DD9B8-CB51-474C-AA9B-E4048FD4EE90}" type="slidenum">
              <a:rPr lang="en-US" smtClean="0"/>
              <a:t>‹#›</a:t>
            </a:fld>
            <a:endParaRPr lang="en-US"/>
          </a:p>
        </p:txBody>
      </p:sp>
    </p:spTree>
    <p:extLst>
      <p:ext uri="{BB962C8B-B14F-4D97-AF65-F5344CB8AC3E}">
        <p14:creationId xmlns:p14="http://schemas.microsoft.com/office/powerpoint/2010/main" val="2060534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83319F-80A2-486C-9213-4AC4FC533DDD}"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DD9B8-CB51-474C-AA9B-E4048FD4EE90}" type="slidenum">
              <a:rPr lang="en-US" smtClean="0"/>
              <a:t>‹#›</a:t>
            </a:fld>
            <a:endParaRPr lang="en-US"/>
          </a:p>
        </p:txBody>
      </p:sp>
    </p:spTree>
    <p:extLst>
      <p:ext uri="{BB962C8B-B14F-4D97-AF65-F5344CB8AC3E}">
        <p14:creationId xmlns:p14="http://schemas.microsoft.com/office/powerpoint/2010/main" val="2932819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383319F-80A2-486C-9213-4AC4FC533DDD}" type="datetimeFigureOut">
              <a:rPr lang="en-US" smtClean="0"/>
              <a:t>12/4/2020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DD9B8-CB51-474C-AA9B-E4048FD4EE90}" type="slidenum">
              <a:rPr lang="en-US" smtClean="0"/>
              <a:t>‹#›</a:t>
            </a:fld>
            <a:endParaRPr lang="en-US"/>
          </a:p>
        </p:txBody>
      </p:sp>
    </p:spTree>
    <p:extLst>
      <p:ext uri="{BB962C8B-B14F-4D97-AF65-F5344CB8AC3E}">
        <p14:creationId xmlns:p14="http://schemas.microsoft.com/office/powerpoint/2010/main" val="3804367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383319F-80A2-486C-9213-4AC4FC533DDD}" type="datetimeFigureOut">
              <a:rPr lang="en-US" smtClean="0"/>
              <a:t>12/4/2020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DD9B8-CB51-474C-AA9B-E4048FD4EE90}" type="slidenum">
              <a:rPr lang="en-US" smtClean="0"/>
              <a:t>‹#›</a:t>
            </a:fld>
            <a:endParaRPr lang="en-US"/>
          </a:p>
        </p:txBody>
      </p:sp>
    </p:spTree>
    <p:extLst>
      <p:ext uri="{BB962C8B-B14F-4D97-AF65-F5344CB8AC3E}">
        <p14:creationId xmlns:p14="http://schemas.microsoft.com/office/powerpoint/2010/main" val="1623370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83319F-80A2-486C-9213-4AC4FC533DDD}" type="datetimeFigureOut">
              <a:rPr lang="en-US" smtClean="0"/>
              <a:t>12/4/2020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DD9B8-CB51-474C-AA9B-E4048FD4EE90}" type="slidenum">
              <a:rPr lang="en-US" smtClean="0"/>
              <a:t>‹#›</a:t>
            </a:fld>
            <a:endParaRPr lang="en-US"/>
          </a:p>
        </p:txBody>
      </p:sp>
    </p:spTree>
    <p:extLst>
      <p:ext uri="{BB962C8B-B14F-4D97-AF65-F5344CB8AC3E}">
        <p14:creationId xmlns:p14="http://schemas.microsoft.com/office/powerpoint/2010/main" val="4278284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83319F-80A2-486C-9213-4AC4FC533DDD}"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DD9B8-CB51-474C-AA9B-E4048FD4EE90}" type="slidenum">
              <a:rPr lang="en-US" smtClean="0"/>
              <a:t>‹#›</a:t>
            </a:fld>
            <a:endParaRPr lang="en-US"/>
          </a:p>
        </p:txBody>
      </p:sp>
    </p:spTree>
    <p:extLst>
      <p:ext uri="{BB962C8B-B14F-4D97-AF65-F5344CB8AC3E}">
        <p14:creationId xmlns:p14="http://schemas.microsoft.com/office/powerpoint/2010/main" val="4153075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83319F-80A2-486C-9213-4AC4FC533DDD}"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DD9B8-CB51-474C-AA9B-E4048FD4EE90}" type="slidenum">
              <a:rPr lang="en-US" smtClean="0"/>
              <a:t>‹#›</a:t>
            </a:fld>
            <a:endParaRPr lang="en-US"/>
          </a:p>
        </p:txBody>
      </p:sp>
    </p:spTree>
    <p:extLst>
      <p:ext uri="{BB962C8B-B14F-4D97-AF65-F5344CB8AC3E}">
        <p14:creationId xmlns:p14="http://schemas.microsoft.com/office/powerpoint/2010/main" val="383752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83319F-80A2-486C-9213-4AC4FC533DD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DD9B8-CB51-474C-AA9B-E4048FD4EE90}" type="slidenum">
              <a:rPr lang="en-US" smtClean="0"/>
              <a:t>‹#›</a:t>
            </a:fld>
            <a:endParaRPr lang="en-US"/>
          </a:p>
        </p:txBody>
      </p:sp>
    </p:spTree>
    <p:extLst>
      <p:ext uri="{BB962C8B-B14F-4D97-AF65-F5344CB8AC3E}">
        <p14:creationId xmlns:p14="http://schemas.microsoft.com/office/powerpoint/2010/main" val="3611085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83319F-80A2-486C-9213-4AC4FC533DDD}"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DD9B8-CB51-474C-AA9B-E4048FD4EE90}" type="slidenum">
              <a:rPr lang="en-US" smtClean="0"/>
              <a:t>‹#›</a:t>
            </a:fld>
            <a:endParaRPr lang="en-US"/>
          </a:p>
        </p:txBody>
      </p:sp>
    </p:spTree>
    <p:extLst>
      <p:ext uri="{BB962C8B-B14F-4D97-AF65-F5344CB8AC3E}">
        <p14:creationId xmlns:p14="http://schemas.microsoft.com/office/powerpoint/2010/main" val="249492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21380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64812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00388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036772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78946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70429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34818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12806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046121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868736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733106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939489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60953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52475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107614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9513056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904678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449163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950277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378491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9860345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72922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83319F-80A2-486C-9213-4AC4FC533DDD}" type="datetimeFigureOut">
              <a:rPr lang="en-US" smtClean="0"/>
              <a:t>12/4/2020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8DD9B8-CB51-474C-AA9B-E4048FD4EE90}" type="slidenum">
              <a:rPr lang="en-US" smtClean="0"/>
              <a:t>‹#›</a:t>
            </a:fld>
            <a:endParaRPr lang="en-US"/>
          </a:p>
        </p:txBody>
      </p:sp>
    </p:spTree>
    <p:extLst>
      <p:ext uri="{BB962C8B-B14F-4D97-AF65-F5344CB8AC3E}">
        <p14:creationId xmlns:p14="http://schemas.microsoft.com/office/powerpoint/2010/main" val="3897250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19065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12/4/2020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049110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arget="../media/image12.jpeg" Type="http://schemas.openxmlformats.org/officeDocument/2006/relationships/image"/><Relationship Id="rId3" Target="../media/image7.jpg" Type="http://schemas.openxmlformats.org/officeDocument/2006/relationships/image"/><Relationship Id="rId7" Target="../media/image11.jpeg" Type="http://schemas.openxmlformats.org/officeDocument/2006/relationships/image"/><Relationship Id="rId2" Target="../notesSlides/notesSlide1.xml" Type="http://schemas.openxmlformats.org/officeDocument/2006/relationships/notesSlide"/><Relationship Id="rId1" Target="../slideLayouts/slideLayout12.xml" Type="http://schemas.openxmlformats.org/officeDocument/2006/relationships/slideLayout"/><Relationship Id="rId6" Target="../media/image10.jpg" Type="http://schemas.openxmlformats.org/officeDocument/2006/relationships/image"/><Relationship Id="rId5" Target="../media/image9.jpg" Type="http://schemas.openxmlformats.org/officeDocument/2006/relationships/image"/><Relationship Id="rId4" Target="../media/image8.jpg" Type="http://schemas.openxmlformats.org/officeDocument/2006/relationships/image"/></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arget="../media/image22.jpg" Type="http://schemas.openxmlformats.org/officeDocument/2006/relationships/image"/><Relationship Id="rId2" Target="../media/image21.jpeg" Type="http://schemas.openxmlformats.org/officeDocument/2006/relationships/image"/><Relationship Id="rId1" Target="../slideLayouts/slideLayout2.xml" Type="http://schemas.openxmlformats.org/officeDocument/2006/relationships/slideLayout"/></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6553200"/>
          </a:xfrm>
        </p:spPr>
        <p:style>
          <a:lnRef idx="1">
            <a:schemeClr val="accent6"/>
          </a:lnRef>
          <a:fillRef idx="2">
            <a:schemeClr val="accent6"/>
          </a:fillRef>
          <a:effectRef idx="1">
            <a:schemeClr val="accent6"/>
          </a:effectRef>
          <a:fontRef idx="minor">
            <a:schemeClr val="dk1"/>
          </a:fontRef>
        </p:style>
        <p:txBody>
          <a:bodyPr>
            <a:normAutofit/>
          </a:bodyPr>
          <a:lstStyle/>
          <a:p>
            <a:r>
              <a:rPr lang="en-US" sz="3600" b="1" dirty="0" smtClean="0">
                <a:solidFill>
                  <a:srgbClr val="002060"/>
                </a:solidFill>
                <a:latin typeface="Script MT Bold" panose="03040602040607080904" pitchFamily="66" charset="0"/>
              </a:rPr>
              <a:t>Kalipada Ghosh Tarai Mahavidyalaya</a:t>
            </a:r>
            <a:r>
              <a:rPr lang="en-US" sz="5400" b="1" dirty="0" smtClean="0">
                <a:latin typeface="Script MT Bold" panose="03040602040607080904" pitchFamily="66" charset="0"/>
              </a:rPr>
              <a:t/>
            </a:r>
            <a:br>
              <a:rPr lang="en-US" sz="5400" b="1" dirty="0" smtClean="0">
                <a:latin typeface="Script MT Bold" panose="03040602040607080904" pitchFamily="66" charset="0"/>
              </a:rPr>
            </a:br>
            <a:r>
              <a:rPr lang="en-US" sz="4000" b="1" dirty="0" smtClean="0">
                <a:solidFill>
                  <a:srgbClr val="002060"/>
                </a:solidFill>
                <a:latin typeface="Script MT Bold" panose="03040602040607080904" pitchFamily="66" charset="0"/>
              </a:rPr>
              <a:t>Bagdogra</a:t>
            </a:r>
            <a:r>
              <a:rPr lang="en-US" dirty="0" smtClean="0">
                <a:latin typeface="Freestyle Script" panose="030804020302050B0404" pitchFamily="66" charset="0"/>
              </a:rPr>
              <a:t/>
            </a:r>
            <a:br>
              <a:rPr lang="en-US" dirty="0" smtClean="0">
                <a:latin typeface="Freestyle Script" panose="030804020302050B0404" pitchFamily="66" charset="0"/>
              </a:rPr>
            </a:br>
            <a:r>
              <a:rPr lang="en-US" dirty="0" smtClean="0">
                <a:latin typeface="Freestyle Script" panose="030804020302050B0404" pitchFamily="66" charset="0"/>
              </a:rPr>
              <a:t/>
            </a:r>
            <a:br>
              <a:rPr lang="en-US" dirty="0" smtClean="0">
                <a:latin typeface="Freestyle Script" panose="030804020302050B0404" pitchFamily="66" charset="0"/>
              </a:rPr>
            </a:br>
            <a:r>
              <a:rPr lang="en-US" sz="3600" b="1" dirty="0" smtClean="0">
                <a:solidFill>
                  <a:schemeClr val="accent3">
                    <a:lumMod val="50000"/>
                  </a:schemeClr>
                </a:solidFill>
                <a:latin typeface="Lucida Calligraphy" panose="03010101010101010101" pitchFamily="66" charset="0"/>
              </a:rPr>
              <a:t>Department of Environmental Science</a:t>
            </a:r>
            <a:endParaRPr lang="en-IN" sz="3600" b="1" dirty="0">
              <a:latin typeface="Lucida Calligraphy" panose="03010101010101010101" pitchFamily="66" charset="0"/>
            </a:endParaRPr>
          </a:p>
        </p:txBody>
      </p:sp>
    </p:spTree>
    <p:extLst>
      <p:ext uri="{BB962C8B-B14F-4D97-AF65-F5344CB8AC3E}">
        <p14:creationId xmlns:p14="http://schemas.microsoft.com/office/powerpoint/2010/main" val="12643881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981200"/>
            <a:ext cx="8610600" cy="4343400"/>
          </a:xfrm>
        </p:spPr>
        <p:style>
          <a:lnRef idx="1">
            <a:schemeClr val="accent2"/>
          </a:lnRef>
          <a:fillRef idx="2">
            <a:schemeClr val="accent2"/>
          </a:fillRef>
          <a:effectRef idx="1">
            <a:schemeClr val="accent2"/>
          </a:effectRef>
          <a:fontRef idx="minor">
            <a:schemeClr val="dk1"/>
          </a:fontRef>
        </p:style>
        <p:txBody>
          <a:bodyPr anchor="ctr">
            <a:normAutofit/>
          </a:bodyPr>
          <a:lstStyle/>
          <a:p>
            <a:pPr algn="l"/>
            <a:r>
              <a:rPr lang="en-IN" b="1" dirty="0">
                <a:solidFill>
                  <a:schemeClr val="tx1"/>
                </a:solidFill>
              </a:rPr>
              <a:t>Topics to be </a:t>
            </a:r>
            <a:r>
              <a:rPr lang="en-IN" b="1" dirty="0" smtClean="0">
                <a:solidFill>
                  <a:schemeClr val="tx1"/>
                </a:solidFill>
              </a:rPr>
              <a:t>covered</a:t>
            </a:r>
          </a:p>
          <a:p>
            <a:pPr lvl="0" algn="l"/>
            <a:r>
              <a:rPr lang="en-US" b="1" dirty="0">
                <a:solidFill>
                  <a:prstClr val="black"/>
                </a:solidFill>
              </a:rPr>
              <a:t>Water</a:t>
            </a:r>
            <a:r>
              <a:rPr lang="en-US" dirty="0">
                <a:solidFill>
                  <a:prstClr val="black"/>
                </a:solidFill>
              </a:rPr>
              <a:t>: Use and over exploitation of surface and ground water, floods, droughts, Dams benefits and problems</a:t>
            </a:r>
            <a:r>
              <a:rPr lang="en-US" dirty="0" smtClean="0">
                <a:solidFill>
                  <a:prstClr val="black"/>
                </a:solidFill>
              </a:rPr>
              <a:t>.</a:t>
            </a:r>
            <a:endParaRPr lang="en-IN" b="1" dirty="0">
              <a:solidFill>
                <a:schemeClr val="tx1"/>
              </a:solidFill>
            </a:endParaRPr>
          </a:p>
          <a:p>
            <a:pPr algn="l"/>
            <a:r>
              <a:rPr lang="en-US" b="1" dirty="0">
                <a:solidFill>
                  <a:schemeClr val="tx1"/>
                </a:solidFill>
              </a:rPr>
              <a:t>Food resources</a:t>
            </a:r>
            <a:r>
              <a:rPr lang="en-US" dirty="0">
                <a:solidFill>
                  <a:schemeClr val="tx1"/>
                </a:solidFill>
              </a:rPr>
              <a:t>: effects of modern agriculture, fertilizer-pesticide </a:t>
            </a:r>
            <a:r>
              <a:rPr lang="en-US" dirty="0" smtClean="0">
                <a:solidFill>
                  <a:schemeClr val="tx1"/>
                </a:solidFill>
              </a:rPr>
              <a:t>problems</a:t>
            </a:r>
            <a:endParaRPr lang="en-US" dirty="0">
              <a:solidFill>
                <a:schemeClr val="tx1"/>
              </a:solidFill>
            </a:endParaRPr>
          </a:p>
        </p:txBody>
      </p:sp>
      <p:sp>
        <p:nvSpPr>
          <p:cNvPr id="4" name="Title 1"/>
          <p:cNvSpPr>
            <a:spLocks noGrp="1"/>
          </p:cNvSpPr>
          <p:nvPr>
            <p:ph type="ctrTitle"/>
          </p:nvPr>
        </p:nvSpPr>
        <p:spPr>
          <a:xfrm>
            <a:off x="304800" y="228600"/>
            <a:ext cx="8458200" cy="1524000"/>
          </a:xfrm>
        </p:spPr>
        <p:style>
          <a:lnRef idx="1">
            <a:schemeClr val="accent1"/>
          </a:lnRef>
          <a:fillRef idx="2">
            <a:schemeClr val="accent1"/>
          </a:fillRef>
          <a:effectRef idx="1">
            <a:schemeClr val="accent1"/>
          </a:effectRef>
          <a:fontRef idx="minor">
            <a:schemeClr val="dk1"/>
          </a:fontRef>
        </p:style>
        <p:txBody>
          <a:bodyPr>
            <a:normAutofit fontScale="97500"/>
          </a:bodyPr>
          <a:lstStyle/>
          <a:p>
            <a:r>
              <a:rPr lang="en-US" sz="3600" dirty="0" smtClean="0">
                <a:solidFill>
                  <a:schemeClr val="tx1"/>
                </a:solidFill>
              </a:rPr>
              <a:t>Unit 3: Natural Resources: Renewable and Non – renewable Resources</a:t>
            </a:r>
            <a:endParaRPr lang="en-US" sz="3600" dirty="0">
              <a:solidFill>
                <a:schemeClr val="tx1"/>
              </a:solidFill>
            </a:endParaRPr>
          </a:p>
        </p:txBody>
      </p:sp>
    </p:spTree>
    <p:extLst>
      <p:ext uri="{BB962C8B-B14F-4D97-AF65-F5344CB8AC3E}">
        <p14:creationId xmlns:p14="http://schemas.microsoft.com/office/powerpoint/2010/main" val="1737675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2400"/>
            <a:ext cx="7010400" cy="609600"/>
          </a:xfrm>
        </p:spPr>
        <p:style>
          <a:lnRef idx="1">
            <a:schemeClr val="accent3"/>
          </a:lnRef>
          <a:fillRef idx="2">
            <a:schemeClr val="accent3"/>
          </a:fillRef>
          <a:effectRef idx="1">
            <a:schemeClr val="accent3"/>
          </a:effectRef>
          <a:fontRef idx="minor">
            <a:schemeClr val="dk1"/>
          </a:fontRef>
        </p:style>
        <p:txBody>
          <a:bodyPr>
            <a:noAutofit/>
          </a:bodyPr>
          <a:lstStyle/>
          <a:p>
            <a:r>
              <a:rPr lang="en-US" sz="3600" dirty="0" smtClean="0"/>
              <a:t>Water Resource</a:t>
            </a:r>
            <a:endParaRPr lang="en-US" sz="3600" dirty="0"/>
          </a:p>
        </p:txBody>
      </p:sp>
      <p:sp>
        <p:nvSpPr>
          <p:cNvPr id="3" name="Subtitle 2"/>
          <p:cNvSpPr>
            <a:spLocks noGrp="1"/>
          </p:cNvSpPr>
          <p:nvPr>
            <p:ph type="subTitle" idx="1"/>
          </p:nvPr>
        </p:nvSpPr>
        <p:spPr>
          <a:xfrm>
            <a:off x="228600" y="914400"/>
            <a:ext cx="8686800" cy="5562600"/>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2800" dirty="0">
                <a:solidFill>
                  <a:schemeClr val="tx1"/>
                </a:solidFill>
              </a:rPr>
              <a:t>Of the total volume of water available on this earth, </a:t>
            </a:r>
            <a:r>
              <a:rPr lang="en-US" sz="2800" b="1" dirty="0">
                <a:solidFill>
                  <a:schemeClr val="tx1"/>
                </a:solidFill>
              </a:rPr>
              <a:t>97%</a:t>
            </a:r>
            <a:r>
              <a:rPr lang="en-US" sz="2800" dirty="0">
                <a:solidFill>
                  <a:schemeClr val="tx1"/>
                </a:solidFill>
              </a:rPr>
              <a:t> is in the vast oceans, </a:t>
            </a:r>
            <a:r>
              <a:rPr lang="en-US" sz="2800" b="1" dirty="0">
                <a:solidFill>
                  <a:schemeClr val="tx1"/>
                </a:solidFill>
              </a:rPr>
              <a:t>2 </a:t>
            </a:r>
            <a:r>
              <a:rPr lang="en-US" sz="2800" dirty="0">
                <a:solidFill>
                  <a:schemeClr val="tx1"/>
                </a:solidFill>
              </a:rPr>
              <a:t>% is locked in the form of ice-sheets and only </a:t>
            </a:r>
            <a:r>
              <a:rPr lang="en-US" sz="2800" b="1" dirty="0">
                <a:solidFill>
                  <a:schemeClr val="tx1"/>
                </a:solidFill>
              </a:rPr>
              <a:t>less than 1% </a:t>
            </a:r>
            <a:r>
              <a:rPr lang="en-US" sz="2800" dirty="0">
                <a:solidFill>
                  <a:schemeClr val="tx1"/>
                </a:solidFill>
              </a:rPr>
              <a:t>is available as fresh water for which all people, animals and plants compete.</a:t>
            </a:r>
          </a:p>
          <a:p>
            <a:pPr algn="l"/>
            <a:endParaRPr lang="en-US" sz="2800"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0262" y="3352800"/>
            <a:ext cx="4943475" cy="2886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793835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9125" y="0"/>
            <a:ext cx="7772400" cy="602973"/>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600" dirty="0"/>
              <a:t>Water on the land surface</a:t>
            </a:r>
          </a:p>
        </p:txBody>
      </p:sp>
      <p:sp>
        <p:nvSpPr>
          <p:cNvPr id="3" name="Subtitle 2"/>
          <p:cNvSpPr>
            <a:spLocks noGrp="1"/>
          </p:cNvSpPr>
          <p:nvPr>
            <p:ph type="subTitle" idx="1"/>
          </p:nvPr>
        </p:nvSpPr>
        <p:spPr>
          <a:xfrm>
            <a:off x="0" y="762000"/>
            <a:ext cx="9144000" cy="2976770"/>
          </a:xfrm>
        </p:spPr>
        <p:style>
          <a:lnRef idx="1">
            <a:schemeClr val="accent4"/>
          </a:lnRef>
          <a:fillRef idx="2">
            <a:schemeClr val="accent4"/>
          </a:fillRef>
          <a:effectRef idx="1">
            <a:schemeClr val="accent4"/>
          </a:effectRef>
          <a:fontRef idx="minor">
            <a:schemeClr val="dk1"/>
          </a:fontRef>
        </p:style>
        <p:txBody>
          <a:bodyPr>
            <a:normAutofit/>
          </a:bodyPr>
          <a:lstStyle/>
          <a:p>
            <a:pPr marL="457200" indent="-457200" algn="l">
              <a:buFont typeface="Arial" pitchFamily="34" charset="0"/>
              <a:buChar char="•"/>
            </a:pPr>
            <a:r>
              <a:rPr lang="en-US" sz="1800" b="1" dirty="0" smtClean="0">
                <a:solidFill>
                  <a:schemeClr val="tx1"/>
                </a:solidFill>
              </a:rPr>
              <a:t>Rivers </a:t>
            </a:r>
            <a:r>
              <a:rPr lang="en-US" sz="1800" b="1" dirty="0">
                <a:solidFill>
                  <a:schemeClr val="tx1"/>
                </a:solidFill>
              </a:rPr>
              <a:t>and streams: </a:t>
            </a:r>
            <a:r>
              <a:rPr lang="en-US" sz="1800" dirty="0">
                <a:solidFill>
                  <a:schemeClr val="tx1"/>
                </a:solidFill>
              </a:rPr>
              <a:t>The precipitation, that does not evaporates or infiltrates, run off over the ground surface in the form of streams and rivers which flow towards the sea. Rivers and streams are the major sources of water supply.</a:t>
            </a:r>
          </a:p>
          <a:p>
            <a:pPr marL="457200" indent="-457200" algn="l">
              <a:buFont typeface="Arial" pitchFamily="34" charset="0"/>
              <a:buChar char="•"/>
            </a:pPr>
            <a:r>
              <a:rPr lang="en-US" sz="1800" b="1" dirty="0" smtClean="0">
                <a:solidFill>
                  <a:schemeClr val="tx1"/>
                </a:solidFill>
              </a:rPr>
              <a:t>Natural </a:t>
            </a:r>
            <a:r>
              <a:rPr lang="en-US" sz="1800" b="1" dirty="0">
                <a:solidFill>
                  <a:schemeClr val="tx1"/>
                </a:solidFill>
              </a:rPr>
              <a:t>lakes and ponds</a:t>
            </a:r>
            <a:r>
              <a:rPr lang="en-US" sz="1800" dirty="0">
                <a:solidFill>
                  <a:schemeClr val="tx1"/>
                </a:solidFill>
              </a:rPr>
              <a:t>: Natural lakes are the inland depression that holds fresh water for long periods. Ponds are generally small and permanent or temporary fresh water bodies. They are the important sources of water supply in limited quantities.</a:t>
            </a:r>
          </a:p>
          <a:p>
            <a:pPr marL="457200" indent="-457200" algn="l">
              <a:buFont typeface="Arial" pitchFamily="34" charset="0"/>
              <a:buChar char="•"/>
            </a:pPr>
            <a:r>
              <a:rPr lang="en-US" sz="1800" b="1" dirty="0" smtClean="0">
                <a:solidFill>
                  <a:schemeClr val="tx1"/>
                </a:solidFill>
              </a:rPr>
              <a:t>Artificial </a:t>
            </a:r>
            <a:r>
              <a:rPr lang="en-US" sz="1800" b="1" dirty="0">
                <a:solidFill>
                  <a:schemeClr val="tx1"/>
                </a:solidFill>
              </a:rPr>
              <a:t>impounding reservoirs</a:t>
            </a:r>
            <a:r>
              <a:rPr lang="en-US" sz="1800" dirty="0">
                <a:solidFill>
                  <a:schemeClr val="tx1"/>
                </a:solidFill>
              </a:rPr>
              <a:t>: Artificial impounding reservoirs are formed by constructing hydraulic structures such as dams across river valleys. Deeper and narrower valley is most suitable for construction of dams. They provide enough water for irrigation and domestic use and generating </a:t>
            </a:r>
            <a:r>
              <a:rPr lang="en-US" sz="1800" dirty="0" smtClean="0">
                <a:solidFill>
                  <a:schemeClr val="tx1"/>
                </a:solidFill>
              </a:rPr>
              <a:t>hydro-power.</a:t>
            </a:r>
            <a:endParaRPr lang="en-US" sz="1800"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04" y="3891170"/>
            <a:ext cx="3152775" cy="144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1800" y="4890445"/>
            <a:ext cx="3067050" cy="17277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9071" y="3891170"/>
            <a:ext cx="2895600" cy="2413000"/>
          </a:xfrm>
          <a:prstGeom prst="rect">
            <a:avLst/>
          </a:prstGeom>
        </p:spPr>
      </p:pic>
      <p:sp>
        <p:nvSpPr>
          <p:cNvPr id="7" name="TextBox 6"/>
          <p:cNvSpPr txBox="1"/>
          <p:nvPr/>
        </p:nvSpPr>
        <p:spPr>
          <a:xfrm>
            <a:off x="53008" y="5154304"/>
            <a:ext cx="10668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smtClean="0"/>
              <a:t>River</a:t>
            </a:r>
            <a:endParaRPr lang="en-US" dirty="0"/>
          </a:p>
        </p:txBody>
      </p:sp>
      <p:sp>
        <p:nvSpPr>
          <p:cNvPr id="8" name="TextBox 7"/>
          <p:cNvSpPr txBox="1"/>
          <p:nvPr/>
        </p:nvSpPr>
        <p:spPr>
          <a:xfrm>
            <a:off x="2938670" y="6427717"/>
            <a:ext cx="1143000" cy="38100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smtClean="0"/>
              <a:t>pond</a:t>
            </a:r>
            <a:endParaRPr lang="en-US" dirty="0"/>
          </a:p>
        </p:txBody>
      </p:sp>
      <p:sp>
        <p:nvSpPr>
          <p:cNvPr id="9" name="TextBox 8"/>
          <p:cNvSpPr txBox="1"/>
          <p:nvPr/>
        </p:nvSpPr>
        <p:spPr>
          <a:xfrm>
            <a:off x="7891671" y="5689441"/>
            <a:ext cx="1143000" cy="38100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Reservoir</a:t>
            </a:r>
            <a:endParaRPr lang="en-US" dirty="0"/>
          </a:p>
        </p:txBody>
      </p:sp>
    </p:spTree>
    <p:extLst>
      <p:ext uri="{BB962C8B-B14F-4D97-AF65-F5344CB8AC3E}">
        <p14:creationId xmlns:p14="http://schemas.microsoft.com/office/powerpoint/2010/main" val="38283243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838200"/>
          </a:xfrm>
        </p:spPr>
        <p:style>
          <a:lnRef idx="1">
            <a:schemeClr val="accent3"/>
          </a:lnRef>
          <a:fillRef idx="2">
            <a:schemeClr val="accent3"/>
          </a:fillRef>
          <a:effectRef idx="1">
            <a:schemeClr val="accent3"/>
          </a:effectRef>
          <a:fontRef idx="minor">
            <a:schemeClr val="dk1"/>
          </a:fontRef>
        </p:style>
        <p:txBody>
          <a:bodyPr>
            <a:normAutofit/>
          </a:bodyPr>
          <a:lstStyle/>
          <a:p>
            <a:r>
              <a:rPr lang="en-US" sz="3600" dirty="0" smtClean="0"/>
              <a:t>Groundwater</a:t>
            </a:r>
            <a:endParaRPr lang="en-US" sz="3600" dirty="0"/>
          </a:p>
        </p:txBody>
      </p:sp>
      <p:sp>
        <p:nvSpPr>
          <p:cNvPr id="3" name="Subtitle 2"/>
          <p:cNvSpPr>
            <a:spLocks noGrp="1"/>
          </p:cNvSpPr>
          <p:nvPr>
            <p:ph type="subTitle" idx="1"/>
          </p:nvPr>
        </p:nvSpPr>
        <p:spPr>
          <a:xfrm>
            <a:off x="228600" y="1447800"/>
            <a:ext cx="5334000" cy="4419600"/>
          </a:xfrm>
        </p:spPr>
        <p:style>
          <a:lnRef idx="1">
            <a:schemeClr val="accent4"/>
          </a:lnRef>
          <a:fillRef idx="2">
            <a:schemeClr val="accent4"/>
          </a:fillRef>
          <a:effectRef idx="1">
            <a:schemeClr val="accent4"/>
          </a:effectRef>
          <a:fontRef idx="minor">
            <a:schemeClr val="dk1"/>
          </a:fontRef>
        </p:style>
        <p:txBody>
          <a:bodyPr anchor="ctr">
            <a:normAutofit lnSpcReduction="10000"/>
          </a:bodyPr>
          <a:lstStyle/>
          <a:p>
            <a:pPr marL="457200" indent="-457200" algn="l">
              <a:buFont typeface="Arial" pitchFamily="34" charset="0"/>
              <a:buChar char="•"/>
            </a:pPr>
            <a:r>
              <a:rPr lang="en-US" sz="2800" dirty="0" smtClean="0">
                <a:solidFill>
                  <a:schemeClr val="tx1"/>
                </a:solidFill>
              </a:rPr>
              <a:t>The </a:t>
            </a:r>
            <a:r>
              <a:rPr lang="en-US" sz="2800" dirty="0">
                <a:solidFill>
                  <a:schemeClr val="tx1"/>
                </a:solidFill>
              </a:rPr>
              <a:t>rain water and water from melted ice that neither runs off along the surface nor evaporates but reaches under the surface of the land through pores and cracks, is called ground or </a:t>
            </a:r>
            <a:r>
              <a:rPr lang="en-US" sz="2800" b="1" dirty="0">
                <a:solidFill>
                  <a:schemeClr val="tx1"/>
                </a:solidFill>
              </a:rPr>
              <a:t>underground water</a:t>
            </a:r>
            <a:r>
              <a:rPr lang="en-US" sz="2800" dirty="0">
                <a:solidFill>
                  <a:schemeClr val="tx1"/>
                </a:solidFill>
              </a:rPr>
              <a:t>. </a:t>
            </a:r>
            <a:endParaRPr lang="en-US" sz="2800" dirty="0" smtClean="0">
              <a:solidFill>
                <a:schemeClr val="tx1"/>
              </a:solidFill>
            </a:endParaRPr>
          </a:p>
          <a:p>
            <a:pPr marL="457200" indent="-457200" algn="l">
              <a:buFont typeface="Arial" pitchFamily="34" charset="0"/>
              <a:buChar char="•"/>
            </a:pPr>
            <a:r>
              <a:rPr lang="en-US" sz="2800" dirty="0" smtClean="0">
                <a:solidFill>
                  <a:schemeClr val="tx1"/>
                </a:solidFill>
              </a:rPr>
              <a:t>The </a:t>
            </a:r>
            <a:r>
              <a:rPr lang="en-US" sz="2800" dirty="0">
                <a:solidFill>
                  <a:schemeClr val="tx1"/>
                </a:solidFill>
              </a:rPr>
              <a:t>layer of sediment or rock that is highly permeable and contains water is, called </a:t>
            </a:r>
            <a:r>
              <a:rPr lang="en-US" sz="2800" b="1" dirty="0">
                <a:solidFill>
                  <a:schemeClr val="tx1"/>
                </a:solidFill>
              </a:rPr>
              <a:t>aquifer</a:t>
            </a:r>
            <a:r>
              <a:rPr lang="en-US" sz="2800" dirty="0" smtClean="0">
                <a:solidFill>
                  <a:schemeClr val="tx1"/>
                </a:solidFill>
              </a:rPr>
              <a:t>.</a:t>
            </a:r>
            <a:endParaRPr lang="en-US" sz="2800" dirty="0">
              <a:solidFill>
                <a:schemeClr val="tx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00" y="1447800"/>
            <a:ext cx="3352800" cy="4419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639614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0"/>
            <a:ext cx="7772400" cy="725557"/>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dirty="0" smtClean="0"/>
              <a:t>Uses of water</a:t>
            </a:r>
            <a:endParaRPr lang="en-US" dirty="0"/>
          </a:p>
        </p:txBody>
      </p:sp>
      <p:sp>
        <p:nvSpPr>
          <p:cNvPr id="3" name="Subtitle 2"/>
          <p:cNvSpPr>
            <a:spLocks noGrp="1"/>
          </p:cNvSpPr>
          <p:nvPr>
            <p:ph type="subTitle" idx="1"/>
          </p:nvPr>
        </p:nvSpPr>
        <p:spPr>
          <a:xfrm>
            <a:off x="304800" y="1066800"/>
            <a:ext cx="8686800" cy="5562600"/>
          </a:xfrm>
        </p:spPr>
        <p:style>
          <a:lnRef idx="1">
            <a:schemeClr val="accent4"/>
          </a:lnRef>
          <a:fillRef idx="2">
            <a:schemeClr val="accent4"/>
          </a:fillRef>
          <a:effectRef idx="1">
            <a:schemeClr val="accent4"/>
          </a:effectRef>
          <a:fontRef idx="minor">
            <a:schemeClr val="dk1"/>
          </a:fontRef>
        </p:style>
        <p:txBody>
          <a:bodyPr anchor="ctr">
            <a:normAutofit fontScale="85000" lnSpcReduction="10000"/>
          </a:bodyPr>
          <a:lstStyle/>
          <a:p>
            <a:pPr algn="l"/>
            <a:r>
              <a:rPr lang="en-US" dirty="0">
                <a:solidFill>
                  <a:schemeClr val="tx1"/>
                </a:solidFill>
              </a:rPr>
              <a:t>Water can be used for direct and indirect purposes</a:t>
            </a:r>
            <a:r>
              <a:rPr lang="en-US" dirty="0" smtClean="0">
                <a:solidFill>
                  <a:schemeClr val="tx1"/>
                </a:solidFill>
              </a:rPr>
              <a:t>.</a:t>
            </a:r>
          </a:p>
          <a:p>
            <a:pPr marL="457200" indent="-457200" algn="l">
              <a:buFont typeface="Arial" pitchFamily="34" charset="0"/>
              <a:buChar char="•"/>
            </a:pPr>
            <a:r>
              <a:rPr lang="en-US" dirty="0" smtClean="0">
                <a:solidFill>
                  <a:schemeClr val="tx1"/>
                </a:solidFill>
              </a:rPr>
              <a:t> </a:t>
            </a:r>
            <a:r>
              <a:rPr lang="en-US" dirty="0">
                <a:solidFill>
                  <a:schemeClr val="tx1"/>
                </a:solidFill>
              </a:rPr>
              <a:t>Direct purposes include bathing, drinking, and cooking, </a:t>
            </a:r>
            <a:endParaRPr lang="en-US" dirty="0" smtClean="0">
              <a:solidFill>
                <a:schemeClr val="tx1"/>
              </a:solidFill>
            </a:endParaRPr>
          </a:p>
          <a:p>
            <a:pPr marL="457200" indent="-457200" algn="l">
              <a:buFont typeface="Arial" pitchFamily="34" charset="0"/>
              <a:buChar char="•"/>
            </a:pPr>
            <a:r>
              <a:rPr lang="en-US" dirty="0" smtClean="0">
                <a:solidFill>
                  <a:schemeClr val="tx1"/>
                </a:solidFill>
              </a:rPr>
              <a:t>indirect </a:t>
            </a:r>
            <a:r>
              <a:rPr lang="en-US" dirty="0">
                <a:solidFill>
                  <a:schemeClr val="tx1"/>
                </a:solidFill>
              </a:rPr>
              <a:t>purposes are the use of water in processing wood to make paper and in producing steel for automobiles. </a:t>
            </a:r>
            <a:endParaRPr lang="en-US" dirty="0" smtClean="0">
              <a:solidFill>
                <a:schemeClr val="tx1"/>
              </a:solidFill>
            </a:endParaRPr>
          </a:p>
          <a:p>
            <a:pPr marL="457200" indent="-457200" algn="l">
              <a:buFont typeface="Arial" pitchFamily="34" charset="0"/>
              <a:buChar char="•"/>
            </a:pPr>
            <a:r>
              <a:rPr lang="en-US" dirty="0" smtClean="0">
                <a:solidFill>
                  <a:schemeClr val="tx1"/>
                </a:solidFill>
              </a:rPr>
              <a:t>The </a:t>
            </a:r>
            <a:r>
              <a:rPr lang="en-US" dirty="0">
                <a:solidFill>
                  <a:schemeClr val="tx1"/>
                </a:solidFill>
              </a:rPr>
              <a:t>bulk of the world’s water use is for agriculture, industry, and electricity. </a:t>
            </a:r>
            <a:endParaRPr lang="en-US" dirty="0" smtClean="0">
              <a:solidFill>
                <a:schemeClr val="tx1"/>
              </a:solidFill>
            </a:endParaRPr>
          </a:p>
          <a:p>
            <a:pPr marL="457200" indent="-457200" algn="l">
              <a:buFont typeface="Arial" pitchFamily="34" charset="0"/>
              <a:buChar char="•"/>
            </a:pPr>
            <a:r>
              <a:rPr lang="en-US" dirty="0" smtClean="0">
                <a:solidFill>
                  <a:schemeClr val="tx1"/>
                </a:solidFill>
              </a:rPr>
              <a:t>The </a:t>
            </a:r>
            <a:r>
              <a:rPr lang="en-US" dirty="0">
                <a:solidFill>
                  <a:schemeClr val="tx1"/>
                </a:solidFill>
              </a:rPr>
              <a:t>most common water uses include</a:t>
            </a:r>
            <a:r>
              <a:rPr lang="en-US" dirty="0" smtClean="0">
                <a:solidFill>
                  <a:schemeClr val="tx1"/>
                </a:solidFill>
              </a:rPr>
              <a:t>:</a:t>
            </a:r>
            <a:endParaRPr lang="en-US" dirty="0">
              <a:solidFill>
                <a:schemeClr val="tx1"/>
              </a:solidFill>
            </a:endParaRPr>
          </a:p>
          <a:p>
            <a:pPr marL="457200" indent="-457200" algn="l">
              <a:buFont typeface="Courier New" pitchFamily="49" charset="0"/>
              <a:buChar char="o"/>
            </a:pPr>
            <a:r>
              <a:rPr lang="en-US" dirty="0">
                <a:solidFill>
                  <a:schemeClr val="tx1"/>
                </a:solidFill>
              </a:rPr>
              <a:t>Drinking and Household </a:t>
            </a:r>
            <a:r>
              <a:rPr lang="en-US" dirty="0" smtClean="0">
                <a:solidFill>
                  <a:schemeClr val="tx1"/>
                </a:solidFill>
              </a:rPr>
              <a:t>Needs</a:t>
            </a:r>
          </a:p>
          <a:p>
            <a:pPr marL="457200" indent="-457200" algn="l">
              <a:buFont typeface="Courier New" pitchFamily="49" charset="0"/>
              <a:buChar char="o"/>
            </a:pPr>
            <a:r>
              <a:rPr lang="en-US" dirty="0" smtClean="0">
                <a:solidFill>
                  <a:schemeClr val="tx1"/>
                </a:solidFill>
              </a:rPr>
              <a:t>Recreation</a:t>
            </a:r>
            <a:endParaRPr lang="en-US" dirty="0">
              <a:solidFill>
                <a:schemeClr val="tx1"/>
              </a:solidFill>
            </a:endParaRPr>
          </a:p>
          <a:p>
            <a:pPr marL="457200" indent="-457200" algn="l">
              <a:buFont typeface="Courier New" pitchFamily="49" charset="0"/>
              <a:buChar char="o"/>
            </a:pPr>
            <a:r>
              <a:rPr lang="en-US" dirty="0">
                <a:solidFill>
                  <a:schemeClr val="tx1"/>
                </a:solidFill>
              </a:rPr>
              <a:t>Industry and Commerce</a:t>
            </a:r>
          </a:p>
          <a:p>
            <a:pPr marL="457200" indent="-457200" algn="l">
              <a:buFont typeface="Courier New" pitchFamily="49" charset="0"/>
              <a:buChar char="o"/>
            </a:pPr>
            <a:r>
              <a:rPr lang="en-US" dirty="0">
                <a:solidFill>
                  <a:schemeClr val="tx1"/>
                </a:solidFill>
              </a:rPr>
              <a:t>Agriculture</a:t>
            </a:r>
          </a:p>
          <a:p>
            <a:pPr marL="457200" indent="-457200" algn="l">
              <a:buFont typeface="Courier New" pitchFamily="49" charset="0"/>
              <a:buChar char="o"/>
            </a:pPr>
            <a:r>
              <a:rPr lang="en-US" dirty="0">
                <a:solidFill>
                  <a:schemeClr val="tx1"/>
                </a:solidFill>
              </a:rPr>
              <a:t>Thermoelectricity/Energy</a:t>
            </a:r>
          </a:p>
        </p:txBody>
      </p:sp>
    </p:spTree>
    <p:extLst>
      <p:ext uri="{BB962C8B-B14F-4D97-AF65-F5344CB8AC3E}">
        <p14:creationId xmlns:p14="http://schemas.microsoft.com/office/powerpoint/2010/main" val="42533479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1"/>
            <a:ext cx="8763000" cy="685800"/>
          </a:xfrm>
        </p:spPr>
        <p:style>
          <a:lnRef idx="1">
            <a:schemeClr val="accent3"/>
          </a:lnRef>
          <a:fillRef idx="2">
            <a:schemeClr val="accent3"/>
          </a:fillRef>
          <a:effectRef idx="1">
            <a:schemeClr val="accent3"/>
          </a:effectRef>
          <a:fontRef idx="minor">
            <a:schemeClr val="dk1"/>
          </a:fontRef>
        </p:style>
        <p:txBody>
          <a:bodyPr>
            <a:noAutofit/>
          </a:bodyPr>
          <a:lstStyle/>
          <a:p>
            <a:r>
              <a:rPr lang="en-US" sz="2800" dirty="0" smtClean="0"/>
              <a:t>Effects of over-</a:t>
            </a:r>
            <a:r>
              <a:rPr lang="en-US" sz="2800" dirty="0" err="1" smtClean="0"/>
              <a:t>utilisation</a:t>
            </a:r>
            <a:r>
              <a:rPr lang="en-US" sz="2800" dirty="0" smtClean="0"/>
              <a:t> of surface and ground water</a:t>
            </a:r>
            <a:endParaRPr lang="en-US" sz="2800" dirty="0"/>
          </a:p>
        </p:txBody>
      </p:sp>
      <p:sp>
        <p:nvSpPr>
          <p:cNvPr id="3" name="Subtitle 2"/>
          <p:cNvSpPr>
            <a:spLocks noGrp="1"/>
          </p:cNvSpPr>
          <p:nvPr>
            <p:ph type="subTitle" idx="1"/>
          </p:nvPr>
        </p:nvSpPr>
        <p:spPr>
          <a:xfrm>
            <a:off x="152400" y="914400"/>
            <a:ext cx="8839200" cy="5715000"/>
          </a:xfrm>
        </p:spPr>
        <p:style>
          <a:lnRef idx="1">
            <a:schemeClr val="accent4"/>
          </a:lnRef>
          <a:fillRef idx="2">
            <a:schemeClr val="accent4"/>
          </a:fillRef>
          <a:effectRef idx="1">
            <a:schemeClr val="accent4"/>
          </a:effectRef>
          <a:fontRef idx="minor">
            <a:schemeClr val="dk1"/>
          </a:fontRef>
        </p:style>
        <p:txBody>
          <a:bodyPr anchor="ctr">
            <a:noAutofit/>
          </a:bodyPr>
          <a:lstStyle/>
          <a:p>
            <a:pPr marL="285750" indent="-285750" algn="l">
              <a:buFont typeface="Arial" pitchFamily="34" charset="0"/>
              <a:buChar char="•"/>
            </a:pPr>
            <a:r>
              <a:rPr lang="en-US" sz="1800" dirty="0" smtClean="0">
                <a:solidFill>
                  <a:schemeClr val="tx1"/>
                </a:solidFill>
              </a:rPr>
              <a:t>Most </a:t>
            </a:r>
            <a:r>
              <a:rPr lang="en-US" sz="1800" dirty="0">
                <a:solidFill>
                  <a:schemeClr val="tx1"/>
                </a:solidFill>
              </a:rPr>
              <a:t>of us waste water during a bath by using a shower or during washing of clothes. </a:t>
            </a:r>
            <a:endParaRPr lang="en-US" sz="1800" dirty="0" smtClean="0">
              <a:solidFill>
                <a:schemeClr val="tx1"/>
              </a:solidFill>
            </a:endParaRPr>
          </a:p>
          <a:p>
            <a:pPr marL="285750" indent="-285750" algn="l">
              <a:buFont typeface="Arial" pitchFamily="34" charset="0"/>
              <a:buChar char="•"/>
            </a:pPr>
            <a:r>
              <a:rPr lang="en-US" sz="1800" dirty="0" smtClean="0">
                <a:solidFill>
                  <a:schemeClr val="tx1"/>
                </a:solidFill>
              </a:rPr>
              <a:t>Many </a:t>
            </a:r>
            <a:r>
              <a:rPr lang="en-US" sz="1800" dirty="0">
                <a:solidFill>
                  <a:schemeClr val="tx1"/>
                </a:solidFill>
              </a:rPr>
              <a:t>agriculturists use more water than necessary to grow crops. There are many ways in which farmers can use less water without reducing yields such as the use of drip irrigation systems</a:t>
            </a:r>
            <a:r>
              <a:rPr lang="en-US" sz="1800" dirty="0" smtClean="0">
                <a:solidFill>
                  <a:schemeClr val="tx1"/>
                </a:solidFill>
              </a:rPr>
              <a:t>.</a:t>
            </a:r>
          </a:p>
          <a:p>
            <a:pPr marL="285750" indent="-285750" algn="l">
              <a:buFont typeface="Arial" pitchFamily="34" charset="0"/>
              <a:buChar char="•"/>
            </a:pPr>
            <a:r>
              <a:rPr lang="en-US" sz="1800" dirty="0" smtClean="0">
                <a:solidFill>
                  <a:schemeClr val="tx1"/>
                </a:solidFill>
              </a:rPr>
              <a:t>Agriculture </a:t>
            </a:r>
            <a:r>
              <a:rPr lang="en-US" sz="1800" dirty="0">
                <a:solidFill>
                  <a:schemeClr val="tx1"/>
                </a:solidFill>
              </a:rPr>
              <a:t>also pollutes surface water and under groundwater stores by the excessive use of </a:t>
            </a:r>
            <a:r>
              <a:rPr lang="en-US" sz="1800" b="1" dirty="0">
                <a:solidFill>
                  <a:schemeClr val="tx1"/>
                </a:solidFill>
              </a:rPr>
              <a:t>chemical fertilizers and pesticides</a:t>
            </a:r>
            <a:r>
              <a:rPr lang="en-US" sz="1800" dirty="0">
                <a:solidFill>
                  <a:schemeClr val="tx1"/>
                </a:solidFill>
              </a:rPr>
              <a:t>. </a:t>
            </a:r>
          </a:p>
          <a:p>
            <a:pPr marL="285750" indent="-285750" algn="l">
              <a:buFont typeface="Arial" pitchFamily="34" charset="0"/>
              <a:buChar char="•"/>
            </a:pPr>
            <a:r>
              <a:rPr lang="en-US" sz="1800" dirty="0" smtClean="0">
                <a:solidFill>
                  <a:schemeClr val="tx1"/>
                </a:solidFill>
              </a:rPr>
              <a:t>Excessive </a:t>
            </a:r>
            <a:r>
              <a:rPr lang="en-US" sz="1800" dirty="0">
                <a:solidFill>
                  <a:schemeClr val="tx1"/>
                </a:solidFill>
              </a:rPr>
              <a:t>extraction of groundwater, especially in arid and semi-arid areas, causes a sharp </a:t>
            </a:r>
            <a:r>
              <a:rPr lang="en-US" sz="1800" b="1" dirty="0">
                <a:solidFill>
                  <a:schemeClr val="tx1"/>
                </a:solidFill>
              </a:rPr>
              <a:t>decline in the level of water table</a:t>
            </a:r>
            <a:r>
              <a:rPr lang="en-US" sz="1800" dirty="0">
                <a:solidFill>
                  <a:schemeClr val="tx1"/>
                </a:solidFill>
              </a:rPr>
              <a:t>.</a:t>
            </a:r>
          </a:p>
          <a:p>
            <a:pPr marL="285750" indent="-285750" algn="l">
              <a:buFont typeface="Arial" pitchFamily="34" charset="0"/>
              <a:buChar char="•"/>
            </a:pPr>
            <a:r>
              <a:rPr lang="en-US" sz="1800" dirty="0" smtClean="0">
                <a:solidFill>
                  <a:schemeClr val="tx1"/>
                </a:solidFill>
              </a:rPr>
              <a:t>Excessive </a:t>
            </a:r>
            <a:r>
              <a:rPr lang="en-US" sz="1800" dirty="0">
                <a:solidFill>
                  <a:schemeClr val="tx1"/>
                </a:solidFill>
              </a:rPr>
              <a:t>irrigation with brackish water gradually raises water table and causes </a:t>
            </a:r>
            <a:r>
              <a:rPr lang="en-US" sz="1800" b="1" dirty="0">
                <a:solidFill>
                  <a:schemeClr val="tx1"/>
                </a:solidFill>
              </a:rPr>
              <a:t>water logging and salinity problems.</a:t>
            </a:r>
          </a:p>
          <a:p>
            <a:pPr marL="285750" indent="-285750" algn="l">
              <a:buFont typeface="Arial" pitchFamily="34" charset="0"/>
              <a:buChar char="•"/>
            </a:pPr>
            <a:r>
              <a:rPr lang="en-US" sz="1800" dirty="0" smtClean="0">
                <a:solidFill>
                  <a:schemeClr val="tx1"/>
                </a:solidFill>
              </a:rPr>
              <a:t>When </a:t>
            </a:r>
            <a:r>
              <a:rPr lang="en-US" sz="1800" dirty="0">
                <a:solidFill>
                  <a:schemeClr val="tx1"/>
                </a:solidFill>
              </a:rPr>
              <a:t>groundwater withdrawal rate exceeds its recharge rate, the sediments in the aquifer get compacted, a phenomenon known as </a:t>
            </a:r>
            <a:r>
              <a:rPr lang="en-US" sz="1800" b="1" dirty="0">
                <a:solidFill>
                  <a:schemeClr val="tx1"/>
                </a:solidFill>
              </a:rPr>
              <a:t>‘ground subsidence</a:t>
            </a:r>
            <a:r>
              <a:rPr lang="en-US" sz="1800" dirty="0">
                <a:solidFill>
                  <a:schemeClr val="tx1"/>
                </a:solidFill>
              </a:rPr>
              <a:t>’. It may cause huge economic losses because it results in the sinking of overlying land surface associated with structural damage to building and sewage and pipelines.</a:t>
            </a:r>
          </a:p>
          <a:p>
            <a:pPr marL="285750" indent="-285750" algn="l">
              <a:buFont typeface="Arial" pitchFamily="34" charset="0"/>
              <a:buChar char="•"/>
            </a:pPr>
            <a:r>
              <a:rPr lang="en-US" sz="1800" dirty="0" smtClean="0">
                <a:solidFill>
                  <a:schemeClr val="tx1"/>
                </a:solidFill>
              </a:rPr>
              <a:t>Excessive </a:t>
            </a:r>
            <a:r>
              <a:rPr lang="en-US" sz="1800" dirty="0">
                <a:solidFill>
                  <a:schemeClr val="tx1"/>
                </a:solidFill>
              </a:rPr>
              <a:t>pumping of groundwater results in porous formation and makes the shallow well to become</a:t>
            </a:r>
            <a:r>
              <a:rPr lang="en-US" sz="1800" b="1" dirty="0">
                <a:solidFill>
                  <a:schemeClr val="tx1"/>
                </a:solidFill>
              </a:rPr>
              <a:t> dry</a:t>
            </a:r>
            <a:r>
              <a:rPr lang="en-US" sz="1800" dirty="0">
                <a:solidFill>
                  <a:schemeClr val="tx1"/>
                </a:solidFill>
              </a:rPr>
              <a:t>.</a:t>
            </a:r>
          </a:p>
          <a:p>
            <a:pPr marL="285750" indent="-285750" algn="l">
              <a:buFont typeface="Arial" pitchFamily="34" charset="0"/>
              <a:buChar char="•"/>
            </a:pPr>
            <a:r>
              <a:rPr lang="en-US" sz="1800" dirty="0" smtClean="0">
                <a:solidFill>
                  <a:schemeClr val="tx1"/>
                </a:solidFill>
              </a:rPr>
              <a:t>Overuse </a:t>
            </a:r>
            <a:r>
              <a:rPr lang="en-US" sz="1800" dirty="0">
                <a:solidFill>
                  <a:schemeClr val="tx1"/>
                </a:solidFill>
              </a:rPr>
              <a:t>of groundwater and fresh water reservoir along coastlines often allows saltwater to </a:t>
            </a:r>
            <a:r>
              <a:rPr lang="en-US" sz="1800" b="1" dirty="0">
                <a:solidFill>
                  <a:schemeClr val="tx1"/>
                </a:solidFill>
              </a:rPr>
              <a:t>intrude into aquifers</a:t>
            </a:r>
            <a:r>
              <a:rPr lang="en-US" sz="1800" dirty="0">
                <a:solidFill>
                  <a:schemeClr val="tx1"/>
                </a:solidFill>
              </a:rPr>
              <a:t> that are used for agricultural domestic purposes</a:t>
            </a:r>
            <a:r>
              <a:rPr lang="en-US" sz="1800" dirty="0" smtClean="0">
                <a:solidFill>
                  <a:schemeClr val="tx1"/>
                </a:solidFill>
              </a:rPr>
              <a:t>.</a:t>
            </a:r>
            <a:endParaRPr lang="en-US" sz="1800" dirty="0">
              <a:solidFill>
                <a:schemeClr val="tx1"/>
              </a:solidFill>
            </a:endParaRPr>
          </a:p>
        </p:txBody>
      </p:sp>
    </p:spTree>
    <p:extLst>
      <p:ext uri="{BB962C8B-B14F-4D97-AF65-F5344CB8AC3E}">
        <p14:creationId xmlns:p14="http://schemas.microsoft.com/office/powerpoint/2010/main" val="41448449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762000"/>
            <a:ext cx="9144000" cy="6096000"/>
          </a:xfrm>
        </p:spPr>
        <p:style>
          <a:lnRef idx="1">
            <a:schemeClr val="accent4"/>
          </a:lnRef>
          <a:fillRef idx="2">
            <a:schemeClr val="accent4"/>
          </a:fillRef>
          <a:effectRef idx="1">
            <a:schemeClr val="accent4"/>
          </a:effectRef>
          <a:fontRef idx="minor">
            <a:schemeClr val="dk1"/>
          </a:fontRef>
        </p:style>
        <p:txBody>
          <a:bodyPr anchor="ctr">
            <a:noAutofit/>
          </a:bodyPr>
          <a:lstStyle/>
          <a:p>
            <a:pPr marL="457200" indent="-457200" algn="l">
              <a:buFont typeface="+mj-lt"/>
              <a:buAutoNum type="arabicPeriod"/>
            </a:pPr>
            <a:r>
              <a:rPr lang="en-US" sz="2200" dirty="0" smtClean="0">
                <a:solidFill>
                  <a:schemeClr val="tx1"/>
                </a:solidFill>
              </a:rPr>
              <a:t>The </a:t>
            </a:r>
            <a:r>
              <a:rPr lang="en-US" sz="2200" dirty="0">
                <a:solidFill>
                  <a:schemeClr val="tx1"/>
                </a:solidFill>
              </a:rPr>
              <a:t>enormous weight of Water behind the dam could trigger </a:t>
            </a:r>
            <a:r>
              <a:rPr lang="en-US" sz="2200" b="1" dirty="0">
                <a:solidFill>
                  <a:schemeClr val="tx1"/>
                </a:solidFill>
              </a:rPr>
              <a:t>seismic activity</a:t>
            </a:r>
            <a:r>
              <a:rPr lang="en-US" sz="2200" dirty="0">
                <a:solidFill>
                  <a:schemeClr val="tx1"/>
                </a:solidFill>
              </a:rPr>
              <a:t> that might crack the dam and cause floods</a:t>
            </a:r>
            <a:r>
              <a:rPr lang="en-US" sz="2200" dirty="0" smtClean="0">
                <a:solidFill>
                  <a:schemeClr val="tx1"/>
                </a:solidFill>
              </a:rPr>
              <a:t>.</a:t>
            </a:r>
            <a:endParaRPr lang="en-US" sz="2200" dirty="0">
              <a:solidFill>
                <a:schemeClr val="tx1"/>
              </a:solidFill>
            </a:endParaRPr>
          </a:p>
          <a:p>
            <a:pPr marL="457200" indent="-457200" algn="l">
              <a:buFont typeface="+mj-lt"/>
              <a:buAutoNum type="arabicPeriod"/>
            </a:pPr>
            <a:r>
              <a:rPr lang="en-US" sz="2200" dirty="0" smtClean="0">
                <a:solidFill>
                  <a:schemeClr val="tx1"/>
                </a:solidFill>
              </a:rPr>
              <a:t>The </a:t>
            </a:r>
            <a:r>
              <a:rPr lang="en-US" sz="2200" dirty="0">
                <a:solidFill>
                  <a:schemeClr val="tx1"/>
                </a:solidFill>
              </a:rPr>
              <a:t>dam expansion themselves submerge large fertile land area, forest and human </a:t>
            </a:r>
            <a:r>
              <a:rPr lang="en-US" sz="2200" dirty="0" smtClean="0">
                <a:solidFill>
                  <a:schemeClr val="tx1"/>
                </a:solidFill>
              </a:rPr>
              <a:t>settlements.</a:t>
            </a:r>
            <a:endParaRPr lang="en-US" sz="2200" dirty="0">
              <a:solidFill>
                <a:schemeClr val="tx1"/>
              </a:solidFill>
            </a:endParaRPr>
          </a:p>
          <a:p>
            <a:pPr marL="457200" indent="-457200" algn="l">
              <a:buFont typeface="+mj-lt"/>
              <a:buAutoNum type="arabicPeriod"/>
            </a:pPr>
            <a:r>
              <a:rPr lang="en-US" sz="2200" dirty="0" smtClean="0">
                <a:solidFill>
                  <a:schemeClr val="tx1"/>
                </a:solidFill>
              </a:rPr>
              <a:t>Submergence </a:t>
            </a:r>
            <a:r>
              <a:rPr lang="en-US" sz="2200" dirty="0">
                <a:solidFill>
                  <a:schemeClr val="tx1"/>
                </a:solidFill>
              </a:rPr>
              <a:t>of forests may result </a:t>
            </a:r>
            <a:r>
              <a:rPr lang="en-US" sz="2200" b="1" dirty="0">
                <a:solidFill>
                  <a:schemeClr val="tx1"/>
                </a:solidFill>
              </a:rPr>
              <a:t>habitat destruction </a:t>
            </a:r>
            <a:r>
              <a:rPr lang="en-US" sz="2200" dirty="0">
                <a:solidFill>
                  <a:schemeClr val="tx1"/>
                </a:solidFill>
              </a:rPr>
              <a:t>of </a:t>
            </a:r>
            <a:r>
              <a:rPr lang="en-US" sz="2200" dirty="0" smtClean="0">
                <a:solidFill>
                  <a:schemeClr val="tx1"/>
                </a:solidFill>
              </a:rPr>
              <a:t>tribal </a:t>
            </a:r>
            <a:r>
              <a:rPr lang="en-US" sz="2200" dirty="0">
                <a:solidFill>
                  <a:schemeClr val="tx1"/>
                </a:solidFill>
              </a:rPr>
              <a:t>and wildlife.</a:t>
            </a:r>
          </a:p>
          <a:p>
            <a:pPr marL="457200" indent="-457200" algn="l">
              <a:buFont typeface="+mj-lt"/>
              <a:buAutoNum type="arabicPeriod"/>
            </a:pPr>
            <a:r>
              <a:rPr lang="en-US" sz="2200" b="1" dirty="0" smtClean="0">
                <a:solidFill>
                  <a:schemeClr val="tx1"/>
                </a:solidFill>
              </a:rPr>
              <a:t>Rehabilitation </a:t>
            </a:r>
            <a:r>
              <a:rPr lang="en-US" sz="2200" b="1" dirty="0">
                <a:solidFill>
                  <a:schemeClr val="tx1"/>
                </a:solidFill>
              </a:rPr>
              <a:t>and resettlement problem </a:t>
            </a:r>
            <a:r>
              <a:rPr lang="en-US" sz="2200" dirty="0">
                <a:solidFill>
                  <a:schemeClr val="tx1"/>
                </a:solidFill>
              </a:rPr>
              <a:t>for local inhabitants may be created for displaced persons.</a:t>
            </a:r>
          </a:p>
          <a:p>
            <a:pPr marL="457200" indent="-457200" algn="l">
              <a:buFont typeface="+mj-lt"/>
              <a:buAutoNum type="arabicPeriod"/>
            </a:pPr>
            <a:r>
              <a:rPr lang="en-US" sz="2200" dirty="0" smtClean="0">
                <a:solidFill>
                  <a:schemeClr val="tx1"/>
                </a:solidFill>
              </a:rPr>
              <a:t>A </a:t>
            </a:r>
            <a:r>
              <a:rPr lang="en-US" sz="2200" dirty="0">
                <a:solidFill>
                  <a:schemeClr val="tx1"/>
                </a:solidFill>
              </a:rPr>
              <a:t>number of water related </a:t>
            </a:r>
            <a:r>
              <a:rPr lang="en-US" sz="2200" b="1" dirty="0">
                <a:solidFill>
                  <a:schemeClr val="tx1"/>
                </a:solidFill>
              </a:rPr>
              <a:t>diseases</a:t>
            </a:r>
            <a:r>
              <a:rPr lang="en-US" sz="2200" dirty="0">
                <a:solidFill>
                  <a:schemeClr val="tx1"/>
                </a:solidFill>
              </a:rPr>
              <a:t>, such as malaria may occur, particularly where water impoundments provide breeding sites for the vectors such as mosquitoes</a:t>
            </a:r>
          </a:p>
          <a:p>
            <a:pPr marL="457200" indent="-457200" algn="l">
              <a:buFont typeface="+mj-lt"/>
              <a:buAutoNum type="arabicPeriod"/>
            </a:pPr>
            <a:r>
              <a:rPr lang="en-US" sz="2200" dirty="0" smtClean="0">
                <a:solidFill>
                  <a:schemeClr val="tx1"/>
                </a:solidFill>
              </a:rPr>
              <a:t>Catchment </a:t>
            </a:r>
            <a:r>
              <a:rPr lang="en-US" sz="2200" dirty="0">
                <a:solidFill>
                  <a:schemeClr val="tx1"/>
                </a:solidFill>
              </a:rPr>
              <a:t>areas may suffer </a:t>
            </a:r>
            <a:r>
              <a:rPr lang="en-US" sz="2200" b="1" dirty="0">
                <a:solidFill>
                  <a:schemeClr val="tx1"/>
                </a:solidFill>
              </a:rPr>
              <a:t>water logging </a:t>
            </a:r>
            <a:r>
              <a:rPr lang="en-US" sz="2200" dirty="0">
                <a:solidFill>
                  <a:schemeClr val="tx1"/>
                </a:solidFill>
              </a:rPr>
              <a:t>and</a:t>
            </a:r>
            <a:r>
              <a:rPr lang="en-US" sz="2200" b="1" dirty="0">
                <a:solidFill>
                  <a:schemeClr val="tx1"/>
                </a:solidFill>
              </a:rPr>
              <a:t> siltation.</a:t>
            </a:r>
          </a:p>
          <a:p>
            <a:pPr marL="457200" indent="-457200" algn="l">
              <a:buFont typeface="+mj-lt"/>
              <a:buAutoNum type="arabicPeriod"/>
            </a:pPr>
            <a:r>
              <a:rPr lang="en-US" sz="2200" dirty="0" smtClean="0">
                <a:solidFill>
                  <a:schemeClr val="tx1"/>
                </a:solidFill>
              </a:rPr>
              <a:t>Loss </a:t>
            </a:r>
            <a:r>
              <a:rPr lang="en-US" sz="2200" dirty="0">
                <a:solidFill>
                  <a:schemeClr val="tx1"/>
                </a:solidFill>
              </a:rPr>
              <a:t>of free flowing river currents, decrease in their breadths and volume of water.</a:t>
            </a:r>
          </a:p>
          <a:p>
            <a:pPr marL="457200" indent="-457200" algn="l">
              <a:buFont typeface="+mj-lt"/>
              <a:buAutoNum type="arabicPeriod"/>
            </a:pPr>
            <a:r>
              <a:rPr lang="en-US" sz="2200" dirty="0" smtClean="0">
                <a:solidFill>
                  <a:schemeClr val="tx1"/>
                </a:solidFill>
              </a:rPr>
              <a:t>Salts </a:t>
            </a:r>
            <a:r>
              <a:rPr lang="en-US" sz="2200" dirty="0">
                <a:solidFill>
                  <a:schemeClr val="tx1"/>
                </a:solidFill>
              </a:rPr>
              <a:t>left behind evaporation of water of reservoirs, increase the </a:t>
            </a:r>
            <a:r>
              <a:rPr lang="en-US" sz="2200" b="1" dirty="0">
                <a:solidFill>
                  <a:schemeClr val="tx1"/>
                </a:solidFill>
              </a:rPr>
              <a:t>salinity </a:t>
            </a:r>
            <a:r>
              <a:rPr lang="en-US" sz="2200" dirty="0">
                <a:solidFill>
                  <a:schemeClr val="tx1"/>
                </a:solidFill>
              </a:rPr>
              <a:t>of rivers and make their water unusable when it reaches downstream </a:t>
            </a:r>
            <a:r>
              <a:rPr lang="en-US" sz="2200">
                <a:solidFill>
                  <a:schemeClr val="tx1"/>
                </a:solidFill>
              </a:rPr>
              <a:t>cities</a:t>
            </a:r>
            <a:r>
              <a:rPr lang="en-US" sz="2200" smtClean="0">
                <a:solidFill>
                  <a:schemeClr val="tx1"/>
                </a:solidFill>
              </a:rPr>
              <a:t>.</a:t>
            </a:r>
            <a:endParaRPr lang="en-US" sz="2200" dirty="0">
              <a:solidFill>
                <a:schemeClr val="tx1"/>
              </a:solidFill>
            </a:endParaRPr>
          </a:p>
        </p:txBody>
      </p:sp>
      <p:sp>
        <p:nvSpPr>
          <p:cNvPr id="4" name="Title 1"/>
          <p:cNvSpPr>
            <a:spLocks noGrp="1"/>
          </p:cNvSpPr>
          <p:nvPr>
            <p:ph type="ctrTitle"/>
          </p:nvPr>
        </p:nvSpPr>
        <p:spPr>
          <a:xfrm>
            <a:off x="685800" y="152400"/>
            <a:ext cx="7772400" cy="457200"/>
          </a:xfrm>
        </p:spPr>
        <p:style>
          <a:lnRef idx="1">
            <a:schemeClr val="accent3"/>
          </a:lnRef>
          <a:fillRef idx="2">
            <a:schemeClr val="accent3"/>
          </a:fillRef>
          <a:effectRef idx="1">
            <a:schemeClr val="accent3"/>
          </a:effectRef>
          <a:fontRef idx="minor">
            <a:schemeClr val="dk1"/>
          </a:fontRef>
        </p:style>
        <p:txBody>
          <a:bodyPr>
            <a:noAutofit/>
          </a:bodyPr>
          <a:lstStyle/>
          <a:p>
            <a:r>
              <a:rPr lang="en-US" sz="3200" dirty="0" smtClean="0"/>
              <a:t>Impacts of big dam</a:t>
            </a:r>
            <a:endParaRPr lang="en-US" sz="3200" dirty="0"/>
          </a:p>
        </p:txBody>
      </p:sp>
    </p:spTree>
    <p:extLst>
      <p:ext uri="{BB962C8B-B14F-4D97-AF65-F5344CB8AC3E}">
        <p14:creationId xmlns:p14="http://schemas.microsoft.com/office/powerpoint/2010/main" val="20242084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609600" y="152400"/>
            <a:ext cx="7772400" cy="381000"/>
          </a:xfrm>
        </p:spPr>
        <p:style>
          <a:lnRef idx="1">
            <a:schemeClr val="accent3"/>
          </a:lnRef>
          <a:fillRef idx="2">
            <a:schemeClr val="accent3"/>
          </a:fillRef>
          <a:effectRef idx="1">
            <a:schemeClr val="accent3"/>
          </a:effectRef>
          <a:fontRef idx="minor">
            <a:schemeClr val="dk1"/>
          </a:fontRef>
        </p:style>
        <p:txBody>
          <a:bodyPr>
            <a:noAutofit/>
          </a:bodyPr>
          <a:lstStyle/>
          <a:p>
            <a:r>
              <a:rPr lang="en-US" sz="2800" dirty="0" smtClean="0"/>
              <a:t>Impacts of big dam</a:t>
            </a:r>
            <a:endParaRPr lang="en-US" sz="28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7600" y="681645"/>
            <a:ext cx="2573570" cy="24950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7751" y="704683"/>
            <a:ext cx="2733849" cy="24759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1900" y="4373880"/>
            <a:ext cx="4064000" cy="2484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0" y="3352800"/>
            <a:ext cx="3398483" cy="2800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4320" y="653292"/>
            <a:ext cx="3505200" cy="24759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320" y="3180719"/>
            <a:ext cx="3410857" cy="1790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p:cNvSpPr txBox="1"/>
          <p:nvPr/>
        </p:nvSpPr>
        <p:spPr>
          <a:xfrm>
            <a:off x="361950" y="2762408"/>
            <a:ext cx="1227827"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400" dirty="0" smtClean="0"/>
              <a:t>Silt deposition</a:t>
            </a:r>
            <a:endParaRPr lang="en-US" sz="1400" dirty="0"/>
          </a:p>
        </p:txBody>
      </p:sp>
      <p:sp>
        <p:nvSpPr>
          <p:cNvPr id="12" name="TextBox 11"/>
          <p:cNvSpPr txBox="1"/>
          <p:nvPr/>
        </p:nvSpPr>
        <p:spPr>
          <a:xfrm>
            <a:off x="7162800" y="719554"/>
            <a:ext cx="18288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Submerged forest</a:t>
            </a:r>
            <a:endParaRPr lang="en-US" sz="1600" dirty="0"/>
          </a:p>
        </p:txBody>
      </p:sp>
      <p:sp>
        <p:nvSpPr>
          <p:cNvPr id="13" name="TextBox 12"/>
          <p:cNvSpPr txBox="1"/>
          <p:nvPr/>
        </p:nvSpPr>
        <p:spPr>
          <a:xfrm>
            <a:off x="1589777" y="4583698"/>
            <a:ext cx="19050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Waterlogged fields</a:t>
            </a:r>
            <a:endParaRPr lang="en-US" sz="1600" dirty="0"/>
          </a:p>
        </p:txBody>
      </p:sp>
      <p:sp>
        <p:nvSpPr>
          <p:cNvPr id="14" name="TextBox 13"/>
          <p:cNvSpPr txBox="1"/>
          <p:nvPr/>
        </p:nvSpPr>
        <p:spPr>
          <a:xfrm>
            <a:off x="1856920" y="5824954"/>
            <a:ext cx="26670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Drying river at downstream</a:t>
            </a:r>
            <a:endParaRPr lang="en-US" sz="1600" dirty="0"/>
          </a:p>
        </p:txBody>
      </p:sp>
      <p:sp>
        <p:nvSpPr>
          <p:cNvPr id="15" name="TextBox 14"/>
          <p:cNvSpPr txBox="1"/>
          <p:nvPr/>
        </p:nvSpPr>
        <p:spPr>
          <a:xfrm>
            <a:off x="7086600" y="3979432"/>
            <a:ext cx="2057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Resettlement of displaced people</a:t>
            </a:r>
            <a:endParaRPr lang="en-US" sz="1600" dirty="0"/>
          </a:p>
        </p:txBody>
      </p:sp>
    </p:spTree>
    <p:extLst>
      <p:ext uri="{BB962C8B-B14F-4D97-AF65-F5344CB8AC3E}">
        <p14:creationId xmlns:p14="http://schemas.microsoft.com/office/powerpoint/2010/main" val="30114404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639762"/>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dirty="0" smtClean="0"/>
              <a:t>FOOD RESOURCES</a:t>
            </a:r>
            <a:endParaRPr lang="en-IN" dirty="0"/>
          </a:p>
        </p:txBody>
      </p:sp>
      <p:sp>
        <p:nvSpPr>
          <p:cNvPr id="3" name="Content Placeholder 2"/>
          <p:cNvSpPr>
            <a:spLocks noGrp="1"/>
          </p:cNvSpPr>
          <p:nvPr>
            <p:ph idx="1"/>
          </p:nvPr>
        </p:nvSpPr>
        <p:spPr>
          <a:xfrm>
            <a:off x="152400" y="891381"/>
            <a:ext cx="8870920" cy="2438399"/>
          </a:xfrm>
        </p:spPr>
        <p:txBody>
          <a:bodyPr anchor="ctr">
            <a:normAutofit/>
          </a:bodyPr>
          <a:lstStyle/>
          <a:p>
            <a:pPr marL="0" indent="0">
              <a:buNone/>
            </a:pPr>
            <a:r>
              <a:rPr lang="en-US" dirty="0"/>
              <a:t>Plants and animals are the </a:t>
            </a:r>
            <a:r>
              <a:rPr lang="en-US" b="1" dirty="0"/>
              <a:t>main source</a:t>
            </a:r>
            <a:r>
              <a:rPr lang="en-US" dirty="0"/>
              <a:t> of </a:t>
            </a:r>
            <a:r>
              <a:rPr lang="en-US" b="1" dirty="0"/>
              <a:t>food</a:t>
            </a:r>
            <a:r>
              <a:rPr lang="en-US" dirty="0"/>
              <a:t> for all the organisms on earth. </a:t>
            </a:r>
            <a:r>
              <a:rPr lang="en-US" b="1" dirty="0"/>
              <a:t>Food</a:t>
            </a:r>
            <a:r>
              <a:rPr lang="en-US" dirty="0"/>
              <a:t> obtained from animals is the </a:t>
            </a:r>
            <a:r>
              <a:rPr lang="en-US" b="1" dirty="0"/>
              <a:t>main source</a:t>
            </a:r>
            <a:r>
              <a:rPr lang="en-US" dirty="0"/>
              <a:t> of protein and include fish, </a:t>
            </a:r>
            <a:r>
              <a:rPr lang="en-US" dirty="0" smtClean="0"/>
              <a:t>milk</a:t>
            </a:r>
            <a:r>
              <a:rPr lang="en-US" dirty="0"/>
              <a:t>, meat, poultry, and cheese</a:t>
            </a:r>
            <a:r>
              <a:rPr lang="en-US" dirty="0" smtClean="0"/>
              <a:t>.</a:t>
            </a:r>
            <a:endParaRPr lang="en-IN"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3400" y="3070670"/>
            <a:ext cx="4679920" cy="36678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152400" y="3276599"/>
            <a:ext cx="4343400" cy="3046988"/>
          </a:xfrm>
          <a:prstGeom prst="rect">
            <a:avLst/>
          </a:prstGeom>
          <a:noFill/>
        </p:spPr>
        <p:txBody>
          <a:bodyPr wrap="square" rtlCol="0">
            <a:spAutoFit/>
          </a:bodyPr>
          <a:lstStyle/>
          <a:p>
            <a:pPr lvl="0">
              <a:spcBef>
                <a:spcPct val="20000"/>
              </a:spcBef>
            </a:pPr>
            <a:r>
              <a:rPr lang="en-US" sz="3200" dirty="0">
                <a:solidFill>
                  <a:prstClr val="black"/>
                </a:solidFill>
              </a:rPr>
              <a:t>Whereas plants provide us with fruits and vegetables, which are an important </a:t>
            </a:r>
            <a:r>
              <a:rPr lang="en-US" sz="3200" b="1" dirty="0">
                <a:solidFill>
                  <a:prstClr val="black"/>
                </a:solidFill>
              </a:rPr>
              <a:t>source</a:t>
            </a:r>
            <a:r>
              <a:rPr lang="en-US" sz="3200" dirty="0">
                <a:solidFill>
                  <a:prstClr val="black"/>
                </a:solidFill>
              </a:rPr>
              <a:t> of </a:t>
            </a:r>
            <a:r>
              <a:rPr lang="en-US" sz="3200" dirty="0" err="1">
                <a:solidFill>
                  <a:prstClr val="black"/>
                </a:solidFill>
              </a:rPr>
              <a:t>fibres</a:t>
            </a:r>
            <a:r>
              <a:rPr lang="en-US" sz="3200" dirty="0">
                <a:solidFill>
                  <a:prstClr val="black"/>
                </a:solidFill>
              </a:rPr>
              <a:t>, proteins and carbohydrates.</a:t>
            </a:r>
            <a:endParaRPr lang="en-IN" sz="3200" dirty="0">
              <a:solidFill>
                <a:prstClr val="black"/>
              </a:solidFill>
            </a:endParaRPr>
          </a:p>
        </p:txBody>
      </p:sp>
    </p:spTree>
    <p:extLst>
      <p:ext uri="{BB962C8B-B14F-4D97-AF65-F5344CB8AC3E}">
        <p14:creationId xmlns:p14="http://schemas.microsoft.com/office/powerpoint/2010/main" val="2687215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1"/>
            <a:ext cx="8839200" cy="609599"/>
          </a:xfrm>
        </p:spPr>
        <p:style>
          <a:lnRef idx="1">
            <a:schemeClr val="accent1"/>
          </a:lnRef>
          <a:fillRef idx="2">
            <a:schemeClr val="accent1"/>
          </a:fillRef>
          <a:effectRef idx="1">
            <a:schemeClr val="accent1"/>
          </a:effectRef>
          <a:fontRef idx="minor">
            <a:schemeClr val="dk1"/>
          </a:fontRef>
        </p:style>
        <p:txBody>
          <a:bodyPr>
            <a:normAutofit/>
          </a:bodyPr>
          <a:lstStyle/>
          <a:p>
            <a:r>
              <a:rPr lang="en-IN" sz="3200" dirty="0"/>
              <a:t>Green </a:t>
            </a:r>
            <a:r>
              <a:rPr lang="en-IN" sz="3200" dirty="0" smtClean="0"/>
              <a:t>Revolution</a:t>
            </a:r>
            <a:endParaRPr lang="en-US" sz="3200" dirty="0"/>
          </a:p>
        </p:txBody>
      </p:sp>
      <p:sp>
        <p:nvSpPr>
          <p:cNvPr id="3" name="Subtitle 2"/>
          <p:cNvSpPr>
            <a:spLocks noGrp="1"/>
          </p:cNvSpPr>
          <p:nvPr>
            <p:ph type="subTitle" idx="1"/>
          </p:nvPr>
        </p:nvSpPr>
        <p:spPr>
          <a:xfrm>
            <a:off x="0" y="914400"/>
            <a:ext cx="8991600" cy="2590800"/>
          </a:xfrm>
        </p:spPr>
        <p:style>
          <a:lnRef idx="1">
            <a:schemeClr val="accent3"/>
          </a:lnRef>
          <a:fillRef idx="2">
            <a:schemeClr val="accent3"/>
          </a:fillRef>
          <a:effectRef idx="1">
            <a:schemeClr val="accent3"/>
          </a:effectRef>
          <a:fontRef idx="minor">
            <a:schemeClr val="dk1"/>
          </a:fontRef>
        </p:style>
        <p:txBody>
          <a:bodyPr anchor="ctr">
            <a:normAutofit/>
          </a:bodyPr>
          <a:lstStyle/>
          <a:p>
            <a:pPr algn="l"/>
            <a:r>
              <a:rPr lang="en-IN" sz="3000" b="1" dirty="0">
                <a:solidFill>
                  <a:schemeClr val="tx1"/>
                </a:solidFill>
              </a:rPr>
              <a:t>Green revolution</a:t>
            </a:r>
            <a:r>
              <a:rPr lang="en-IN" sz="3000" dirty="0">
                <a:solidFill>
                  <a:schemeClr val="tx1"/>
                </a:solidFill>
              </a:rPr>
              <a:t> refers to the rapid increase in the world </a:t>
            </a:r>
            <a:r>
              <a:rPr lang="en-IN" sz="3000" b="1" dirty="0">
                <a:solidFill>
                  <a:schemeClr val="tx1"/>
                </a:solidFill>
              </a:rPr>
              <a:t>food production</a:t>
            </a:r>
            <a:r>
              <a:rPr lang="en-IN" sz="3000" dirty="0">
                <a:solidFill>
                  <a:schemeClr val="tx1"/>
                </a:solidFill>
              </a:rPr>
              <a:t>, especially in developing countries, in the second half of the twentieth century, primarily through the use of lab-engineered </a:t>
            </a:r>
            <a:r>
              <a:rPr lang="en-IN" sz="3000" b="1" dirty="0">
                <a:solidFill>
                  <a:schemeClr val="tx1"/>
                </a:solidFill>
              </a:rPr>
              <a:t>High Yielding Varieties</a:t>
            </a:r>
            <a:r>
              <a:rPr lang="en-IN" sz="3000" dirty="0">
                <a:solidFill>
                  <a:schemeClr val="tx1"/>
                </a:solidFill>
              </a:rPr>
              <a:t> (HYV’s) of seeds</a:t>
            </a:r>
            <a:r>
              <a:rPr lang="en-IN" sz="3000" dirty="0" smtClean="0">
                <a:solidFill>
                  <a:schemeClr val="tx1"/>
                </a:solidFill>
              </a:rPr>
              <a:t>.</a:t>
            </a:r>
            <a:endParaRPr lang="en-US" sz="3000"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3733800"/>
            <a:ext cx="5867400" cy="29900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93005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1"/>
            <a:ext cx="8839200" cy="609599"/>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3600" dirty="0" smtClean="0"/>
              <a:t>Green Revolution</a:t>
            </a:r>
            <a:endParaRPr lang="en-US" sz="3600" dirty="0"/>
          </a:p>
        </p:txBody>
      </p:sp>
      <p:sp>
        <p:nvSpPr>
          <p:cNvPr id="3" name="Subtitle 2"/>
          <p:cNvSpPr>
            <a:spLocks noGrp="1"/>
          </p:cNvSpPr>
          <p:nvPr>
            <p:ph type="subTitle" idx="1"/>
          </p:nvPr>
        </p:nvSpPr>
        <p:spPr>
          <a:xfrm>
            <a:off x="0" y="990600"/>
            <a:ext cx="9144000" cy="1905000"/>
          </a:xfrm>
        </p:spPr>
        <p:style>
          <a:lnRef idx="1">
            <a:schemeClr val="accent3"/>
          </a:lnRef>
          <a:fillRef idx="2">
            <a:schemeClr val="accent3"/>
          </a:fillRef>
          <a:effectRef idx="1">
            <a:schemeClr val="accent3"/>
          </a:effectRef>
          <a:fontRef idx="minor">
            <a:schemeClr val="dk1"/>
          </a:fontRef>
        </p:style>
        <p:txBody>
          <a:bodyPr anchor="ctr">
            <a:normAutofit lnSpcReduction="10000"/>
          </a:bodyPr>
          <a:lstStyle/>
          <a:p>
            <a:pPr algn="l"/>
            <a:r>
              <a:rPr lang="en-IN" dirty="0" smtClean="0">
                <a:solidFill>
                  <a:schemeClr val="tx1"/>
                </a:solidFill>
              </a:rPr>
              <a:t>It came in as a package of </a:t>
            </a:r>
            <a:r>
              <a:rPr lang="en-IN" b="1" dirty="0" smtClean="0">
                <a:solidFill>
                  <a:schemeClr val="tx1"/>
                </a:solidFill>
              </a:rPr>
              <a:t>high yielding varieties</a:t>
            </a:r>
            <a:r>
              <a:rPr lang="en-IN" dirty="0" smtClean="0">
                <a:solidFill>
                  <a:schemeClr val="tx1"/>
                </a:solidFill>
              </a:rPr>
              <a:t> along with inputs of </a:t>
            </a:r>
            <a:r>
              <a:rPr lang="en-IN" b="1" dirty="0" smtClean="0">
                <a:solidFill>
                  <a:schemeClr val="tx1"/>
                </a:solidFill>
              </a:rPr>
              <a:t>inorganic fertilizers</a:t>
            </a:r>
            <a:r>
              <a:rPr lang="en-IN" dirty="0" smtClean="0">
                <a:solidFill>
                  <a:schemeClr val="tx1"/>
                </a:solidFill>
              </a:rPr>
              <a:t>, </a:t>
            </a:r>
            <a:r>
              <a:rPr lang="en-IN" b="1" dirty="0" smtClean="0">
                <a:solidFill>
                  <a:schemeClr val="tx1"/>
                </a:solidFill>
              </a:rPr>
              <a:t>water, pesticides</a:t>
            </a:r>
            <a:r>
              <a:rPr lang="en-IN" dirty="0" smtClean="0">
                <a:solidFill>
                  <a:schemeClr val="tx1"/>
                </a:solidFill>
              </a:rPr>
              <a:t> and agricultural machinery such as tractors and </a:t>
            </a:r>
            <a:r>
              <a:rPr lang="en-IN" b="1" dirty="0" smtClean="0">
                <a:solidFill>
                  <a:schemeClr val="tx1"/>
                </a:solidFill>
              </a:rPr>
              <a:t>water lifting pumps.</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2971800"/>
            <a:ext cx="3352800" cy="21828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7850" y="4953000"/>
            <a:ext cx="2795016" cy="17617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7175" y="3032530"/>
            <a:ext cx="3600450" cy="21220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7400" y="4689094"/>
            <a:ext cx="3067050" cy="2044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571500" y="2971800"/>
            <a:ext cx="25146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High Yielding variety seeds</a:t>
            </a:r>
            <a:endParaRPr lang="en-US" sz="1600" dirty="0"/>
          </a:p>
        </p:txBody>
      </p:sp>
      <p:sp>
        <p:nvSpPr>
          <p:cNvPr id="9" name="TextBox 8"/>
          <p:cNvSpPr txBox="1"/>
          <p:nvPr/>
        </p:nvSpPr>
        <p:spPr>
          <a:xfrm>
            <a:off x="1790700" y="4929604"/>
            <a:ext cx="17526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600" dirty="0" smtClean="0"/>
              <a:t>Chemical Fertilizer</a:t>
            </a:r>
            <a:endParaRPr lang="en-US" sz="1600" dirty="0"/>
          </a:p>
        </p:txBody>
      </p:sp>
      <p:sp>
        <p:nvSpPr>
          <p:cNvPr id="10" name="TextBox 9"/>
          <p:cNvSpPr txBox="1"/>
          <p:nvPr/>
        </p:nvSpPr>
        <p:spPr>
          <a:xfrm>
            <a:off x="3962400" y="4783723"/>
            <a:ext cx="19050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Chemical Pesticides</a:t>
            </a:r>
            <a:endParaRPr lang="en-US" sz="1600" dirty="0"/>
          </a:p>
        </p:txBody>
      </p:sp>
      <p:sp>
        <p:nvSpPr>
          <p:cNvPr id="11" name="TextBox 10"/>
          <p:cNvSpPr txBox="1"/>
          <p:nvPr/>
        </p:nvSpPr>
        <p:spPr>
          <a:xfrm>
            <a:off x="7800147" y="4760327"/>
            <a:ext cx="10668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Irrigation</a:t>
            </a:r>
            <a:endParaRPr lang="en-US" sz="1600" dirty="0"/>
          </a:p>
        </p:txBody>
      </p:sp>
    </p:spTree>
    <p:extLst>
      <p:ext uri="{BB962C8B-B14F-4D97-AF65-F5344CB8AC3E}">
        <p14:creationId xmlns:p14="http://schemas.microsoft.com/office/powerpoint/2010/main" val="18531226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399"/>
            <a:ext cx="8763000" cy="533401"/>
          </a:xfrm>
        </p:spPr>
        <p:style>
          <a:lnRef idx="1">
            <a:schemeClr val="dk1"/>
          </a:lnRef>
          <a:fillRef idx="2">
            <a:schemeClr val="dk1"/>
          </a:fillRef>
          <a:effectRef idx="1">
            <a:schemeClr val="dk1"/>
          </a:effectRef>
          <a:fontRef idx="minor">
            <a:schemeClr val="dk1"/>
          </a:fontRef>
        </p:style>
        <p:txBody>
          <a:bodyPr>
            <a:normAutofit fontScale="90000"/>
          </a:bodyPr>
          <a:lstStyle/>
          <a:p>
            <a:r>
              <a:rPr lang="en-US" sz="3600" dirty="0" smtClean="0"/>
              <a:t>Impact of Green Revolution</a:t>
            </a:r>
            <a:endParaRPr lang="en-US" sz="3600" dirty="0"/>
          </a:p>
        </p:txBody>
      </p:sp>
      <p:sp>
        <p:nvSpPr>
          <p:cNvPr id="3" name="Subtitle 2"/>
          <p:cNvSpPr>
            <a:spLocks noGrp="1"/>
          </p:cNvSpPr>
          <p:nvPr>
            <p:ph type="subTitle" idx="1"/>
          </p:nvPr>
        </p:nvSpPr>
        <p:spPr>
          <a:xfrm>
            <a:off x="0" y="838200"/>
            <a:ext cx="9144000" cy="2590800"/>
          </a:xfrm>
        </p:spPr>
        <p:style>
          <a:lnRef idx="1">
            <a:schemeClr val="accent3"/>
          </a:lnRef>
          <a:fillRef idx="2">
            <a:schemeClr val="accent3"/>
          </a:fillRef>
          <a:effectRef idx="1">
            <a:schemeClr val="accent3"/>
          </a:effectRef>
          <a:fontRef idx="minor">
            <a:schemeClr val="dk1"/>
          </a:fontRef>
        </p:style>
        <p:txBody>
          <a:bodyPr anchor="ctr">
            <a:normAutofit fontScale="85000" lnSpcReduction="20000"/>
          </a:bodyPr>
          <a:lstStyle/>
          <a:p>
            <a:pPr algn="l"/>
            <a:r>
              <a:rPr lang="en-IN" dirty="0">
                <a:solidFill>
                  <a:schemeClr val="tx1"/>
                </a:solidFill>
              </a:rPr>
              <a:t>The use of </a:t>
            </a:r>
            <a:r>
              <a:rPr lang="en-IN" b="1" dirty="0">
                <a:solidFill>
                  <a:schemeClr val="tx1"/>
                </a:solidFill>
              </a:rPr>
              <a:t>high yielding varieties</a:t>
            </a:r>
            <a:r>
              <a:rPr lang="en-IN" dirty="0">
                <a:solidFill>
                  <a:schemeClr val="tx1"/>
                </a:solidFill>
              </a:rPr>
              <a:t> (HYVs) has encouraged monoculture, i.e. the same type is grown over vast areas and in case of attack by some pathogen, and there is a total devastation of the crop by the disease in the whole lot. Moreover, the disease spreads rapidly as the condition are exactly uniform all over growing areas. There has been a great reduction in the genetic diversity both in crop and livestock.</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3466029"/>
            <a:ext cx="4171950" cy="30883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3485110"/>
            <a:ext cx="4572000" cy="30883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1600200" y="3466029"/>
            <a:ext cx="14478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Monoculture</a:t>
            </a:r>
            <a:endParaRPr lang="en-US" sz="1600" dirty="0"/>
          </a:p>
        </p:txBody>
      </p:sp>
      <p:sp>
        <p:nvSpPr>
          <p:cNvPr id="7" name="TextBox 6"/>
          <p:cNvSpPr txBox="1"/>
          <p:nvPr/>
        </p:nvSpPr>
        <p:spPr>
          <a:xfrm>
            <a:off x="5981700" y="3466029"/>
            <a:ext cx="16764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Mixed cropping</a:t>
            </a:r>
            <a:endParaRPr lang="en-US" sz="1600" dirty="0"/>
          </a:p>
        </p:txBody>
      </p:sp>
    </p:spTree>
    <p:extLst>
      <p:ext uri="{BB962C8B-B14F-4D97-AF65-F5344CB8AC3E}">
        <p14:creationId xmlns:p14="http://schemas.microsoft.com/office/powerpoint/2010/main" val="5115976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 y="609600"/>
            <a:ext cx="9144000" cy="3429000"/>
          </a:xfrm>
        </p:spPr>
        <p:style>
          <a:lnRef idx="1">
            <a:schemeClr val="accent3"/>
          </a:lnRef>
          <a:fillRef idx="2">
            <a:schemeClr val="accent3"/>
          </a:fillRef>
          <a:effectRef idx="1">
            <a:schemeClr val="accent3"/>
          </a:effectRef>
          <a:fontRef idx="minor">
            <a:schemeClr val="dk1"/>
          </a:fontRef>
        </p:style>
        <p:txBody>
          <a:bodyPr anchor="ctr">
            <a:normAutofit fontScale="92500"/>
          </a:bodyPr>
          <a:lstStyle/>
          <a:p>
            <a:pPr marL="0" indent="0">
              <a:buNone/>
            </a:pPr>
            <a:r>
              <a:rPr lang="en-IN" sz="2800" dirty="0"/>
              <a:t>Problems caused due to use to </a:t>
            </a:r>
            <a:r>
              <a:rPr lang="en-IN" sz="2800" b="1" dirty="0" smtClean="0"/>
              <a:t>fertilisers</a:t>
            </a:r>
          </a:p>
          <a:p>
            <a:pPr marL="0" lvl="0" indent="0">
              <a:buNone/>
            </a:pPr>
            <a:r>
              <a:rPr lang="en-IN" sz="2800" u="sng" dirty="0"/>
              <a:t>Nitrate pollution:</a:t>
            </a:r>
            <a:r>
              <a:rPr lang="en-IN" sz="2800" b="1" u="sng" dirty="0"/>
              <a:t> </a:t>
            </a:r>
            <a:r>
              <a:rPr lang="en-IN" sz="2800" dirty="0"/>
              <a:t>nitrogen fertilizers such as urea, applied in the field often leach deep into the soil and invariably contaminate ground water resource. Nitrate consumed through potable water can cause fatal </a:t>
            </a:r>
            <a:r>
              <a:rPr lang="en-IN" sz="2800" b="1" dirty="0"/>
              <a:t>methaemoglobinemea sickness</a:t>
            </a:r>
            <a:r>
              <a:rPr lang="en-IN" sz="2800" dirty="0"/>
              <a:t> or </a:t>
            </a:r>
            <a:r>
              <a:rPr lang="en-IN" sz="2800" b="1" dirty="0"/>
              <a:t>blue-baby syndrome</a:t>
            </a:r>
            <a:r>
              <a:rPr lang="en-IN" sz="2800" dirty="0"/>
              <a:t> in which haemoglobin forms methaemoglobin which retards the oxygen transporting capacity of the blood and skin develops bluish colour and in young babies even to death</a:t>
            </a:r>
            <a:r>
              <a:rPr lang="en-IN" sz="2800" dirty="0" smtClean="0"/>
              <a:t>.</a:t>
            </a:r>
            <a:endParaRPr lang="en-US" sz="2800" dirty="0"/>
          </a:p>
        </p:txBody>
      </p:sp>
      <p:sp>
        <p:nvSpPr>
          <p:cNvPr id="4" name="Title 1"/>
          <p:cNvSpPr>
            <a:spLocks noGrp="1"/>
          </p:cNvSpPr>
          <p:nvPr>
            <p:ph type="title"/>
          </p:nvPr>
        </p:nvSpPr>
        <p:spPr>
          <a:xfrm>
            <a:off x="457200" y="19050"/>
            <a:ext cx="8229600" cy="487362"/>
          </a:xfrm>
        </p:spPr>
        <p:style>
          <a:lnRef idx="1">
            <a:schemeClr val="dk1"/>
          </a:lnRef>
          <a:fillRef idx="2">
            <a:schemeClr val="dk1"/>
          </a:fillRef>
          <a:effectRef idx="1">
            <a:schemeClr val="dk1"/>
          </a:effectRef>
          <a:fontRef idx="minor">
            <a:schemeClr val="dk1"/>
          </a:fontRef>
        </p:style>
        <p:txBody>
          <a:bodyPr>
            <a:normAutofit fontScale="90000"/>
          </a:bodyPr>
          <a:lstStyle/>
          <a:p>
            <a:r>
              <a:rPr lang="en-US" sz="3600" dirty="0" smtClean="0"/>
              <a:t>Impact of Green Revolution</a:t>
            </a:r>
            <a:endParaRPr lang="en-US" sz="36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5400" y="4103081"/>
            <a:ext cx="3892687" cy="26650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3976072"/>
            <a:ext cx="4724400" cy="2881927"/>
          </a:xfrm>
          <a:prstGeom prst="rect">
            <a:avLst/>
          </a:prstGeom>
        </p:spPr>
      </p:pic>
      <p:sp>
        <p:nvSpPr>
          <p:cNvPr id="9" name="TextBox 8"/>
          <p:cNvSpPr txBox="1"/>
          <p:nvPr/>
        </p:nvSpPr>
        <p:spPr>
          <a:xfrm>
            <a:off x="7051743" y="6429601"/>
            <a:ext cx="19050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Blue-baby Syndrome</a:t>
            </a:r>
            <a:endParaRPr lang="en-US" sz="1600" dirty="0"/>
          </a:p>
        </p:txBody>
      </p:sp>
      <p:sp>
        <p:nvSpPr>
          <p:cNvPr id="10" name="TextBox 9"/>
          <p:cNvSpPr txBox="1"/>
          <p:nvPr/>
        </p:nvSpPr>
        <p:spPr>
          <a:xfrm>
            <a:off x="3048000" y="4060635"/>
            <a:ext cx="16764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Nitrate Leaching</a:t>
            </a:r>
            <a:endParaRPr lang="en-US" sz="1600" dirty="0"/>
          </a:p>
        </p:txBody>
      </p:sp>
    </p:spTree>
    <p:extLst>
      <p:ext uri="{BB962C8B-B14F-4D97-AF65-F5344CB8AC3E}">
        <p14:creationId xmlns:p14="http://schemas.microsoft.com/office/powerpoint/2010/main" val="30588553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85800"/>
            <a:ext cx="5562600" cy="6172200"/>
          </a:xfrm>
        </p:spPr>
        <p:style>
          <a:lnRef idx="1">
            <a:schemeClr val="accent3"/>
          </a:lnRef>
          <a:fillRef idx="2">
            <a:schemeClr val="accent3"/>
          </a:fillRef>
          <a:effectRef idx="1">
            <a:schemeClr val="accent3"/>
          </a:effectRef>
          <a:fontRef idx="minor">
            <a:schemeClr val="dk1"/>
          </a:fontRef>
        </p:style>
        <p:txBody>
          <a:bodyPr anchor="ctr">
            <a:noAutofit/>
          </a:bodyPr>
          <a:lstStyle/>
          <a:p>
            <a:pPr marL="0" lvl="0" indent="0">
              <a:buNone/>
            </a:pPr>
            <a:r>
              <a:rPr lang="en-IN" sz="2800" u="sng" dirty="0"/>
              <a:t>Impact of phosphates</a:t>
            </a:r>
            <a:r>
              <a:rPr lang="en-IN" sz="2800" u="sng" dirty="0" smtClean="0"/>
              <a:t>/ </a:t>
            </a:r>
            <a:r>
              <a:rPr lang="en-IN" sz="2800" b="1" u="sng" dirty="0" smtClean="0"/>
              <a:t>Eutrophication</a:t>
            </a:r>
            <a:r>
              <a:rPr lang="en-IN" sz="2800" dirty="0"/>
              <a:t>: Excessive use of fertilizers, particularly rich in phosphorus in agricultural fields affects water bodies like lake, reservoirs, ponds etc.</a:t>
            </a:r>
            <a:endParaRPr lang="en-US" sz="2800" dirty="0"/>
          </a:p>
          <a:p>
            <a:r>
              <a:rPr lang="en-IN" sz="2800" dirty="0" smtClean="0"/>
              <a:t>Nutrients </a:t>
            </a:r>
            <a:r>
              <a:rPr lang="en-IN" sz="2800" dirty="0"/>
              <a:t>such as phosphorus, and nitrogen get washed off from the fields along with runoff water reach the water bodies causing them to become over nourished and give way to the growth of desirable aquatic plants, this is called </a:t>
            </a:r>
            <a:r>
              <a:rPr lang="en-IN" sz="2800" b="1" dirty="0"/>
              <a:t>Eutrophication</a:t>
            </a:r>
            <a:r>
              <a:rPr lang="en-IN" sz="2800" b="1" dirty="0" smtClean="0"/>
              <a:t>.</a:t>
            </a:r>
            <a:endParaRPr lang="en-US" sz="2800" dirty="0"/>
          </a:p>
        </p:txBody>
      </p:sp>
      <p:sp>
        <p:nvSpPr>
          <p:cNvPr id="4" name="Title 1"/>
          <p:cNvSpPr>
            <a:spLocks noGrp="1"/>
          </p:cNvSpPr>
          <p:nvPr>
            <p:ph type="title"/>
          </p:nvPr>
        </p:nvSpPr>
        <p:spPr>
          <a:xfrm>
            <a:off x="457200" y="152400"/>
            <a:ext cx="8229600" cy="411162"/>
          </a:xfrm>
        </p:spPr>
        <p:style>
          <a:lnRef idx="1">
            <a:schemeClr val="dk1"/>
          </a:lnRef>
          <a:fillRef idx="2">
            <a:schemeClr val="dk1"/>
          </a:fillRef>
          <a:effectRef idx="1">
            <a:schemeClr val="dk1"/>
          </a:effectRef>
          <a:fontRef idx="minor">
            <a:schemeClr val="dk1"/>
          </a:fontRef>
        </p:style>
        <p:txBody>
          <a:bodyPr>
            <a:normAutofit fontScale="90000"/>
          </a:bodyPr>
          <a:lstStyle/>
          <a:p>
            <a:r>
              <a:rPr lang="en-US" sz="3600" dirty="0" smtClean="0"/>
              <a:t>Impact of Green Revolution</a:t>
            </a:r>
            <a:endParaRPr lang="en-US" sz="3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0" y="3671887"/>
            <a:ext cx="3276600" cy="29778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728662"/>
            <a:ext cx="3276600" cy="27788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378317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63562"/>
          </a:xfrm>
        </p:spPr>
        <p:style>
          <a:lnRef idx="1">
            <a:schemeClr val="dk1"/>
          </a:lnRef>
          <a:fillRef idx="2">
            <a:schemeClr val="dk1"/>
          </a:fillRef>
          <a:effectRef idx="1">
            <a:schemeClr val="dk1"/>
          </a:effectRef>
          <a:fontRef idx="minor">
            <a:schemeClr val="dk1"/>
          </a:fontRef>
        </p:style>
        <p:txBody>
          <a:bodyPr>
            <a:noAutofit/>
          </a:bodyPr>
          <a:lstStyle/>
          <a:p>
            <a:r>
              <a:rPr lang="en-US" sz="3200" dirty="0" smtClean="0"/>
              <a:t>Effects of eutrophication</a:t>
            </a:r>
            <a:endParaRPr lang="en-US" sz="3200" dirty="0"/>
          </a:p>
        </p:txBody>
      </p:sp>
      <p:sp>
        <p:nvSpPr>
          <p:cNvPr id="3" name="Content Placeholder 2"/>
          <p:cNvSpPr>
            <a:spLocks noGrp="1"/>
          </p:cNvSpPr>
          <p:nvPr>
            <p:ph idx="1"/>
          </p:nvPr>
        </p:nvSpPr>
        <p:spPr>
          <a:xfrm>
            <a:off x="38100" y="685801"/>
            <a:ext cx="4762500" cy="6172199"/>
          </a:xfrm>
        </p:spPr>
        <p:style>
          <a:lnRef idx="1">
            <a:schemeClr val="accent3"/>
          </a:lnRef>
          <a:fillRef idx="2">
            <a:schemeClr val="accent3"/>
          </a:fillRef>
          <a:effectRef idx="1">
            <a:schemeClr val="accent3"/>
          </a:effectRef>
          <a:fontRef idx="minor">
            <a:schemeClr val="dk1"/>
          </a:fontRef>
        </p:style>
        <p:txBody>
          <a:bodyPr anchor="ctr">
            <a:normAutofit fontScale="92500" lnSpcReduction="20000"/>
          </a:bodyPr>
          <a:lstStyle/>
          <a:p>
            <a:pPr marL="0" indent="0">
              <a:buNone/>
            </a:pPr>
            <a:r>
              <a:rPr lang="en-US" b="1" dirty="0"/>
              <a:t>Effects of Eutrophication</a:t>
            </a:r>
            <a:r>
              <a:rPr lang="en-US" dirty="0"/>
              <a:t>: </a:t>
            </a:r>
            <a:endParaRPr lang="en-US" dirty="0" smtClean="0"/>
          </a:p>
          <a:p>
            <a:r>
              <a:rPr lang="en-US" dirty="0"/>
              <a:t>Abundance of Unwanted </a:t>
            </a:r>
            <a:r>
              <a:rPr lang="en-US" dirty="0" smtClean="0"/>
              <a:t>Substances</a:t>
            </a:r>
          </a:p>
          <a:p>
            <a:r>
              <a:rPr lang="en-US" dirty="0"/>
              <a:t>Threatens the Survival of Fish and other Aquatic Life </a:t>
            </a:r>
            <a:r>
              <a:rPr lang="en-US" dirty="0" smtClean="0"/>
              <a:t>Forms</a:t>
            </a:r>
          </a:p>
          <a:p>
            <a:r>
              <a:rPr lang="en-US" dirty="0"/>
              <a:t>Deterioration of Water Quality and Limited Access to Safe Drinking </a:t>
            </a:r>
            <a:r>
              <a:rPr lang="en-US" dirty="0" smtClean="0"/>
              <a:t>Water</a:t>
            </a:r>
          </a:p>
          <a:p>
            <a:r>
              <a:rPr lang="en-US" dirty="0" smtClean="0"/>
              <a:t>Poisoning </a:t>
            </a:r>
            <a:r>
              <a:rPr lang="en-US" dirty="0"/>
              <a:t>and Impact on Human </a:t>
            </a:r>
            <a:r>
              <a:rPr lang="en-US" dirty="0" smtClean="0"/>
              <a:t>Health</a:t>
            </a:r>
          </a:p>
          <a:p>
            <a:r>
              <a:rPr lang="en-US" dirty="0"/>
              <a:t>Endangers </a:t>
            </a:r>
            <a:r>
              <a:rPr lang="en-US" dirty="0" smtClean="0"/>
              <a:t>Fishing</a:t>
            </a:r>
          </a:p>
          <a:p>
            <a:r>
              <a:rPr lang="en-US" dirty="0"/>
              <a:t>Degradation of Recreational </a:t>
            </a:r>
            <a:r>
              <a:rPr lang="en-US" dirty="0" smtClean="0"/>
              <a:t>Opportunities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781050"/>
            <a:ext cx="40386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2050" y="3286940"/>
            <a:ext cx="4048189" cy="30376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140338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62000"/>
            <a:ext cx="4495800" cy="5943600"/>
          </a:xfrm>
        </p:spPr>
        <p:style>
          <a:lnRef idx="1">
            <a:schemeClr val="accent3"/>
          </a:lnRef>
          <a:fillRef idx="2">
            <a:schemeClr val="accent3"/>
          </a:fillRef>
          <a:effectRef idx="1">
            <a:schemeClr val="accent3"/>
          </a:effectRef>
          <a:fontRef idx="minor">
            <a:schemeClr val="dk1"/>
          </a:fontRef>
        </p:style>
        <p:txBody>
          <a:bodyPr anchor="ctr">
            <a:normAutofit/>
          </a:bodyPr>
          <a:lstStyle/>
          <a:p>
            <a:pPr marL="0" indent="0">
              <a:buNone/>
            </a:pPr>
            <a:r>
              <a:rPr lang="en-US" dirty="0"/>
              <a:t>Problems associated with the use of </a:t>
            </a:r>
            <a:r>
              <a:rPr lang="en-US" b="1" dirty="0"/>
              <a:t>pesticides</a:t>
            </a:r>
            <a:r>
              <a:rPr lang="en-US" dirty="0"/>
              <a:t>:</a:t>
            </a:r>
          </a:p>
          <a:p>
            <a:r>
              <a:rPr lang="en-US" dirty="0" smtClean="0"/>
              <a:t>Creating </a:t>
            </a:r>
            <a:r>
              <a:rPr lang="en-US" dirty="0"/>
              <a:t>resistance in pests and producing new </a:t>
            </a:r>
            <a:r>
              <a:rPr lang="en-US" dirty="0" smtClean="0"/>
              <a:t>pests</a:t>
            </a:r>
          </a:p>
          <a:p>
            <a:r>
              <a:rPr lang="en-US" dirty="0" smtClean="0"/>
              <a:t>Death </a:t>
            </a:r>
            <a:r>
              <a:rPr lang="en-US" dirty="0"/>
              <a:t>of non-target </a:t>
            </a:r>
            <a:r>
              <a:rPr lang="en-US" dirty="0" smtClean="0"/>
              <a:t>organisms</a:t>
            </a:r>
            <a:endParaRPr lang="en-US" dirty="0"/>
          </a:p>
          <a:p>
            <a:r>
              <a:rPr lang="en-US" dirty="0" smtClean="0"/>
              <a:t>Biological magnification </a:t>
            </a:r>
          </a:p>
          <a:p>
            <a:r>
              <a:rPr lang="en-US" dirty="0" smtClean="0"/>
              <a:t>Impact </a:t>
            </a:r>
            <a:r>
              <a:rPr lang="en-US" dirty="0"/>
              <a:t>on human </a:t>
            </a:r>
            <a:r>
              <a:rPr lang="en-US" dirty="0" smtClean="0"/>
              <a:t>health</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6800" y="838200"/>
            <a:ext cx="3911600" cy="5867400"/>
          </a:xfrm>
          <a:prstGeom prst="rect">
            <a:avLst/>
          </a:prstGeom>
        </p:spPr>
      </p:pic>
      <p:sp>
        <p:nvSpPr>
          <p:cNvPr id="6" name="Title 1"/>
          <p:cNvSpPr txBox="1">
            <a:spLocks/>
          </p:cNvSpPr>
          <p:nvPr/>
        </p:nvSpPr>
        <p:spPr>
          <a:xfrm>
            <a:off x="457200" y="152400"/>
            <a:ext cx="8229600" cy="53340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3600" smtClean="0"/>
              <a:t>Impact of Green Revolution</a:t>
            </a:r>
            <a:endParaRPr lang="en-US" sz="3600" dirty="0"/>
          </a:p>
        </p:txBody>
      </p:sp>
    </p:spTree>
    <p:extLst>
      <p:ext uri="{BB962C8B-B14F-4D97-AF65-F5344CB8AC3E}">
        <p14:creationId xmlns:p14="http://schemas.microsoft.com/office/powerpoint/2010/main" val="1030367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85800"/>
            <a:ext cx="8686800" cy="5943600"/>
          </a:xfrm>
        </p:spPr>
        <p:style>
          <a:lnRef idx="1">
            <a:schemeClr val="accent3"/>
          </a:lnRef>
          <a:fillRef idx="2">
            <a:schemeClr val="accent3"/>
          </a:fillRef>
          <a:effectRef idx="1">
            <a:schemeClr val="accent3"/>
          </a:effectRef>
          <a:fontRef idx="minor">
            <a:schemeClr val="dk1"/>
          </a:fontRef>
        </p:style>
        <p:txBody>
          <a:bodyPr anchor="ctr">
            <a:normAutofit lnSpcReduction="10000"/>
          </a:bodyPr>
          <a:lstStyle/>
          <a:p>
            <a:pPr marL="0" indent="0">
              <a:buNone/>
            </a:pPr>
            <a:r>
              <a:rPr lang="en-IN" u="sng" dirty="0"/>
              <a:t>Problems due to insecticides can be </a:t>
            </a:r>
            <a:r>
              <a:rPr lang="en-IN" b="1" u="sng" dirty="0"/>
              <a:t>reduced/controlled</a:t>
            </a:r>
            <a:r>
              <a:rPr lang="en-IN" u="sng" dirty="0"/>
              <a:t> by:</a:t>
            </a:r>
            <a:endParaRPr lang="en-US" dirty="0"/>
          </a:p>
          <a:p>
            <a:pPr lvl="0"/>
            <a:r>
              <a:rPr lang="en-IN" dirty="0"/>
              <a:t>Banning dangerous compounds.</a:t>
            </a:r>
            <a:endParaRPr lang="en-US" dirty="0"/>
          </a:p>
          <a:p>
            <a:pPr lvl="0"/>
            <a:r>
              <a:rPr lang="en-IN" dirty="0"/>
              <a:t>Developing alternatives –biological pest control.</a:t>
            </a:r>
            <a:endParaRPr lang="en-US" dirty="0"/>
          </a:p>
          <a:p>
            <a:pPr lvl="0"/>
            <a:r>
              <a:rPr lang="en-IN" dirty="0"/>
              <a:t>Restricting trade of pesticide—contaminated produce.</a:t>
            </a:r>
            <a:endParaRPr lang="en-US" dirty="0"/>
          </a:p>
          <a:p>
            <a:pPr lvl="0"/>
            <a:r>
              <a:rPr lang="en-IN" dirty="0"/>
              <a:t>Controlling pesticide usage.</a:t>
            </a:r>
            <a:endParaRPr lang="en-US" dirty="0"/>
          </a:p>
          <a:p>
            <a:pPr lvl="0"/>
            <a:r>
              <a:rPr lang="en-IN" dirty="0"/>
              <a:t>Developing less dangerous and safer pesticides.</a:t>
            </a:r>
            <a:endParaRPr lang="en-US" dirty="0"/>
          </a:p>
          <a:p>
            <a:pPr lvl="0"/>
            <a:r>
              <a:rPr lang="en-IN" dirty="0"/>
              <a:t>Rotation of crops to upset pest breeding and access to food.</a:t>
            </a:r>
            <a:endParaRPr lang="en-US" dirty="0"/>
          </a:p>
          <a:p>
            <a:pPr lvl="0"/>
            <a:r>
              <a:rPr lang="en-IN" dirty="0"/>
              <a:t>Weeding or non-chemical weeding</a:t>
            </a:r>
            <a:r>
              <a:rPr lang="en-IN" dirty="0" smtClean="0"/>
              <a:t>.</a:t>
            </a:r>
            <a:endParaRPr lang="en-US" dirty="0"/>
          </a:p>
        </p:txBody>
      </p:sp>
      <p:sp>
        <p:nvSpPr>
          <p:cNvPr id="5" name="Title 1"/>
          <p:cNvSpPr txBox="1">
            <a:spLocks/>
          </p:cNvSpPr>
          <p:nvPr/>
        </p:nvSpPr>
        <p:spPr>
          <a:xfrm>
            <a:off x="457200" y="95250"/>
            <a:ext cx="8229600" cy="53340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3600" dirty="0" smtClean="0"/>
              <a:t>Impact of Green Revolution</a:t>
            </a:r>
            <a:endParaRPr lang="en-US" sz="3600" dirty="0"/>
          </a:p>
        </p:txBody>
      </p:sp>
    </p:spTree>
    <p:extLst>
      <p:ext uri="{BB962C8B-B14F-4D97-AF65-F5344CB8AC3E}">
        <p14:creationId xmlns:p14="http://schemas.microsoft.com/office/powerpoint/2010/main" val="3032380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6200" y="76200"/>
            <a:ext cx="8915400" cy="6686550"/>
          </a:xfrm>
          <a:solidFill>
            <a:schemeClr val="accent3"/>
          </a:solidFill>
        </p:spPr>
      </p:pic>
      <p:sp>
        <p:nvSpPr>
          <p:cNvPr id="2" name="Title 1"/>
          <p:cNvSpPr>
            <a:spLocks noGrp="1"/>
          </p:cNvSpPr>
          <p:nvPr>
            <p:ph type="title"/>
          </p:nvPr>
        </p:nvSpPr>
        <p:spPr>
          <a:xfrm>
            <a:off x="76200" y="2514600"/>
            <a:ext cx="8763000" cy="1905000"/>
          </a:xfrm>
        </p:spPr>
        <p:txBody>
          <a:bodyPr>
            <a:normAutofit/>
          </a:bodyPr>
          <a:lstStyle/>
          <a:p>
            <a:r>
              <a:rPr lang="en-US" dirty="0" smtClean="0">
                <a:solidFill>
                  <a:srgbClr val="002060"/>
                </a:solidFill>
                <a:latin typeface="Lucida Calligraphy" panose="03010101010101010101" pitchFamily="66" charset="0"/>
              </a:rPr>
              <a:t>Thankyou </a:t>
            </a:r>
            <a:endParaRPr lang="en-IN" dirty="0">
              <a:solidFill>
                <a:srgbClr val="002060"/>
              </a:solidFill>
              <a:latin typeface="Lucida Calligraphy" panose="03010101010101010101" pitchFamily="66" charset="0"/>
            </a:endParaRPr>
          </a:p>
        </p:txBody>
      </p:sp>
    </p:spTree>
    <p:extLst>
      <p:ext uri="{BB962C8B-B14F-4D97-AF65-F5344CB8AC3E}">
        <p14:creationId xmlns:p14="http://schemas.microsoft.com/office/powerpoint/2010/main" val="838988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902</TotalTime>
  <Words>1233</Words>
  <Application>Microsoft Office PowerPoint</Application>
  <PresentationFormat>On-screen Show (4:3)</PresentationFormat>
  <Paragraphs>100</Paragraphs>
  <Slides>19</Slides>
  <Notes>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19</vt:i4>
      </vt:variant>
    </vt:vector>
  </HeadingPairs>
  <TitlesOfParts>
    <vt:vector size="28" baseType="lpstr">
      <vt:lpstr>Arial</vt:lpstr>
      <vt:lpstr>Calibri</vt:lpstr>
      <vt:lpstr>Courier New</vt:lpstr>
      <vt:lpstr>Freestyle Script</vt:lpstr>
      <vt:lpstr>Lucida Calligraphy</vt:lpstr>
      <vt:lpstr>Script MT Bold</vt:lpstr>
      <vt:lpstr>Office Theme</vt:lpstr>
      <vt:lpstr>1_Office Theme</vt:lpstr>
      <vt:lpstr>2_Office Theme</vt:lpstr>
      <vt:lpstr>Kalipada Ghosh Tarai Mahavidyalaya Bagdogra  Department of Environmental Science</vt:lpstr>
      <vt:lpstr>Unit 3: Natural Resources: Renewable and Non – renewable Resources</vt:lpstr>
      <vt:lpstr>Water Resource</vt:lpstr>
      <vt:lpstr>Water on the land surface</vt:lpstr>
      <vt:lpstr>Groundwater</vt:lpstr>
      <vt:lpstr>Uses of water</vt:lpstr>
      <vt:lpstr>Effects of over-utilisation of surface and ground water</vt:lpstr>
      <vt:lpstr>Impacts of big dam</vt:lpstr>
      <vt:lpstr>Impacts of big dam</vt:lpstr>
      <vt:lpstr>FOOD RESOURCES</vt:lpstr>
      <vt:lpstr>Green Revolution</vt:lpstr>
      <vt:lpstr>Green Revolution</vt:lpstr>
      <vt:lpstr>Impact of Green Revolution</vt:lpstr>
      <vt:lpstr>Impact of Green Revolution</vt:lpstr>
      <vt:lpstr>Impact of Green Revolution</vt:lpstr>
      <vt:lpstr>Effects of eutrophication</vt:lpstr>
      <vt:lpstr>PowerPoint Presentation</vt:lpstr>
      <vt:lpstr>PowerPoint Presentation</vt:lpstr>
      <vt:lpstr>Thankyou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Revolution and its impacts</dc:title>
  <dc:creator>KGTM-2</dc:creator>
  <cp:lastModifiedBy>Prof. N. Bairagi</cp:lastModifiedBy>
  <cp:revision>49</cp:revision>
  <dcterms:created xsi:type="dcterms:W3CDTF">2020-09-25T14:15:10Z</dcterms:created>
  <dcterms:modified xsi:type="dcterms:W3CDTF">2020-12-04T14:29:29Z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1039935</vt:lpwstr>
  </property>
  <property fmtid="{D5CDD505-2E9C-101B-9397-08002B2CF9AE}" name="NXPowerLiteSettings" pid="3">
    <vt:lpwstr>F7000400038000</vt:lpwstr>
  </property>
  <property fmtid="{D5CDD505-2E9C-101B-9397-08002B2CF9AE}" name="NXPowerLiteVersion" pid="4">
    <vt:lpwstr>S11.0.1</vt:lpwstr>
  </property>
</Properties>
</file>