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Lst>
  <p:sldIdLst>
    <p:sldId id="281" r:id="rId3"/>
    <p:sldId id="256" r:id="rId4"/>
    <p:sldId id="257" r:id="rId5"/>
    <p:sldId id="258" r:id="rId6"/>
    <p:sldId id="259" r:id="rId7"/>
    <p:sldId id="261" r:id="rId8"/>
    <p:sldId id="262" r:id="rId9"/>
    <p:sldId id="263" r:id="rId10"/>
    <p:sldId id="264" r:id="rId11"/>
    <p:sldId id="265" r:id="rId12"/>
    <p:sldId id="266" r:id="rId13"/>
    <p:sldId id="268" r:id="rId14"/>
    <p:sldId id="269" r:id="rId15"/>
    <p:sldId id="270" r:id="rId16"/>
    <p:sldId id="271" r:id="rId17"/>
    <p:sldId id="272" r:id="rId18"/>
    <p:sldId id="273" r:id="rId19"/>
    <p:sldId id="274" r:id="rId20"/>
    <p:sldId id="275" r:id="rId21"/>
    <p:sldId id="276" r:id="rId22"/>
    <p:sldId id="277" r:id="rId23"/>
    <p:sldId id="280" r:id="rId2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190" autoAdjust="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E1B8B9C-B129-4460-9C18-A540A53D9DCD}"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E186120-3BC1-4A76-B0B2-3CDD325E8D50}" type="slidenum">
              <a:rPr lang="en-US"/>
              <a:pPr/>
              <a:t>‹#›</a:t>
            </a:fld>
            <a:endParaRPr lang="en-US"/>
          </a:p>
        </p:txBody>
      </p:sp>
    </p:spTree>
    <p:extLst>
      <p:ext uri="{BB962C8B-B14F-4D97-AF65-F5344CB8AC3E}">
        <p14:creationId xmlns:p14="http://schemas.microsoft.com/office/powerpoint/2010/main" val="3507582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1F2B8D2-2CA8-4BAD-8A92-2D2B0DC59085}"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ED889AE7-0C93-43CB-8F79-9F45562C6A4F}" type="slidenum">
              <a:rPr lang="en-US"/>
              <a:pPr/>
              <a:t>‹#›</a:t>
            </a:fld>
            <a:endParaRPr lang="en-US"/>
          </a:p>
        </p:txBody>
      </p:sp>
    </p:spTree>
    <p:extLst>
      <p:ext uri="{BB962C8B-B14F-4D97-AF65-F5344CB8AC3E}">
        <p14:creationId xmlns:p14="http://schemas.microsoft.com/office/powerpoint/2010/main" val="15943481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EBF8887-352A-4E10-8212-4F76C51FF293}"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AE45DA77-9E3B-4B5E-995D-F88744EAF900}" type="slidenum">
              <a:rPr lang="en-US"/>
              <a:pPr/>
              <a:t>‹#›</a:t>
            </a:fld>
            <a:endParaRPr lang="en-US"/>
          </a:p>
        </p:txBody>
      </p:sp>
    </p:spTree>
    <p:extLst>
      <p:ext uri="{BB962C8B-B14F-4D97-AF65-F5344CB8AC3E}">
        <p14:creationId xmlns:p14="http://schemas.microsoft.com/office/powerpoint/2010/main" val="642982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F67628D0-7169-4598-BCAA-722443A21F9F}" type="datetimeFigureOut">
              <a:rPr lang="en-US"/>
              <a:pPr>
                <a:defRPr/>
              </a:pPr>
              <a:t>9/6/2021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D82DA5A8-E0C5-4C39-A09F-707695705C56}" type="slidenum">
              <a:rPr lang="en-US"/>
              <a:pPr/>
              <a:t>‹#›</a:t>
            </a:fld>
            <a:endParaRPr lang="en-US"/>
          </a:p>
        </p:txBody>
      </p:sp>
    </p:spTree>
    <p:extLst>
      <p:ext uri="{BB962C8B-B14F-4D97-AF65-F5344CB8AC3E}">
        <p14:creationId xmlns:p14="http://schemas.microsoft.com/office/powerpoint/2010/main" val="1545150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5DE78352-E78C-41ED-B99B-CEAEA54EECED}" type="datetimeFigureOut">
              <a:rPr lang="en-US"/>
              <a:pPr>
                <a:defRPr/>
              </a:pPr>
              <a:t>9/6/2021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20E46FE2-D3CE-47B9-BDB8-258F198F9138}" type="slidenum">
              <a:rPr lang="en-US"/>
              <a:pPr/>
              <a:t>‹#›</a:t>
            </a:fld>
            <a:endParaRPr lang="en-US"/>
          </a:p>
        </p:txBody>
      </p:sp>
    </p:spTree>
    <p:extLst>
      <p:ext uri="{BB962C8B-B14F-4D97-AF65-F5344CB8AC3E}">
        <p14:creationId xmlns:p14="http://schemas.microsoft.com/office/powerpoint/2010/main" val="958199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93FF1F15-3BB0-447F-911C-9EAAE5A34F0C}" type="datetimeFigureOut">
              <a:rPr lang="en-US"/>
              <a:pPr>
                <a:defRPr/>
              </a:pPr>
              <a:t>9/6/2021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5FBF3102-AA9A-4C5E-890B-1620304371A9}" type="slidenum">
              <a:rPr lang="en-US"/>
              <a:pPr/>
              <a:t>‹#›</a:t>
            </a:fld>
            <a:endParaRPr lang="en-US"/>
          </a:p>
        </p:txBody>
      </p:sp>
    </p:spTree>
    <p:extLst>
      <p:ext uri="{BB962C8B-B14F-4D97-AF65-F5344CB8AC3E}">
        <p14:creationId xmlns:p14="http://schemas.microsoft.com/office/powerpoint/2010/main" val="22386028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0D68627-863A-4525-B088-6399FB221F06}" type="datetimeFigureOut">
              <a:rPr lang="en-US"/>
              <a:pPr>
                <a:defRPr/>
              </a:pPr>
              <a:t>9/6/2021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D2ABFD07-98A0-429F-B265-443C0DC8787C}" type="slidenum">
              <a:rPr lang="en-US"/>
              <a:pPr/>
              <a:t>‹#›</a:t>
            </a:fld>
            <a:endParaRPr lang="en-US"/>
          </a:p>
        </p:txBody>
      </p:sp>
    </p:spTree>
    <p:extLst>
      <p:ext uri="{BB962C8B-B14F-4D97-AF65-F5344CB8AC3E}">
        <p14:creationId xmlns:p14="http://schemas.microsoft.com/office/powerpoint/2010/main" val="2045201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BF5CCFF3-BE60-4EBE-B64F-1434F8B504F6}" type="datetimeFigureOut">
              <a:rPr lang="en-US"/>
              <a:pPr>
                <a:defRPr/>
              </a:pPr>
              <a:t>9/6/2021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83C68328-33FF-4C96-A823-BF829EE8EDD6}" type="slidenum">
              <a:rPr lang="en-US"/>
              <a:pPr/>
              <a:t>‹#›</a:t>
            </a:fld>
            <a:endParaRPr lang="en-US"/>
          </a:p>
        </p:txBody>
      </p:sp>
    </p:spTree>
    <p:extLst>
      <p:ext uri="{BB962C8B-B14F-4D97-AF65-F5344CB8AC3E}">
        <p14:creationId xmlns:p14="http://schemas.microsoft.com/office/powerpoint/2010/main" val="30532550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CC47FFE-553B-49F1-BE05-D3E8BFD18E1E}" type="datetimeFigureOut">
              <a:rPr lang="en-US"/>
              <a:pPr>
                <a:defRPr/>
              </a:pPr>
              <a:t>9/6/2021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AC5F958-3F48-4421-BCD7-C479FC54352B}" type="slidenum">
              <a:rPr lang="en-US"/>
              <a:pPr/>
              <a:t>‹#›</a:t>
            </a:fld>
            <a:endParaRPr lang="en-US"/>
          </a:p>
        </p:txBody>
      </p:sp>
    </p:spTree>
    <p:extLst>
      <p:ext uri="{BB962C8B-B14F-4D97-AF65-F5344CB8AC3E}">
        <p14:creationId xmlns:p14="http://schemas.microsoft.com/office/powerpoint/2010/main" val="400203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BDD0F4C-1BDF-4945-83A6-6F99E24D80B1}"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40D59E90-3DA1-49FB-921D-AA25BCF0DF74}" type="slidenum">
              <a:rPr lang="en-US"/>
              <a:pPr/>
              <a:t>‹#›</a:t>
            </a:fld>
            <a:endParaRPr lang="en-US"/>
          </a:p>
        </p:txBody>
      </p:sp>
    </p:spTree>
    <p:extLst>
      <p:ext uri="{BB962C8B-B14F-4D97-AF65-F5344CB8AC3E}">
        <p14:creationId xmlns:p14="http://schemas.microsoft.com/office/powerpoint/2010/main" val="287807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D30735DE-A273-40B2-9522-DAA4FB9CEBD2}"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55F6DDA-3714-49D2-8454-8E48EE92CD3E}" type="slidenum">
              <a:rPr lang="en-US"/>
              <a:pPr/>
              <a:t>‹#›</a:t>
            </a:fld>
            <a:endParaRPr lang="en-US"/>
          </a:p>
        </p:txBody>
      </p:sp>
    </p:spTree>
    <p:extLst>
      <p:ext uri="{BB962C8B-B14F-4D97-AF65-F5344CB8AC3E}">
        <p14:creationId xmlns:p14="http://schemas.microsoft.com/office/powerpoint/2010/main" val="10630043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B23E902-AA4A-4EA7-B5DD-B960B307A909}"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BCC51CB-6B88-415B-9F32-777405CC2B0E}" type="slidenum">
              <a:rPr lang="en-US"/>
              <a:pPr/>
              <a:t>‹#›</a:t>
            </a:fld>
            <a:endParaRPr lang="en-US"/>
          </a:p>
        </p:txBody>
      </p:sp>
    </p:spTree>
    <p:extLst>
      <p:ext uri="{BB962C8B-B14F-4D97-AF65-F5344CB8AC3E}">
        <p14:creationId xmlns:p14="http://schemas.microsoft.com/office/powerpoint/2010/main" val="3710387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769CB5E-C939-4C36-AA7F-76C559ED8744}"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9F78D9C-AE40-4E68-9949-47F37AAC4565}" type="slidenum">
              <a:rPr lang="en-US"/>
              <a:pPr/>
              <a:t>‹#›</a:t>
            </a:fld>
            <a:endParaRPr lang="en-US"/>
          </a:p>
        </p:txBody>
      </p:sp>
    </p:spTree>
    <p:extLst>
      <p:ext uri="{BB962C8B-B14F-4D97-AF65-F5344CB8AC3E}">
        <p14:creationId xmlns:p14="http://schemas.microsoft.com/office/powerpoint/2010/main" val="2109432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7076108-0D2D-46FA-ACA3-D683A61CB316}"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B1B7CDE0-746E-42F5-988C-D87EA4C9C3CE}" type="slidenum">
              <a:rPr lang="en-US"/>
              <a:pPr/>
              <a:t>‹#›</a:t>
            </a:fld>
            <a:endParaRPr lang="en-US"/>
          </a:p>
        </p:txBody>
      </p:sp>
    </p:spTree>
    <p:extLst>
      <p:ext uri="{BB962C8B-B14F-4D97-AF65-F5344CB8AC3E}">
        <p14:creationId xmlns:p14="http://schemas.microsoft.com/office/powerpoint/2010/main" val="19389513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64631DAA-6258-48A7-9207-6983E9221CFB}" type="datetimeFigureOut">
              <a:rPr lang="en-US"/>
              <a:pPr>
                <a:defRPr/>
              </a:pPr>
              <a:t>9/6/2021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AA5CFF42-B248-4D45-9951-9B803FC9AEED}" type="slidenum">
              <a:rPr lang="en-US"/>
              <a:pPr/>
              <a:t>‹#›</a:t>
            </a:fld>
            <a:endParaRPr lang="en-US"/>
          </a:p>
        </p:txBody>
      </p:sp>
    </p:spTree>
    <p:extLst>
      <p:ext uri="{BB962C8B-B14F-4D97-AF65-F5344CB8AC3E}">
        <p14:creationId xmlns:p14="http://schemas.microsoft.com/office/powerpoint/2010/main" val="2006686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B14854C-6A18-4F17-842A-A7EAE821EEAF}" type="datetimeFigureOut">
              <a:rPr lang="en-US"/>
              <a:pPr>
                <a:defRPr/>
              </a:pPr>
              <a:t>9/6/2021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CCD1F491-33DF-4D75-86B4-FD33259BF03B}" type="slidenum">
              <a:rPr lang="en-US"/>
              <a:pPr/>
              <a:t>‹#›</a:t>
            </a:fld>
            <a:endParaRPr lang="en-US"/>
          </a:p>
        </p:txBody>
      </p:sp>
    </p:spTree>
    <p:extLst>
      <p:ext uri="{BB962C8B-B14F-4D97-AF65-F5344CB8AC3E}">
        <p14:creationId xmlns:p14="http://schemas.microsoft.com/office/powerpoint/2010/main" val="25625463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CC0C1EBF-4F28-4194-B434-0DF77D39F2BD}" type="datetimeFigureOut">
              <a:rPr lang="en-US"/>
              <a:pPr>
                <a:defRPr/>
              </a:pPr>
              <a:t>9/6/2021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6578232-E946-4F50-8689-E5E72FEA4D08}" type="slidenum">
              <a:rPr lang="en-US"/>
              <a:pPr/>
              <a:t>‹#›</a:t>
            </a:fld>
            <a:endParaRPr lang="en-US"/>
          </a:p>
        </p:txBody>
      </p:sp>
    </p:spTree>
    <p:extLst>
      <p:ext uri="{BB962C8B-B14F-4D97-AF65-F5344CB8AC3E}">
        <p14:creationId xmlns:p14="http://schemas.microsoft.com/office/powerpoint/2010/main" val="32808478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D7A8A98-74EE-4511-84CD-9435F2134F42}" type="datetimeFigureOut">
              <a:rPr lang="en-US"/>
              <a:pPr>
                <a:defRPr/>
              </a:pPr>
              <a:t>9/6/2021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FB972818-E237-455D-B841-E615D7934663}" type="slidenum">
              <a:rPr lang="en-US"/>
              <a:pPr/>
              <a:t>‹#›</a:t>
            </a:fld>
            <a:endParaRPr lang="en-US"/>
          </a:p>
        </p:txBody>
      </p:sp>
    </p:spTree>
    <p:extLst>
      <p:ext uri="{BB962C8B-B14F-4D97-AF65-F5344CB8AC3E}">
        <p14:creationId xmlns:p14="http://schemas.microsoft.com/office/powerpoint/2010/main" val="8631078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C95CDE4-AAA5-41C4-BDCC-98D2ABE954D4}" type="datetimeFigureOut">
              <a:rPr lang="en-US"/>
              <a:pPr>
                <a:defRPr/>
              </a:pPr>
              <a:t>9/6/2021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02FD28B5-20F5-4BAD-9276-55DBF35434AA}" type="slidenum">
              <a:rPr lang="en-US"/>
              <a:pPr/>
              <a:t>‹#›</a:t>
            </a:fld>
            <a:endParaRPr lang="en-US"/>
          </a:p>
        </p:txBody>
      </p:sp>
    </p:spTree>
    <p:extLst>
      <p:ext uri="{BB962C8B-B14F-4D97-AF65-F5344CB8AC3E}">
        <p14:creationId xmlns:p14="http://schemas.microsoft.com/office/powerpoint/2010/main" val="2841832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711A3B3-74D4-4F60-A3A8-360B8968329D}" type="datetimeFigureOut">
              <a:rPr lang="en-US"/>
              <a:pPr>
                <a:defRPr/>
              </a:pPr>
              <a:t>9/6/2021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91CA1D48-71F0-4291-AA72-6F4DB7141127}" type="slidenum">
              <a:rPr lang="en-US"/>
              <a:pPr/>
              <a:t>‹#›</a:t>
            </a:fld>
            <a:endParaRPr lang="en-US"/>
          </a:p>
        </p:txBody>
      </p:sp>
    </p:spTree>
    <p:extLst>
      <p:ext uri="{BB962C8B-B14F-4D97-AF65-F5344CB8AC3E}">
        <p14:creationId xmlns:p14="http://schemas.microsoft.com/office/powerpoint/2010/main" val="28626540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530B6415-B1B0-4C0D-BE90-73335F60727B}"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F9A5C838-F407-4063-93A0-F49B69930866}" type="slidenum">
              <a:rPr lang="en-US"/>
              <a:pPr/>
              <a:t>‹#›</a:t>
            </a:fld>
            <a:endParaRPr lang="en-US"/>
          </a:p>
        </p:txBody>
      </p:sp>
    </p:spTree>
    <p:extLst>
      <p:ext uri="{BB962C8B-B14F-4D97-AF65-F5344CB8AC3E}">
        <p14:creationId xmlns:p14="http://schemas.microsoft.com/office/powerpoint/2010/main" val="22686292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D70BF31-DBC8-4E34-8114-9FEB848B0690}" type="datetimeFigureOut">
              <a:rPr lang="en-US"/>
              <a:pPr>
                <a:defRPr/>
              </a:pPr>
              <a:t>9/6/2021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D33316B9-FF8A-41A8-ACFD-844DA2D84F9D}" type="slidenum">
              <a:rPr lang="en-US"/>
              <a:pPr/>
              <a:t>‹#›</a:t>
            </a:fld>
            <a:endParaRPr lang="en-US"/>
          </a:p>
        </p:txBody>
      </p:sp>
    </p:spTree>
    <p:extLst>
      <p:ext uri="{BB962C8B-B14F-4D97-AF65-F5344CB8AC3E}">
        <p14:creationId xmlns:p14="http://schemas.microsoft.com/office/powerpoint/2010/main" val="1737774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D062AC1A-0D59-4377-AF05-588B7F50C667}" type="datetimeFigureOut">
              <a:rPr lang="en-US"/>
              <a:pPr>
                <a:defRPr/>
              </a:pPr>
              <a:t>9/6/2021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5F9728B1-55CE-4BDB-B108-19B5CDC77347}"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050" name="Title Placeholder 1"/>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Text Placeholder 2"/>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prstClr val="black">
                    <a:tint val="75000"/>
                  </a:prstClr>
                </a:solidFill>
                <a:latin typeface="Calibri"/>
              </a:defRPr>
            </a:lvl1pPr>
          </a:lstStyle>
          <a:p>
            <a:pPr>
              <a:defRPr/>
            </a:pPr>
            <a:fld id="{F092AE8E-E2AA-49CD-87A9-07B6D7ECB5EE}" type="datetimeFigureOut">
              <a:rPr lang="en-US"/>
              <a:pPr>
                <a:defRPr/>
              </a:pPr>
              <a:t>9/6/2021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98856207-365B-44E2-8D1D-CFC37164D1D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6553200"/>
          </a:xfrm>
        </p:spPr>
        <p:style>
          <a:lnRef idx="1">
            <a:schemeClr val="accent6"/>
          </a:lnRef>
          <a:fillRef idx="2">
            <a:schemeClr val="accent6"/>
          </a:fillRef>
          <a:effectRef idx="1">
            <a:schemeClr val="accent6"/>
          </a:effectRef>
          <a:fontRef idx="minor">
            <a:schemeClr val="dk1"/>
          </a:fontRef>
        </p:style>
        <p:txBody>
          <a:bodyPr>
            <a:normAutofit/>
          </a:bodyPr>
          <a:lstStyle/>
          <a:p>
            <a:r>
              <a:rPr lang="en-US" sz="3600" b="1" dirty="0" smtClean="0">
                <a:solidFill>
                  <a:srgbClr val="002060"/>
                </a:solidFill>
                <a:latin typeface="Script MT Bold" panose="03040602040607080904" pitchFamily="66" charset="0"/>
              </a:rPr>
              <a:t>Kalipada Ghosh Tarai Mahavidyalaya</a:t>
            </a:r>
            <a:r>
              <a:rPr lang="en-US" sz="5400" b="1" dirty="0" smtClean="0">
                <a:latin typeface="Script MT Bold" panose="03040602040607080904" pitchFamily="66" charset="0"/>
              </a:rPr>
              <a:t/>
            </a:r>
            <a:br>
              <a:rPr lang="en-US" sz="5400" b="1" dirty="0" smtClean="0">
                <a:latin typeface="Script MT Bold" panose="03040602040607080904" pitchFamily="66" charset="0"/>
              </a:rPr>
            </a:br>
            <a:r>
              <a:rPr lang="en-US" sz="4000" b="1" dirty="0" smtClean="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3600" b="1" dirty="0" smtClean="0">
                <a:solidFill>
                  <a:schemeClr val="accent3">
                    <a:lumMod val="50000"/>
                  </a:schemeClr>
                </a:solidFill>
                <a:latin typeface="Lucida Calligraphy" panose="03010101010101010101" pitchFamily="66" charset="0"/>
              </a:rPr>
              <a:t>Department of Environmental Science</a:t>
            </a:r>
            <a:endParaRPr lang="en-IN" sz="3600" b="1" dirty="0">
              <a:latin typeface="Lucida Calligraphy" panose="03010101010101010101" pitchFamily="66" charset="0"/>
            </a:endParaRPr>
          </a:p>
        </p:txBody>
      </p:sp>
    </p:spTree>
    <p:extLst>
      <p:ext uri="{BB962C8B-B14F-4D97-AF65-F5344CB8AC3E}">
        <p14:creationId xmlns:p14="http://schemas.microsoft.com/office/powerpoint/2010/main" val="26801625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04800"/>
            <a:ext cx="7772400" cy="1143000"/>
          </a:xfrm>
          <a:ln/>
        </p:spPr>
        <p:style>
          <a:lnRef idx="1">
            <a:schemeClr val="accent3"/>
          </a:lnRef>
          <a:fillRef idx="2">
            <a:schemeClr val="accent3"/>
          </a:fillRef>
          <a:effectRef idx="1">
            <a:schemeClr val="accent3"/>
          </a:effectRef>
          <a:fontRef idx="minor">
            <a:schemeClr val="dk1"/>
          </a:fontRef>
        </p:style>
        <p:txBody>
          <a:bodyPr rtlCol="0">
            <a:normAutofit fontScale="90000"/>
          </a:bodyPr>
          <a:lstStyle/>
          <a:p>
            <a:pPr fontAlgn="auto">
              <a:spcAft>
                <a:spcPts val="0"/>
              </a:spcAft>
              <a:defRPr/>
            </a:pPr>
            <a:r>
              <a:rPr lang="en-US" dirty="0">
                <a:solidFill>
                  <a:schemeClr val="tx2">
                    <a:lumMod val="75000"/>
                  </a:schemeClr>
                </a:solidFill>
              </a:rPr>
              <a:t>UNIT 2- ECOSYSTEM</a:t>
            </a:r>
            <a:r>
              <a:rPr lang="en-US" dirty="0"/>
              <a:t/>
            </a:r>
            <a:br>
              <a:rPr lang="en-US" dirty="0"/>
            </a:br>
            <a:r>
              <a:rPr lang="en-US" sz="3600" dirty="0">
                <a:solidFill>
                  <a:schemeClr val="tx1"/>
                </a:solidFill>
              </a:rPr>
              <a:t>LECTURE-2</a:t>
            </a:r>
          </a:p>
        </p:txBody>
      </p:sp>
      <p:sp>
        <p:nvSpPr>
          <p:cNvPr id="3" name="Subtitle 2"/>
          <p:cNvSpPr>
            <a:spLocks noGrp="1"/>
          </p:cNvSpPr>
          <p:nvPr>
            <p:ph type="subTitle" idx="1"/>
          </p:nvPr>
        </p:nvSpPr>
        <p:spPr>
          <a:xfrm>
            <a:off x="609600" y="2514600"/>
            <a:ext cx="7696200" cy="3124200"/>
          </a:xfrm>
        </p:spPr>
        <p:style>
          <a:lnRef idx="1">
            <a:schemeClr val="accent5"/>
          </a:lnRef>
          <a:fillRef idx="2">
            <a:schemeClr val="accent5"/>
          </a:fillRef>
          <a:effectRef idx="1">
            <a:schemeClr val="accent5"/>
          </a:effectRef>
          <a:fontRef idx="minor">
            <a:schemeClr val="dk1"/>
          </a:fontRef>
        </p:style>
        <p:txBody>
          <a:bodyPr rtlCol="0">
            <a:normAutofit/>
          </a:bodyPr>
          <a:lstStyle/>
          <a:p>
            <a:pPr algn="l" fontAlgn="auto">
              <a:spcAft>
                <a:spcPts val="0"/>
              </a:spcAft>
              <a:defRPr/>
            </a:pPr>
            <a:r>
              <a:rPr lang="en-US" b="1" dirty="0">
                <a:solidFill>
                  <a:schemeClr val="tx1"/>
                </a:solidFill>
              </a:rPr>
              <a:t>Topics to be covered</a:t>
            </a:r>
          </a:p>
          <a:p>
            <a:pPr marL="457200" indent="-457200" algn="l" fontAlgn="auto">
              <a:spcAft>
                <a:spcPts val="0"/>
              </a:spcAft>
              <a:buFont typeface="Arial" panose="020B0604020202020204" pitchFamily="34" charset="0"/>
              <a:buChar char="•"/>
              <a:defRPr/>
            </a:pPr>
            <a:r>
              <a:rPr lang="en-US" dirty="0">
                <a:solidFill>
                  <a:schemeClr val="tx1"/>
                </a:solidFill>
              </a:rPr>
              <a:t>Function of an ecosystem</a:t>
            </a:r>
          </a:p>
          <a:p>
            <a:pPr marL="457200" indent="-457200" algn="l" fontAlgn="auto">
              <a:spcAft>
                <a:spcPts val="0"/>
              </a:spcAft>
              <a:buFont typeface="Arial" panose="020B0604020202020204" pitchFamily="34" charset="0"/>
              <a:buChar char="•"/>
              <a:defRPr/>
            </a:pPr>
            <a:r>
              <a:rPr lang="en-US" dirty="0">
                <a:solidFill>
                  <a:schemeClr val="tx1"/>
                </a:solidFill>
              </a:rPr>
              <a:t>Energy flow in an ecosystem</a:t>
            </a:r>
          </a:p>
          <a:p>
            <a:pPr marL="457200" indent="-457200" algn="l" fontAlgn="auto">
              <a:spcAft>
                <a:spcPts val="0"/>
              </a:spcAft>
              <a:buFont typeface="Arial" panose="020B0604020202020204" pitchFamily="34" charset="0"/>
              <a:buChar char="•"/>
              <a:defRPr/>
            </a:pPr>
            <a:r>
              <a:rPr lang="en-US" dirty="0">
                <a:solidFill>
                  <a:schemeClr val="tx1"/>
                </a:solidFill>
              </a:rPr>
              <a:t>Food Chain and Food Web</a:t>
            </a:r>
          </a:p>
          <a:p>
            <a:pPr marL="457200" indent="-457200" algn="l" fontAlgn="auto">
              <a:spcAft>
                <a:spcPts val="0"/>
              </a:spcAft>
              <a:buFont typeface="Arial" panose="020B0604020202020204" pitchFamily="34" charset="0"/>
              <a:buChar char="•"/>
              <a:defRPr/>
            </a:pPr>
            <a:r>
              <a:rPr lang="en-US" dirty="0">
                <a:solidFill>
                  <a:schemeClr val="tx1"/>
                </a:solidFill>
              </a:rPr>
              <a:t>Ecological Pyramid</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1">
            <a:schemeClr val="accent5"/>
          </a:lnRef>
          <a:fillRef idx="2">
            <a:schemeClr val="accent5"/>
          </a:fillRef>
          <a:effectRef idx="1">
            <a:schemeClr val="accent5"/>
          </a:effectRef>
          <a:fontRef idx="minor">
            <a:schemeClr val="dk1"/>
          </a:fontRef>
        </p:style>
        <p:txBody>
          <a:bodyPr rtlCol="0">
            <a:normAutofit/>
          </a:bodyPr>
          <a:lstStyle/>
          <a:p>
            <a:pPr fontAlgn="auto">
              <a:spcAft>
                <a:spcPts val="0"/>
              </a:spcAft>
              <a:defRPr/>
            </a:pPr>
            <a:r>
              <a:rPr lang="en-US" dirty="0"/>
              <a:t>Function of an ecosystem</a:t>
            </a:r>
          </a:p>
        </p:txBody>
      </p:sp>
      <p:sp>
        <p:nvSpPr>
          <p:cNvPr id="3" name="Content Placeholder 2"/>
          <p:cNvSpPr>
            <a:spLocks noGrp="1"/>
          </p:cNvSpPr>
          <p:nvPr>
            <p:ph idx="1"/>
          </p:nvPr>
        </p:nvSpPr>
        <p:spPr>
          <a:xfrm>
            <a:off x="457200" y="1600200"/>
            <a:ext cx="8229600" cy="3810000"/>
          </a:xfrm>
        </p:spPr>
        <p:style>
          <a:lnRef idx="1">
            <a:schemeClr val="dk1"/>
          </a:lnRef>
          <a:fillRef idx="2">
            <a:schemeClr val="dk1"/>
          </a:fillRef>
          <a:effectRef idx="1">
            <a:schemeClr val="dk1"/>
          </a:effectRef>
          <a:fontRef idx="minor">
            <a:schemeClr val="dk1"/>
          </a:fontRef>
        </p:style>
        <p:txBody>
          <a:bodyPr rtlCol="0" anchor="ctr">
            <a:normAutofit/>
          </a:bodyPr>
          <a:lstStyle/>
          <a:p>
            <a:pPr fontAlgn="auto">
              <a:spcAft>
                <a:spcPts val="0"/>
              </a:spcAft>
              <a:defRPr/>
            </a:pPr>
            <a:r>
              <a:rPr lang="en-IN" dirty="0"/>
              <a:t>The functional aspect of an ecosystem can be explained as follows:</a:t>
            </a:r>
            <a:endParaRPr lang="en-US" dirty="0"/>
          </a:p>
          <a:p>
            <a:pPr fontAlgn="auto">
              <a:spcAft>
                <a:spcPts val="0"/>
              </a:spcAft>
              <a:buFont typeface="Courier New" pitchFamily="49" charset="0"/>
              <a:buChar char="o"/>
              <a:defRPr/>
            </a:pPr>
            <a:r>
              <a:rPr lang="en-IN" b="1" dirty="0"/>
              <a:t>Fixation of energy</a:t>
            </a:r>
          </a:p>
          <a:p>
            <a:pPr fontAlgn="auto">
              <a:spcAft>
                <a:spcPts val="0"/>
              </a:spcAft>
              <a:buFont typeface="Courier New" pitchFamily="49" charset="0"/>
              <a:buChar char="o"/>
              <a:defRPr/>
            </a:pPr>
            <a:r>
              <a:rPr lang="en-US" b="1" dirty="0"/>
              <a:t>Production of food</a:t>
            </a:r>
          </a:p>
          <a:p>
            <a:pPr fontAlgn="auto">
              <a:spcAft>
                <a:spcPts val="0"/>
              </a:spcAft>
              <a:buFont typeface="Courier New" pitchFamily="49" charset="0"/>
              <a:buChar char="o"/>
              <a:defRPr/>
            </a:pPr>
            <a:r>
              <a:rPr lang="en-US" b="1" dirty="0"/>
              <a:t>Transfer of food</a:t>
            </a:r>
          </a:p>
          <a:p>
            <a:pPr fontAlgn="auto">
              <a:spcAft>
                <a:spcPts val="0"/>
              </a:spcAft>
              <a:buFont typeface="Courier New" pitchFamily="49" charset="0"/>
              <a:buChar char="o"/>
              <a:defRPr/>
            </a:pPr>
            <a:r>
              <a:rPr lang="en-US" b="1" dirty="0"/>
              <a:t>Nutrient cycling and Energy flow</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533400"/>
          </a:xfrm>
        </p:spPr>
        <p:style>
          <a:lnRef idx="1">
            <a:schemeClr val="accent2"/>
          </a:lnRef>
          <a:fillRef idx="2">
            <a:schemeClr val="accent2"/>
          </a:fillRef>
          <a:effectRef idx="1">
            <a:schemeClr val="accent2"/>
          </a:effectRef>
          <a:fontRef idx="minor">
            <a:schemeClr val="dk1"/>
          </a:fontRef>
        </p:style>
        <p:txBody>
          <a:bodyPr rtlCol="0">
            <a:noAutofit/>
          </a:bodyPr>
          <a:lstStyle/>
          <a:p>
            <a:pPr fontAlgn="auto">
              <a:spcAft>
                <a:spcPts val="0"/>
              </a:spcAft>
              <a:defRPr/>
            </a:pPr>
            <a:r>
              <a:rPr lang="en-US" sz="3200" dirty="0"/>
              <a:t>1. Fixation of Energy</a:t>
            </a:r>
          </a:p>
        </p:txBody>
      </p:sp>
      <p:sp>
        <p:nvSpPr>
          <p:cNvPr id="3" name="Content Placeholder 2"/>
          <p:cNvSpPr>
            <a:spLocks noGrp="1"/>
          </p:cNvSpPr>
          <p:nvPr>
            <p:ph idx="1"/>
          </p:nvPr>
        </p:nvSpPr>
        <p:spPr>
          <a:xfrm>
            <a:off x="152400" y="914400"/>
            <a:ext cx="8839200" cy="5791200"/>
          </a:xfrm>
        </p:spPr>
        <p:style>
          <a:lnRef idx="1">
            <a:schemeClr val="accent1"/>
          </a:lnRef>
          <a:fillRef idx="2">
            <a:schemeClr val="accent1"/>
          </a:fillRef>
          <a:effectRef idx="1">
            <a:schemeClr val="accent1"/>
          </a:effectRef>
          <a:fontRef idx="minor">
            <a:schemeClr val="dk1"/>
          </a:fontRef>
        </p:style>
        <p:txBody>
          <a:bodyPr rtlCol="0">
            <a:normAutofit/>
          </a:bodyPr>
          <a:lstStyle/>
          <a:p>
            <a:pPr fontAlgn="auto">
              <a:spcAft>
                <a:spcPts val="0"/>
              </a:spcAft>
              <a:defRPr/>
            </a:pPr>
            <a:r>
              <a:rPr lang="en-IN" sz="2400" dirty="0"/>
              <a:t>In the initial stage, green plants also called </a:t>
            </a:r>
            <a:r>
              <a:rPr lang="en-IN" sz="2400" b="1" dirty="0"/>
              <a:t>producers</a:t>
            </a:r>
            <a:r>
              <a:rPr lang="en-IN" sz="2400" dirty="0"/>
              <a:t>, fix radiant energy (solar energy) in the presence of chlorophyll (green pigments), carbon dioxide and water through the process called </a:t>
            </a:r>
            <a:r>
              <a:rPr lang="en-IN" sz="2400" b="1" dirty="0"/>
              <a:t>photosynthesis. </a:t>
            </a:r>
            <a:r>
              <a:rPr lang="en-IN" sz="2400" dirty="0"/>
              <a:t>Carbohydrates thus synthesized in the plants comprise chemical energy, is utilised by the plants for their own metabolic activities as well as by herbivores.</a:t>
            </a:r>
          </a:p>
          <a:p>
            <a:pPr fontAlgn="auto">
              <a:spcAft>
                <a:spcPts val="0"/>
              </a:spcAft>
              <a:defRPr/>
            </a:pPr>
            <a:endParaRPr lang="en-US" dirty="0"/>
          </a:p>
        </p:txBody>
      </p:sp>
      <p:pic>
        <p:nvPicPr>
          <p:cNvPr id="1026" name="Picture 2" descr="C:\Users\KGTM-2\Pictures\evs_ppt_notes\1200px-Photosynthesis_en.svg.png"/>
          <p:cNvPicPr>
            <a:picLocks noChangeAspect="1" noChangeArrowheads="1"/>
          </p:cNvPicPr>
          <p:nvPr/>
        </p:nvPicPr>
        <p:blipFill>
          <a:blip r:embed="rId2" cstate="email"/>
          <a:srcRect/>
          <a:stretch>
            <a:fillRect/>
          </a:stretch>
        </p:blipFill>
        <p:spPr bwMode="auto">
          <a:xfrm>
            <a:off x="1676400" y="3429000"/>
            <a:ext cx="5791200" cy="30861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639763"/>
          </a:xfrm>
        </p:spPr>
        <p:style>
          <a:lnRef idx="1">
            <a:schemeClr val="accent2"/>
          </a:lnRef>
          <a:fillRef idx="2">
            <a:schemeClr val="accent2"/>
          </a:fillRef>
          <a:effectRef idx="1">
            <a:schemeClr val="accent2"/>
          </a:effectRef>
          <a:fontRef idx="minor">
            <a:schemeClr val="dk1"/>
          </a:fontRef>
        </p:style>
        <p:txBody>
          <a:bodyPr rtlCol="0">
            <a:noAutofit/>
          </a:bodyPr>
          <a:lstStyle/>
          <a:p>
            <a:pPr fontAlgn="auto">
              <a:spcAft>
                <a:spcPts val="0"/>
              </a:spcAft>
              <a:defRPr/>
            </a:pPr>
            <a:r>
              <a:rPr lang="en-US" sz="3200" dirty="0"/>
              <a:t>2. Production of food</a:t>
            </a:r>
          </a:p>
        </p:txBody>
      </p:sp>
      <p:sp>
        <p:nvSpPr>
          <p:cNvPr id="3" name="Content Placeholder 2"/>
          <p:cNvSpPr>
            <a:spLocks noGrp="1"/>
          </p:cNvSpPr>
          <p:nvPr>
            <p:ph idx="1"/>
          </p:nvPr>
        </p:nvSpPr>
        <p:spPr>
          <a:xfrm>
            <a:off x="457200" y="1143000"/>
            <a:ext cx="8229600" cy="4983163"/>
          </a:xfrm>
        </p:spPr>
        <p:style>
          <a:lnRef idx="1">
            <a:schemeClr val="accent1"/>
          </a:lnRef>
          <a:fillRef idx="2">
            <a:schemeClr val="accent1"/>
          </a:fillRef>
          <a:effectRef idx="1">
            <a:schemeClr val="accent1"/>
          </a:effectRef>
          <a:fontRef idx="minor">
            <a:schemeClr val="dk1"/>
          </a:fontRef>
        </p:style>
        <p:txBody>
          <a:bodyPr rtlCol="0" anchor="ctr">
            <a:normAutofit/>
          </a:bodyPr>
          <a:lstStyle/>
          <a:p>
            <a:pPr fontAlgn="auto">
              <a:spcAft>
                <a:spcPts val="0"/>
              </a:spcAft>
              <a:defRPr/>
            </a:pPr>
            <a:r>
              <a:rPr lang="en-US" dirty="0"/>
              <a:t>The food that comprises energy bound organic matter in the organisms is the </a:t>
            </a:r>
            <a:r>
              <a:rPr lang="en-US" b="1" dirty="0"/>
              <a:t>productivity</a:t>
            </a:r>
            <a:r>
              <a:rPr lang="en-US" dirty="0"/>
              <a:t> of an ecosystem and constitutes the </a:t>
            </a:r>
            <a:r>
              <a:rPr lang="en-US" b="1" dirty="0"/>
              <a:t>biomass</a:t>
            </a:r>
            <a:r>
              <a:rPr lang="en-US" dirty="0"/>
              <a:t>. The rate of biomass production is called productivity. </a:t>
            </a:r>
          </a:p>
          <a:p>
            <a:pPr fontAlgn="auto">
              <a:spcAft>
                <a:spcPts val="0"/>
              </a:spcAft>
              <a:defRPr/>
            </a:pPr>
            <a:r>
              <a:rPr lang="en-US" dirty="0"/>
              <a:t>The autotrophs determine the available energy whereas the heterotrophs affect the turnover and cycling of matter within an ecosystem.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Content Placeholder 5"/>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3200400"/>
            <a:ext cx="8077200" cy="3505200"/>
          </a:xfrm>
        </p:spPr>
      </p:pic>
      <p:sp>
        <p:nvSpPr>
          <p:cNvPr id="4" name="Text Placeholder 3"/>
          <p:cNvSpPr>
            <a:spLocks noGrp="1"/>
          </p:cNvSpPr>
          <p:nvPr>
            <p:ph type="body" sz="half" idx="2"/>
          </p:nvPr>
        </p:nvSpPr>
        <p:spPr>
          <a:xfrm>
            <a:off x="457200" y="762000"/>
            <a:ext cx="8458200" cy="2286000"/>
          </a:xfrm>
        </p:spPr>
        <p:style>
          <a:lnRef idx="1">
            <a:schemeClr val="accent1"/>
          </a:lnRef>
          <a:fillRef idx="2">
            <a:schemeClr val="accent1"/>
          </a:fillRef>
          <a:effectRef idx="1">
            <a:schemeClr val="accent1"/>
          </a:effectRef>
          <a:fontRef idx="minor">
            <a:schemeClr val="dk1"/>
          </a:fontRef>
        </p:style>
        <p:txBody>
          <a:bodyPr rtlCol="0" anchor="ctr">
            <a:normAutofit/>
          </a:bodyPr>
          <a:lstStyle/>
          <a:p>
            <a:pPr fontAlgn="auto">
              <a:spcAft>
                <a:spcPts val="0"/>
              </a:spcAft>
              <a:defRPr/>
            </a:pPr>
            <a:r>
              <a:rPr lang="en-IN" sz="2000" dirty="0"/>
              <a:t>The food synthesized (productivity) by green plants is either taken away by herbivorous organisms by eating them or is lost by the death and decay of plants or plant parts. The herbivorous organisms are eaten by carnivorous animals. The transfer of food energy from the producers through a series (herbivores to carnivores to decomposers) with repeated eating and being eaten is known as a </a:t>
            </a:r>
            <a:r>
              <a:rPr lang="en-IN" sz="2000" u="sng" dirty="0"/>
              <a:t>food chain</a:t>
            </a:r>
            <a:r>
              <a:rPr lang="en-IN" sz="2000" dirty="0"/>
              <a:t> and each constitutes the </a:t>
            </a:r>
            <a:r>
              <a:rPr lang="en-IN" sz="2000" u="sng" dirty="0"/>
              <a:t>trophic level</a:t>
            </a:r>
            <a:r>
              <a:rPr lang="en-IN" sz="2000" dirty="0"/>
              <a:t>.</a:t>
            </a:r>
            <a:endParaRPr lang="en-US" sz="2000" dirty="0"/>
          </a:p>
        </p:txBody>
      </p:sp>
      <p:sp>
        <p:nvSpPr>
          <p:cNvPr id="5" name="Title 1"/>
          <p:cNvSpPr>
            <a:spLocks noGrp="1"/>
          </p:cNvSpPr>
          <p:nvPr>
            <p:ph type="title"/>
          </p:nvPr>
        </p:nvSpPr>
        <p:spPr>
          <a:xfrm>
            <a:off x="381000" y="7938"/>
            <a:ext cx="8458200" cy="717550"/>
          </a:xfrm>
        </p:spPr>
        <p:style>
          <a:lnRef idx="1">
            <a:schemeClr val="accent2"/>
          </a:lnRef>
          <a:fillRef idx="2">
            <a:schemeClr val="accent2"/>
          </a:fillRef>
          <a:effectRef idx="1">
            <a:schemeClr val="accent2"/>
          </a:effectRef>
          <a:fontRef idx="minor">
            <a:schemeClr val="dk1"/>
          </a:fontRef>
        </p:style>
        <p:txBody>
          <a:bodyPr rtlCol="0">
            <a:normAutofit/>
          </a:bodyPr>
          <a:lstStyle/>
          <a:p>
            <a:pPr algn="ctr" fontAlgn="auto">
              <a:spcAft>
                <a:spcPts val="0"/>
              </a:spcAft>
              <a:defRPr/>
            </a:pPr>
            <a:r>
              <a:rPr lang="en-US" sz="3600" b="0" dirty="0"/>
              <a:t>3. Transfer of food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305800" cy="565150"/>
          </a:xfrm>
        </p:spPr>
        <p:style>
          <a:lnRef idx="1">
            <a:schemeClr val="accent2"/>
          </a:lnRef>
          <a:fillRef idx="2">
            <a:schemeClr val="accent2"/>
          </a:fillRef>
          <a:effectRef idx="1">
            <a:schemeClr val="accent2"/>
          </a:effectRef>
          <a:fontRef idx="minor">
            <a:schemeClr val="dk1"/>
          </a:fontRef>
        </p:style>
        <p:txBody>
          <a:bodyPr rtlCol="0">
            <a:noAutofit/>
          </a:bodyPr>
          <a:lstStyle/>
          <a:p>
            <a:pPr algn="ctr" fontAlgn="auto">
              <a:spcAft>
                <a:spcPts val="0"/>
              </a:spcAft>
              <a:defRPr/>
            </a:pPr>
            <a:r>
              <a:rPr lang="en-US" sz="2800" dirty="0"/>
              <a:t>4. Nutrient cycling and Energy flow</a:t>
            </a:r>
          </a:p>
        </p:txBody>
      </p:sp>
      <p:pic>
        <p:nvPicPr>
          <p:cNvPr id="5" name="Content Placeholder 4"/>
          <p:cNvPicPr>
            <a:picLocks noGrp="1" noChangeAspect="1"/>
          </p:cNvPicPr>
          <p:nvPr>
            <p:ph idx="1"/>
          </p:nvPr>
        </p:nvPicPr>
        <p:blipFill>
          <a:blip r:embed="rId2"/>
          <a:stretch>
            <a:fillRect/>
          </a:stretch>
        </p:blipFill>
        <p:spPr>
          <a:xfrm>
            <a:off x="4648200" y="1371600"/>
            <a:ext cx="4267200" cy="4038600"/>
          </a:xfrm>
          <a:ln w="38100" cap="sq">
            <a:solidFill>
              <a:srgbClr val="000000"/>
            </a:solidFill>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36513" y="762000"/>
            <a:ext cx="4459287" cy="5867400"/>
          </a:xfrm>
        </p:spPr>
        <p:style>
          <a:lnRef idx="1">
            <a:schemeClr val="accent1"/>
          </a:lnRef>
          <a:fillRef idx="2">
            <a:schemeClr val="accent1"/>
          </a:fillRef>
          <a:effectRef idx="1">
            <a:schemeClr val="accent1"/>
          </a:effectRef>
          <a:fontRef idx="minor">
            <a:schemeClr val="dk1"/>
          </a:fontRef>
        </p:style>
        <p:txBody>
          <a:bodyPr rtlCol="0" anchor="ctr">
            <a:noAutofit/>
          </a:bodyPr>
          <a:lstStyle/>
          <a:p>
            <a:pPr marL="342900" indent="-342900" fontAlgn="auto">
              <a:spcAft>
                <a:spcPts val="0"/>
              </a:spcAft>
              <a:buFont typeface="Arial" panose="020B0604020202020204" pitchFamily="34" charset="0"/>
              <a:buChar char="•"/>
              <a:defRPr/>
            </a:pPr>
            <a:r>
              <a:rPr lang="en-US" sz="2200" dirty="0"/>
              <a:t>Organisms of all trophic levels are subjected to death and decay. So either through a food chain or due to death and decay, the productivity is ultimately decomposed step by step releasing minerals in the soil and energy in the atmosphere. </a:t>
            </a:r>
          </a:p>
          <a:p>
            <a:pPr marL="342900" indent="-342900" fontAlgn="auto">
              <a:spcAft>
                <a:spcPts val="0"/>
              </a:spcAft>
              <a:buFont typeface="Arial" panose="020B0604020202020204" pitchFamily="34" charset="0"/>
              <a:buChar char="•"/>
              <a:defRPr/>
            </a:pPr>
            <a:r>
              <a:rPr lang="en-US" sz="2200" dirty="0"/>
              <a:t>Since these minerals are again absorbed by the plants and utilized again and again, their movement in the ecosystem is called </a:t>
            </a:r>
            <a:r>
              <a:rPr lang="en-US" sz="2200" b="1" dirty="0"/>
              <a:t>cyclic</a:t>
            </a:r>
          </a:p>
          <a:p>
            <a:pPr marL="342900" indent="-342900" fontAlgn="auto">
              <a:spcAft>
                <a:spcPts val="0"/>
              </a:spcAft>
              <a:buFont typeface="Arial" panose="020B0604020202020204" pitchFamily="34" charset="0"/>
              <a:buChar char="•"/>
              <a:defRPr/>
            </a:pPr>
            <a:r>
              <a:rPr lang="en-US" sz="2200" dirty="0"/>
              <a:t>Since energy is ultimately lost in the atmosphere and not utilized again, its movement is </a:t>
            </a:r>
            <a:r>
              <a:rPr lang="en-US" sz="2200" b="1" dirty="0"/>
              <a:t>unidirectional.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style>
          <a:lnRef idx="1">
            <a:schemeClr val="accent2"/>
          </a:lnRef>
          <a:fillRef idx="2">
            <a:schemeClr val="accent2"/>
          </a:fillRef>
          <a:effectRef idx="1">
            <a:schemeClr val="accent2"/>
          </a:effectRef>
          <a:fontRef idx="minor">
            <a:schemeClr val="dk1"/>
          </a:fontRef>
        </p:style>
        <p:txBody>
          <a:bodyPr rtlCol="0">
            <a:noAutofit/>
          </a:bodyPr>
          <a:lstStyle/>
          <a:p>
            <a:pPr fontAlgn="auto">
              <a:spcAft>
                <a:spcPts val="0"/>
              </a:spcAft>
              <a:defRPr/>
            </a:pPr>
            <a:r>
              <a:rPr lang="en-US" sz="3600" dirty="0"/>
              <a:t>Biogeochemical cycle</a:t>
            </a:r>
          </a:p>
        </p:txBody>
      </p:sp>
      <p:sp>
        <p:nvSpPr>
          <p:cNvPr id="3" name="Text Placeholder 2"/>
          <p:cNvSpPr>
            <a:spLocks noGrp="1"/>
          </p:cNvSpPr>
          <p:nvPr>
            <p:ph type="body" idx="1"/>
          </p:nvPr>
        </p:nvSpPr>
        <p:spPr>
          <a:xfrm>
            <a:off x="457200" y="1447800"/>
            <a:ext cx="4040188" cy="1219200"/>
          </a:xfrm>
        </p:spPr>
        <p:style>
          <a:lnRef idx="1">
            <a:schemeClr val="accent3"/>
          </a:lnRef>
          <a:fillRef idx="2">
            <a:schemeClr val="accent3"/>
          </a:fillRef>
          <a:effectRef idx="1">
            <a:schemeClr val="accent3"/>
          </a:effectRef>
          <a:fontRef idx="minor">
            <a:schemeClr val="dk1"/>
          </a:fontRef>
        </p:style>
        <p:txBody>
          <a:bodyPr rtlCol="0" anchor="ctr">
            <a:normAutofit fontScale="92500" lnSpcReduction="10000"/>
          </a:bodyPr>
          <a:lstStyle/>
          <a:p>
            <a:pPr algn="ctr" fontAlgn="auto">
              <a:spcAft>
                <a:spcPts val="0"/>
              </a:spcAft>
              <a:defRPr/>
            </a:pPr>
            <a:r>
              <a:rPr lang="en-US" sz="2800" dirty="0"/>
              <a:t>Gaseous cycle</a:t>
            </a:r>
          </a:p>
          <a:p>
            <a:pPr algn="ctr" fontAlgn="auto">
              <a:spcAft>
                <a:spcPts val="0"/>
              </a:spcAft>
              <a:defRPr/>
            </a:pPr>
            <a:r>
              <a:rPr lang="en-US" dirty="0"/>
              <a:t>Reservoir is in the atmosphere or hydrosphere</a:t>
            </a:r>
          </a:p>
        </p:txBody>
      </p:sp>
      <p:sp>
        <p:nvSpPr>
          <p:cNvPr id="4" name="Content Placeholder 3"/>
          <p:cNvSpPr>
            <a:spLocks noGrp="1"/>
          </p:cNvSpPr>
          <p:nvPr>
            <p:ph sz="half" idx="2"/>
          </p:nvPr>
        </p:nvSpPr>
        <p:spPr>
          <a:xfrm>
            <a:off x="381000" y="2895600"/>
            <a:ext cx="4040188" cy="3124200"/>
          </a:xfrm>
        </p:spPr>
        <p:style>
          <a:lnRef idx="1">
            <a:schemeClr val="accent5"/>
          </a:lnRef>
          <a:fillRef idx="2">
            <a:schemeClr val="accent5"/>
          </a:fillRef>
          <a:effectRef idx="1">
            <a:schemeClr val="accent5"/>
          </a:effectRef>
          <a:fontRef idx="minor">
            <a:schemeClr val="dk1"/>
          </a:fontRef>
        </p:style>
        <p:txBody>
          <a:bodyPr rtlCol="0" anchor="ctr">
            <a:normAutofit/>
          </a:bodyPr>
          <a:lstStyle/>
          <a:p>
            <a:pPr fontAlgn="auto">
              <a:spcAft>
                <a:spcPts val="0"/>
              </a:spcAft>
              <a:defRPr/>
            </a:pPr>
            <a:r>
              <a:rPr lang="en-US" sz="2800" dirty="0"/>
              <a:t>Nitrogen cycle</a:t>
            </a:r>
          </a:p>
          <a:p>
            <a:pPr fontAlgn="auto">
              <a:spcAft>
                <a:spcPts val="0"/>
              </a:spcAft>
              <a:defRPr/>
            </a:pPr>
            <a:r>
              <a:rPr lang="en-US" sz="2800" dirty="0"/>
              <a:t>Oxygen cycle</a:t>
            </a:r>
          </a:p>
          <a:p>
            <a:pPr fontAlgn="auto">
              <a:spcAft>
                <a:spcPts val="0"/>
              </a:spcAft>
              <a:defRPr/>
            </a:pPr>
            <a:r>
              <a:rPr lang="en-US" sz="2800" dirty="0"/>
              <a:t>Carbon cycle</a:t>
            </a:r>
          </a:p>
          <a:p>
            <a:pPr fontAlgn="auto">
              <a:spcAft>
                <a:spcPts val="0"/>
              </a:spcAft>
              <a:defRPr/>
            </a:pPr>
            <a:r>
              <a:rPr lang="en-US" sz="2800" dirty="0"/>
              <a:t>Hydrological (water) cycle</a:t>
            </a:r>
          </a:p>
        </p:txBody>
      </p:sp>
      <p:sp>
        <p:nvSpPr>
          <p:cNvPr id="5" name="Text Placeholder 4"/>
          <p:cNvSpPr>
            <a:spLocks noGrp="1"/>
          </p:cNvSpPr>
          <p:nvPr>
            <p:ph type="body" sz="quarter" idx="3"/>
          </p:nvPr>
        </p:nvSpPr>
        <p:spPr>
          <a:xfrm>
            <a:off x="4648200" y="1447800"/>
            <a:ext cx="4041775" cy="1219200"/>
          </a:xfrm>
        </p:spPr>
        <p:style>
          <a:lnRef idx="1">
            <a:schemeClr val="accent3"/>
          </a:lnRef>
          <a:fillRef idx="2">
            <a:schemeClr val="accent3"/>
          </a:fillRef>
          <a:effectRef idx="1">
            <a:schemeClr val="accent3"/>
          </a:effectRef>
          <a:fontRef idx="minor">
            <a:schemeClr val="dk1"/>
          </a:fontRef>
        </p:style>
        <p:txBody>
          <a:bodyPr rtlCol="0" anchor="ctr">
            <a:normAutofit fontScale="85000" lnSpcReduction="20000"/>
          </a:bodyPr>
          <a:lstStyle/>
          <a:p>
            <a:pPr algn="ctr" fontAlgn="auto">
              <a:spcAft>
                <a:spcPts val="0"/>
              </a:spcAft>
              <a:defRPr/>
            </a:pPr>
            <a:r>
              <a:rPr lang="en-US" sz="3100" dirty="0"/>
              <a:t>Sedimentary cycle</a:t>
            </a:r>
          </a:p>
          <a:p>
            <a:pPr algn="ctr" fontAlgn="auto">
              <a:spcAft>
                <a:spcPts val="0"/>
              </a:spcAft>
              <a:defRPr/>
            </a:pPr>
            <a:r>
              <a:rPr lang="en-US" sz="2800" dirty="0"/>
              <a:t>Reservoir is in the lithosphere</a:t>
            </a:r>
          </a:p>
          <a:p>
            <a:pPr algn="ctr" fontAlgn="auto">
              <a:spcAft>
                <a:spcPts val="0"/>
              </a:spcAft>
              <a:defRPr/>
            </a:pPr>
            <a:r>
              <a:rPr lang="en-US" sz="2800" dirty="0"/>
              <a:t>Imperfect cycle,  very slow</a:t>
            </a:r>
          </a:p>
        </p:txBody>
      </p:sp>
      <p:sp>
        <p:nvSpPr>
          <p:cNvPr id="6" name="Content Placeholder 5"/>
          <p:cNvSpPr>
            <a:spLocks noGrp="1"/>
          </p:cNvSpPr>
          <p:nvPr>
            <p:ph sz="quarter" idx="4"/>
          </p:nvPr>
        </p:nvSpPr>
        <p:spPr>
          <a:xfrm>
            <a:off x="4648200" y="2895600"/>
            <a:ext cx="4041775" cy="3082925"/>
          </a:xfrm>
        </p:spPr>
        <p:style>
          <a:lnRef idx="1">
            <a:schemeClr val="accent5"/>
          </a:lnRef>
          <a:fillRef idx="2">
            <a:schemeClr val="accent5"/>
          </a:fillRef>
          <a:effectRef idx="1">
            <a:schemeClr val="accent5"/>
          </a:effectRef>
          <a:fontRef idx="minor">
            <a:schemeClr val="dk1"/>
          </a:fontRef>
        </p:style>
        <p:txBody>
          <a:bodyPr rtlCol="0" anchor="ctr">
            <a:normAutofit/>
          </a:bodyPr>
          <a:lstStyle/>
          <a:p>
            <a:pPr fontAlgn="auto">
              <a:spcAft>
                <a:spcPts val="0"/>
              </a:spcAft>
              <a:defRPr/>
            </a:pPr>
            <a:r>
              <a:rPr lang="en-US" sz="2800" dirty="0"/>
              <a:t>Phosphorus cycle</a:t>
            </a:r>
          </a:p>
          <a:p>
            <a:pPr fontAlgn="auto">
              <a:spcAft>
                <a:spcPts val="0"/>
              </a:spcAft>
              <a:defRPr/>
            </a:pPr>
            <a:r>
              <a:rPr lang="en-US" sz="2800" dirty="0"/>
              <a:t>Sulphur cycle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458200" cy="793750"/>
          </a:xfrm>
        </p:spPr>
        <p:style>
          <a:lnRef idx="1">
            <a:schemeClr val="accent2"/>
          </a:lnRef>
          <a:fillRef idx="2">
            <a:schemeClr val="accent2"/>
          </a:fillRef>
          <a:effectRef idx="1">
            <a:schemeClr val="accent2"/>
          </a:effectRef>
          <a:fontRef idx="minor">
            <a:schemeClr val="dk1"/>
          </a:fontRef>
        </p:style>
        <p:txBody>
          <a:bodyPr rtlCol="0" anchor="ctr">
            <a:normAutofit/>
          </a:bodyPr>
          <a:lstStyle/>
          <a:p>
            <a:pPr algn="ctr" fontAlgn="auto">
              <a:spcAft>
                <a:spcPts val="0"/>
              </a:spcAft>
              <a:defRPr/>
            </a:pPr>
            <a:r>
              <a:rPr lang="en-US" sz="2800" dirty="0"/>
              <a:t>NITROGEN CYCLE</a:t>
            </a:r>
          </a:p>
        </p:txBody>
      </p:sp>
      <p:pic>
        <p:nvPicPr>
          <p:cNvPr id="11267" name="Content Placeholder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032250" y="1676400"/>
            <a:ext cx="5089525" cy="4516438"/>
          </a:xfrm>
        </p:spPr>
      </p:pic>
      <p:sp>
        <p:nvSpPr>
          <p:cNvPr id="4" name="Text Placeholder 3"/>
          <p:cNvSpPr>
            <a:spLocks noGrp="1"/>
          </p:cNvSpPr>
          <p:nvPr>
            <p:ph type="body" sz="half" idx="2"/>
          </p:nvPr>
        </p:nvSpPr>
        <p:spPr>
          <a:xfrm>
            <a:off x="228600" y="1143000"/>
            <a:ext cx="3733800" cy="5562600"/>
          </a:xfrm>
        </p:spPr>
        <p:style>
          <a:lnRef idx="1">
            <a:schemeClr val="accent1"/>
          </a:lnRef>
          <a:fillRef idx="2">
            <a:schemeClr val="accent1"/>
          </a:fillRef>
          <a:effectRef idx="1">
            <a:schemeClr val="accent1"/>
          </a:effectRef>
          <a:fontRef idx="minor">
            <a:schemeClr val="dk1"/>
          </a:fontRef>
        </p:style>
        <p:txBody>
          <a:bodyPr rtlCol="0" anchor="ctr">
            <a:normAutofit/>
          </a:bodyPr>
          <a:lstStyle/>
          <a:p>
            <a:pPr marL="400050" indent="-400050" fontAlgn="auto">
              <a:spcAft>
                <a:spcPts val="0"/>
              </a:spcAft>
              <a:buFont typeface="Arial" panose="020B0604020202020204" pitchFamily="34" charset="0"/>
              <a:buAutoNum type="romanUcPeriod"/>
              <a:defRPr/>
            </a:pPr>
            <a:r>
              <a:rPr lang="en-US" sz="2000" dirty="0"/>
              <a:t>Nitrogen enters into the living beings</a:t>
            </a:r>
          </a:p>
          <a:p>
            <a:pPr marL="400050" indent="-400050" fontAlgn="auto">
              <a:spcAft>
                <a:spcPts val="0"/>
              </a:spcAft>
              <a:buFont typeface="Arial" panose="020B0604020202020204" pitchFamily="34" charset="0"/>
              <a:buChar char="•"/>
              <a:defRPr/>
            </a:pPr>
            <a:r>
              <a:rPr lang="en-US" sz="2000" b="1" dirty="0"/>
              <a:t>Nitrogen fixation</a:t>
            </a:r>
            <a:r>
              <a:rPr lang="en-US" sz="2000" dirty="0"/>
              <a:t>: conversion of free atmospheric nitrogen into ammonia.</a:t>
            </a:r>
          </a:p>
          <a:p>
            <a:pPr marL="400050" indent="-400050" fontAlgn="auto">
              <a:spcAft>
                <a:spcPts val="0"/>
              </a:spcAft>
              <a:buFont typeface="Arial" panose="020B0604020202020204" pitchFamily="34" charset="0"/>
              <a:buChar char="•"/>
              <a:defRPr/>
            </a:pPr>
            <a:r>
              <a:rPr lang="en-US" sz="2000" b="1" dirty="0"/>
              <a:t>Ammonification</a:t>
            </a:r>
            <a:r>
              <a:rPr lang="en-US" sz="2000" dirty="0"/>
              <a:t>: Plants incorporate fixed nitrogen into the protoplasm by amino acid and protein synthesis.</a:t>
            </a:r>
          </a:p>
          <a:p>
            <a:pPr marL="400050" indent="-400050" fontAlgn="auto">
              <a:spcAft>
                <a:spcPts val="0"/>
              </a:spcAft>
              <a:buFont typeface="Arial" panose="020B0604020202020204" pitchFamily="34" charset="0"/>
              <a:buChar char="•"/>
              <a:defRPr/>
            </a:pPr>
            <a:r>
              <a:rPr lang="en-US" sz="2000" b="1" dirty="0"/>
              <a:t>Nitrification</a:t>
            </a:r>
            <a:r>
              <a:rPr lang="en-US" sz="2000" dirty="0"/>
              <a:t>: Conversion of ammonia into nitrates.</a:t>
            </a:r>
          </a:p>
          <a:p>
            <a:pPr marL="400050" indent="-400050" fontAlgn="auto">
              <a:spcAft>
                <a:spcPts val="0"/>
              </a:spcAft>
              <a:buFont typeface="Arial" panose="020B0604020202020204" pitchFamily="34" charset="0"/>
              <a:buChar char="•"/>
              <a:defRPr/>
            </a:pPr>
            <a:endParaRPr lang="en-US" sz="2000" dirty="0"/>
          </a:p>
          <a:p>
            <a:pPr fontAlgn="auto">
              <a:spcAft>
                <a:spcPts val="0"/>
              </a:spcAft>
              <a:defRPr/>
            </a:pPr>
            <a:r>
              <a:rPr lang="en-US" sz="2000" dirty="0"/>
              <a:t>II. Nitrogen gets back into the atmosphere</a:t>
            </a:r>
          </a:p>
          <a:p>
            <a:pPr marL="285750" indent="-285750" fontAlgn="auto">
              <a:spcAft>
                <a:spcPts val="0"/>
              </a:spcAft>
              <a:buFont typeface="Arial" panose="020B0604020202020204" pitchFamily="34" charset="0"/>
              <a:buChar char="•"/>
              <a:defRPr/>
            </a:pPr>
            <a:r>
              <a:rPr lang="en-US" sz="2000" b="1" dirty="0"/>
              <a:t>Denitrification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style>
          <a:lnRef idx="2">
            <a:schemeClr val="accent1">
              <a:shade val="50000"/>
            </a:schemeClr>
          </a:lnRef>
          <a:fillRef idx="1">
            <a:schemeClr val="accent1"/>
          </a:fillRef>
          <a:effectRef idx="0">
            <a:schemeClr val="accent1"/>
          </a:effectRef>
          <a:fontRef idx="minor">
            <a:schemeClr val="lt1"/>
          </a:fontRef>
        </p:style>
        <p:txBody>
          <a:bodyPr rtlCol="0">
            <a:noAutofit/>
          </a:bodyPr>
          <a:lstStyle/>
          <a:p>
            <a:pPr fontAlgn="auto">
              <a:spcAft>
                <a:spcPts val="0"/>
              </a:spcAft>
              <a:defRPr/>
            </a:pPr>
            <a:r>
              <a:rPr lang="en-US" sz="3600" dirty="0"/>
              <a:t>ENERGY FLOW IN ECOSYSTEM</a:t>
            </a:r>
          </a:p>
        </p:txBody>
      </p:sp>
      <p:pic>
        <p:nvPicPr>
          <p:cNvPr id="4" name="Content Placeholder 3"/>
          <p:cNvPicPr>
            <a:picLocks noGrp="1" noChangeAspect="1"/>
          </p:cNvPicPr>
          <p:nvPr>
            <p:ph idx="1"/>
          </p:nvPr>
        </p:nvPicPr>
        <p:blipFill>
          <a:blip r:embed="rId2"/>
          <a:stretch>
            <a:fillRect/>
          </a:stretch>
        </p:blipFill>
        <p:spPr>
          <a:xfrm>
            <a:off x="261938" y="1828800"/>
            <a:ext cx="8620125" cy="403860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81600"/>
          </a:xfrm>
        </p:spPr>
        <p:style>
          <a:lnRef idx="1">
            <a:schemeClr val="accent1"/>
          </a:lnRef>
          <a:fillRef idx="2">
            <a:schemeClr val="accent1"/>
          </a:fillRef>
          <a:effectRef idx="1">
            <a:schemeClr val="accent1"/>
          </a:effectRef>
          <a:fontRef idx="minor">
            <a:schemeClr val="dk1"/>
          </a:fontRef>
        </p:style>
        <p:txBody>
          <a:bodyPr rtlCol="0">
            <a:normAutofit/>
          </a:bodyPr>
          <a:lstStyle/>
          <a:p>
            <a:pPr fontAlgn="auto">
              <a:spcAft>
                <a:spcPts val="0"/>
              </a:spcAft>
              <a:defRPr/>
            </a:pPr>
            <a:r>
              <a:rPr lang="en-US" dirty="0"/>
              <a:t>The </a:t>
            </a:r>
            <a:r>
              <a:rPr lang="en-US" dirty="0" smtClean="0"/>
              <a:t>behavior </a:t>
            </a:r>
            <a:r>
              <a:rPr lang="en-US" dirty="0"/>
              <a:t>of energy flow follows two laws of thermodynamics:</a:t>
            </a:r>
          </a:p>
          <a:p>
            <a:pPr marL="514350" indent="-514350" fontAlgn="auto">
              <a:spcAft>
                <a:spcPts val="0"/>
              </a:spcAft>
              <a:buFont typeface="+mj-lt"/>
              <a:buAutoNum type="arabicPeriod"/>
              <a:defRPr/>
            </a:pPr>
            <a:r>
              <a:rPr lang="en-US" b="1" dirty="0"/>
              <a:t>First law of thermodynamics</a:t>
            </a:r>
            <a:r>
              <a:rPr lang="en-US" dirty="0"/>
              <a:t>: Energy may be converted from one form to another i.e. from light energy to chemical energy, but is neither created nor destroyed, and</a:t>
            </a:r>
          </a:p>
          <a:p>
            <a:pPr marL="514350" indent="-514350" fontAlgn="auto">
              <a:spcAft>
                <a:spcPts val="0"/>
              </a:spcAft>
              <a:buFont typeface="+mj-lt"/>
              <a:buAutoNum type="arabicPeriod"/>
              <a:defRPr/>
            </a:pPr>
            <a:r>
              <a:rPr lang="en-US" b="1" dirty="0"/>
              <a:t>Second law thermodynamics</a:t>
            </a:r>
            <a:r>
              <a:rPr lang="en-US" dirty="0"/>
              <a:t>: No process involving an energy transformation will occur spontaneously unless there is a loss of energy.</a:t>
            </a:r>
          </a:p>
          <a:p>
            <a:pPr fontAlgn="auto">
              <a:spcAft>
                <a:spcPts val="0"/>
              </a:spcAft>
              <a:defRPr/>
            </a:pPr>
            <a:endParaRPr lang="en-US" dirty="0"/>
          </a:p>
        </p:txBody>
      </p:sp>
      <p:sp>
        <p:nvSpPr>
          <p:cNvPr id="4" name="Title 1"/>
          <p:cNvSpPr>
            <a:spLocks noGrp="1"/>
          </p:cNvSpPr>
          <p:nvPr>
            <p:ph type="title"/>
          </p:nvPr>
        </p:nvSpPr>
        <p:spPr>
          <a:xfrm>
            <a:off x="457200" y="274638"/>
            <a:ext cx="8229600" cy="715962"/>
          </a:xfrm>
        </p:spPr>
        <p:style>
          <a:lnRef idx="2">
            <a:schemeClr val="accent1">
              <a:shade val="50000"/>
            </a:schemeClr>
          </a:lnRef>
          <a:fillRef idx="1">
            <a:schemeClr val="accent1"/>
          </a:fillRef>
          <a:effectRef idx="0">
            <a:schemeClr val="accent1"/>
          </a:effectRef>
          <a:fontRef idx="minor">
            <a:schemeClr val="lt1"/>
          </a:fontRef>
        </p:style>
        <p:txBody>
          <a:bodyPr rtlCol="0">
            <a:noAutofit/>
          </a:bodyPr>
          <a:lstStyle/>
          <a:p>
            <a:pPr fontAlgn="auto">
              <a:spcAft>
                <a:spcPts val="0"/>
              </a:spcAft>
              <a:defRPr/>
            </a:pPr>
            <a:r>
              <a:rPr lang="en-US" sz="3600" dirty="0"/>
              <a:t>ENERGY FLOW IN ECOSYSTEM</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838200"/>
            <a:ext cx="8763000" cy="5867400"/>
          </a:xfrm>
        </p:spPr>
        <p:txBody>
          <a:bodyPr rtlCol="0">
            <a:normAutofit/>
          </a:bodyPr>
          <a:lstStyle/>
          <a:p>
            <a:pPr fontAlgn="auto">
              <a:spcAft>
                <a:spcPts val="0"/>
              </a:spcAft>
              <a:defRPr/>
            </a:pPr>
            <a:endParaRPr lang="en-US" dirty="0"/>
          </a:p>
        </p:txBody>
      </p:sp>
      <p:sp>
        <p:nvSpPr>
          <p:cNvPr id="4" name="Title 1"/>
          <p:cNvSpPr>
            <a:spLocks noGrp="1"/>
          </p:cNvSpPr>
          <p:nvPr>
            <p:ph type="ctrTitle"/>
          </p:nvPr>
        </p:nvSpPr>
        <p:spPr>
          <a:xfrm>
            <a:off x="609600" y="7938"/>
            <a:ext cx="7772400" cy="601662"/>
          </a:xfrm>
        </p:spPr>
        <p:style>
          <a:lnRef idx="1">
            <a:schemeClr val="accent1"/>
          </a:lnRef>
          <a:fillRef idx="2">
            <a:schemeClr val="accent1"/>
          </a:fillRef>
          <a:effectRef idx="1">
            <a:schemeClr val="accent1"/>
          </a:effectRef>
          <a:fontRef idx="minor">
            <a:schemeClr val="dk1"/>
          </a:fontRef>
        </p:style>
        <p:txBody>
          <a:bodyPr rtlCol="0">
            <a:noAutofit/>
          </a:bodyPr>
          <a:lstStyle/>
          <a:p>
            <a:pPr fontAlgn="auto">
              <a:spcAft>
                <a:spcPts val="0"/>
              </a:spcAft>
              <a:defRPr/>
            </a:pPr>
            <a:r>
              <a:rPr lang="en-US" sz="2800" dirty="0"/>
              <a:t>ENERGY FLOW IN ECOSYSTEM</a:t>
            </a:r>
          </a:p>
        </p:txBody>
      </p:sp>
      <p:sp>
        <p:nvSpPr>
          <p:cNvPr id="5" name="Sun 4"/>
          <p:cNvSpPr/>
          <p:nvPr/>
        </p:nvSpPr>
        <p:spPr>
          <a:xfrm>
            <a:off x="609600" y="1143000"/>
            <a:ext cx="762000" cy="609600"/>
          </a:xfrm>
          <a:prstGeom prst="su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TextBox 5"/>
          <p:cNvSpPr txBox="1"/>
          <p:nvPr/>
        </p:nvSpPr>
        <p:spPr>
          <a:xfrm>
            <a:off x="266700" y="3276600"/>
            <a:ext cx="1447800" cy="5842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eaLnBrk="1" fontAlgn="auto" hangingPunct="1">
              <a:spcBef>
                <a:spcPts val="0"/>
              </a:spcBef>
              <a:spcAft>
                <a:spcPts val="0"/>
              </a:spcAft>
              <a:defRPr/>
            </a:pPr>
            <a:r>
              <a:rPr lang="en-US" sz="1600" dirty="0"/>
              <a:t>Producers</a:t>
            </a:r>
          </a:p>
          <a:p>
            <a:pPr eaLnBrk="1" fontAlgn="auto" hangingPunct="1">
              <a:spcBef>
                <a:spcPts val="0"/>
              </a:spcBef>
              <a:spcAft>
                <a:spcPts val="0"/>
              </a:spcAft>
              <a:defRPr/>
            </a:pPr>
            <a:r>
              <a:rPr lang="en-US" sz="1600" dirty="0"/>
              <a:t>(Autotrophs)</a:t>
            </a:r>
          </a:p>
        </p:txBody>
      </p:sp>
      <p:sp>
        <p:nvSpPr>
          <p:cNvPr id="7" name="TextBox 6"/>
          <p:cNvSpPr txBox="1"/>
          <p:nvPr/>
        </p:nvSpPr>
        <p:spPr>
          <a:xfrm>
            <a:off x="2057400" y="3276600"/>
            <a:ext cx="1905000" cy="5842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eaLnBrk="1" fontAlgn="auto" hangingPunct="1">
              <a:spcBef>
                <a:spcPts val="0"/>
              </a:spcBef>
              <a:spcAft>
                <a:spcPts val="0"/>
              </a:spcAft>
              <a:defRPr/>
            </a:pPr>
            <a:r>
              <a:rPr lang="en-US" sz="1600" dirty="0"/>
              <a:t>Primary Consumer</a:t>
            </a:r>
          </a:p>
          <a:p>
            <a:pPr algn="ctr" eaLnBrk="1" fontAlgn="auto" hangingPunct="1">
              <a:spcBef>
                <a:spcPts val="0"/>
              </a:spcBef>
              <a:spcAft>
                <a:spcPts val="0"/>
              </a:spcAft>
              <a:defRPr/>
            </a:pPr>
            <a:r>
              <a:rPr lang="en-US" sz="1600" dirty="0"/>
              <a:t>(Herbivores)</a:t>
            </a:r>
          </a:p>
        </p:txBody>
      </p:sp>
      <p:sp>
        <p:nvSpPr>
          <p:cNvPr id="8" name="TextBox 7"/>
          <p:cNvSpPr txBox="1"/>
          <p:nvPr/>
        </p:nvSpPr>
        <p:spPr>
          <a:xfrm>
            <a:off x="4419600" y="3276600"/>
            <a:ext cx="2133600" cy="58420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eaLnBrk="1" fontAlgn="auto" hangingPunct="1">
              <a:spcBef>
                <a:spcPts val="0"/>
              </a:spcBef>
              <a:spcAft>
                <a:spcPts val="0"/>
              </a:spcAft>
              <a:defRPr/>
            </a:pPr>
            <a:r>
              <a:rPr lang="en-US" sz="1600" dirty="0"/>
              <a:t>Secondary Consumer</a:t>
            </a:r>
          </a:p>
          <a:p>
            <a:pPr algn="ctr" eaLnBrk="1" fontAlgn="auto" hangingPunct="1">
              <a:spcBef>
                <a:spcPts val="0"/>
              </a:spcBef>
              <a:spcAft>
                <a:spcPts val="0"/>
              </a:spcAft>
              <a:defRPr/>
            </a:pPr>
            <a:r>
              <a:rPr lang="en-US" sz="1600" dirty="0"/>
              <a:t>(Carnivores)</a:t>
            </a:r>
          </a:p>
        </p:txBody>
      </p:sp>
      <p:sp>
        <p:nvSpPr>
          <p:cNvPr id="9" name="TextBox 8"/>
          <p:cNvSpPr txBox="1"/>
          <p:nvPr/>
        </p:nvSpPr>
        <p:spPr>
          <a:xfrm>
            <a:off x="7010400" y="3276600"/>
            <a:ext cx="1905000" cy="58420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eaLnBrk="1" fontAlgn="auto" hangingPunct="1">
              <a:spcBef>
                <a:spcPts val="0"/>
              </a:spcBef>
              <a:spcAft>
                <a:spcPts val="0"/>
              </a:spcAft>
              <a:defRPr/>
            </a:pPr>
            <a:r>
              <a:rPr lang="en-US" sz="1600" dirty="0"/>
              <a:t>Tertiary Consumers</a:t>
            </a:r>
          </a:p>
          <a:p>
            <a:pPr algn="ctr" eaLnBrk="1" fontAlgn="auto" hangingPunct="1">
              <a:spcBef>
                <a:spcPts val="0"/>
              </a:spcBef>
              <a:spcAft>
                <a:spcPts val="0"/>
              </a:spcAft>
              <a:defRPr/>
            </a:pPr>
            <a:r>
              <a:rPr lang="en-US" sz="1600" dirty="0"/>
              <a:t>(Top Carnivores)</a:t>
            </a:r>
          </a:p>
        </p:txBody>
      </p:sp>
      <p:sp>
        <p:nvSpPr>
          <p:cNvPr id="10" name="TextBox 9"/>
          <p:cNvSpPr txBox="1"/>
          <p:nvPr/>
        </p:nvSpPr>
        <p:spPr>
          <a:xfrm>
            <a:off x="3352800" y="1752600"/>
            <a:ext cx="2133600" cy="5842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eaLnBrk="1" fontAlgn="auto" hangingPunct="1">
              <a:spcBef>
                <a:spcPts val="0"/>
              </a:spcBef>
              <a:spcAft>
                <a:spcPts val="0"/>
              </a:spcAft>
              <a:defRPr/>
            </a:pPr>
            <a:r>
              <a:rPr lang="en-US" sz="1600" dirty="0"/>
              <a:t>Lost as heat during respiration</a:t>
            </a:r>
          </a:p>
        </p:txBody>
      </p:sp>
      <p:sp>
        <p:nvSpPr>
          <p:cNvPr id="12" name="TextBox 11"/>
          <p:cNvSpPr txBox="1"/>
          <p:nvPr/>
        </p:nvSpPr>
        <p:spPr>
          <a:xfrm>
            <a:off x="3478213" y="5791200"/>
            <a:ext cx="2133600" cy="5842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eaLnBrk="1" fontAlgn="auto" hangingPunct="1">
              <a:spcBef>
                <a:spcPts val="0"/>
              </a:spcBef>
              <a:spcAft>
                <a:spcPts val="0"/>
              </a:spcAft>
              <a:defRPr/>
            </a:pPr>
            <a:r>
              <a:rPr lang="en-US" sz="1600" dirty="0"/>
              <a:t>Lost as heat during respiration</a:t>
            </a:r>
          </a:p>
        </p:txBody>
      </p:sp>
      <p:sp>
        <p:nvSpPr>
          <p:cNvPr id="13" name="TextBox 12"/>
          <p:cNvSpPr txBox="1"/>
          <p:nvPr/>
        </p:nvSpPr>
        <p:spPr>
          <a:xfrm>
            <a:off x="3503613" y="4552950"/>
            <a:ext cx="2133600" cy="646113"/>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lgn="ctr" eaLnBrk="1" fontAlgn="auto" hangingPunct="1">
              <a:spcBef>
                <a:spcPts val="0"/>
              </a:spcBef>
              <a:spcAft>
                <a:spcPts val="0"/>
              </a:spcAft>
              <a:defRPr/>
            </a:pPr>
            <a:r>
              <a:rPr lang="en-US" dirty="0"/>
              <a:t>Decomposers</a:t>
            </a:r>
          </a:p>
          <a:p>
            <a:pPr algn="ctr" eaLnBrk="1" fontAlgn="auto" hangingPunct="1">
              <a:spcBef>
                <a:spcPts val="0"/>
              </a:spcBef>
              <a:spcAft>
                <a:spcPts val="0"/>
              </a:spcAft>
              <a:defRPr/>
            </a:pPr>
            <a:r>
              <a:rPr lang="en-US" dirty="0"/>
              <a:t>(Death and decay)</a:t>
            </a:r>
          </a:p>
        </p:txBody>
      </p:sp>
      <p:sp>
        <p:nvSpPr>
          <p:cNvPr id="24" name="Right Arrow 23"/>
          <p:cNvSpPr/>
          <p:nvPr/>
        </p:nvSpPr>
        <p:spPr>
          <a:xfrm flipV="1">
            <a:off x="1714500" y="3444875"/>
            <a:ext cx="342900" cy="247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ight Arrow 24"/>
          <p:cNvSpPr/>
          <p:nvPr/>
        </p:nvSpPr>
        <p:spPr>
          <a:xfrm>
            <a:off x="3962400" y="3444875"/>
            <a:ext cx="457200" cy="247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ight Arrow 25"/>
          <p:cNvSpPr/>
          <p:nvPr/>
        </p:nvSpPr>
        <p:spPr>
          <a:xfrm>
            <a:off x="6553200" y="3444875"/>
            <a:ext cx="457200" cy="247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ight Arrow 27"/>
          <p:cNvSpPr/>
          <p:nvPr/>
        </p:nvSpPr>
        <p:spPr>
          <a:xfrm rot="1667799">
            <a:off x="1455738" y="4333875"/>
            <a:ext cx="2128837" cy="2016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ight Arrow 28"/>
          <p:cNvSpPr/>
          <p:nvPr/>
        </p:nvSpPr>
        <p:spPr>
          <a:xfrm rot="8652567">
            <a:off x="5480050" y="4395788"/>
            <a:ext cx="2011363" cy="1682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ight Arrow 29"/>
          <p:cNvSpPr/>
          <p:nvPr/>
        </p:nvSpPr>
        <p:spPr>
          <a:xfrm rot="2013512">
            <a:off x="3167063" y="4130675"/>
            <a:ext cx="977900" cy="21431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Left Arrow 30"/>
          <p:cNvSpPr/>
          <p:nvPr/>
        </p:nvSpPr>
        <p:spPr>
          <a:xfrm rot="19150581">
            <a:off x="4670425" y="4076700"/>
            <a:ext cx="865188" cy="31591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Down Arrow 31"/>
          <p:cNvSpPr/>
          <p:nvPr/>
        </p:nvSpPr>
        <p:spPr>
          <a:xfrm>
            <a:off x="4381500" y="5207000"/>
            <a:ext cx="381000" cy="58420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ight Arrow 32"/>
          <p:cNvSpPr/>
          <p:nvPr/>
        </p:nvSpPr>
        <p:spPr>
          <a:xfrm rot="19805372">
            <a:off x="1119188" y="2532063"/>
            <a:ext cx="2381250" cy="27305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ight Arrow 33"/>
          <p:cNvSpPr/>
          <p:nvPr/>
        </p:nvSpPr>
        <p:spPr>
          <a:xfrm rot="19160512">
            <a:off x="2582863" y="2732088"/>
            <a:ext cx="1439862" cy="19526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ight Arrow 34"/>
          <p:cNvSpPr/>
          <p:nvPr/>
        </p:nvSpPr>
        <p:spPr>
          <a:xfrm rot="13592336">
            <a:off x="4582319" y="2685256"/>
            <a:ext cx="1304925" cy="252413"/>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ight Arrow 35"/>
          <p:cNvSpPr/>
          <p:nvPr/>
        </p:nvSpPr>
        <p:spPr>
          <a:xfrm rot="12560408">
            <a:off x="5362575" y="2522538"/>
            <a:ext cx="2381250" cy="273050"/>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Down Arrow 36"/>
          <p:cNvSpPr/>
          <p:nvPr/>
        </p:nvSpPr>
        <p:spPr>
          <a:xfrm>
            <a:off x="4419600" y="6375400"/>
            <a:ext cx="252413" cy="29368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Down Arrow 37"/>
          <p:cNvSpPr/>
          <p:nvPr/>
        </p:nvSpPr>
        <p:spPr>
          <a:xfrm>
            <a:off x="827925" y="1752601"/>
            <a:ext cx="381000" cy="1491182"/>
          </a:xfrm>
          <a:prstGeom prst="downArrow">
            <a:avLst/>
          </a:prstGeom>
        </p:spPr>
        <p:style>
          <a:lnRef idx="0">
            <a:schemeClr val="accent6"/>
          </a:lnRef>
          <a:fillRef idx="3">
            <a:schemeClr val="accent6"/>
          </a:fillRef>
          <a:effectRef idx="3">
            <a:schemeClr val="accent6"/>
          </a:effectRef>
          <a:fontRef idx="minor">
            <a:schemeClr val="lt1"/>
          </a:fontRef>
        </p:style>
        <p:txBody>
          <a:bodyPr anchor="ctr"/>
          <a:lstStyle/>
          <a:p>
            <a:pPr algn="ctr" eaLnBrk="1" fontAlgn="auto" hangingPunct="1">
              <a:spcBef>
                <a:spcPts val="0"/>
              </a:spcBef>
              <a:spcAft>
                <a:spcPts val="0"/>
              </a:spcAft>
              <a:defRPr/>
            </a:pPr>
            <a:endParaRPr lang="en-US">
              <a:solidFill>
                <a:srgbClr val="FFC00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685800"/>
            <a:ext cx="8991600" cy="6172200"/>
          </a:xfrm>
        </p:spPr>
        <p:style>
          <a:lnRef idx="1">
            <a:schemeClr val="accent3"/>
          </a:lnRef>
          <a:fillRef idx="2">
            <a:schemeClr val="accent3"/>
          </a:fillRef>
          <a:effectRef idx="1">
            <a:schemeClr val="accent3"/>
          </a:effectRef>
          <a:fontRef idx="minor">
            <a:schemeClr val="dk1"/>
          </a:fontRef>
        </p:style>
        <p:txBody>
          <a:bodyPr rtlCol="0">
            <a:normAutofit/>
          </a:bodyPr>
          <a:lstStyle/>
          <a:p>
            <a:pPr fontAlgn="auto">
              <a:spcAft>
                <a:spcPts val="0"/>
              </a:spcAft>
              <a:defRPr/>
            </a:pPr>
            <a:endParaRPr lang="en-US" dirty="0"/>
          </a:p>
        </p:txBody>
      </p:sp>
      <p:sp>
        <p:nvSpPr>
          <p:cNvPr id="4" name="Title 1"/>
          <p:cNvSpPr>
            <a:spLocks noGrp="1"/>
          </p:cNvSpPr>
          <p:nvPr>
            <p:ph type="ctrTitle"/>
          </p:nvPr>
        </p:nvSpPr>
        <p:spPr>
          <a:xfrm>
            <a:off x="457200" y="0"/>
            <a:ext cx="7772400" cy="609600"/>
          </a:xfrm>
        </p:spPr>
        <p:style>
          <a:lnRef idx="1">
            <a:schemeClr val="accent1"/>
          </a:lnRef>
          <a:fillRef idx="2">
            <a:schemeClr val="accent1"/>
          </a:fillRef>
          <a:effectRef idx="1">
            <a:schemeClr val="accent1"/>
          </a:effectRef>
          <a:fontRef idx="minor">
            <a:schemeClr val="dk1"/>
          </a:fontRef>
        </p:style>
        <p:txBody>
          <a:bodyPr rtlCol="0">
            <a:noAutofit/>
          </a:bodyPr>
          <a:lstStyle/>
          <a:p>
            <a:pPr fontAlgn="auto">
              <a:spcAft>
                <a:spcPts val="0"/>
              </a:spcAft>
              <a:defRPr/>
            </a:pPr>
            <a:r>
              <a:rPr lang="en-US" sz="2800" dirty="0"/>
              <a:t>ENERGY FLOW IN ECOSYSTEM (</a:t>
            </a:r>
            <a:r>
              <a:rPr lang="en-US" sz="2800" dirty="0">
                <a:solidFill>
                  <a:schemeClr val="tx1"/>
                </a:solidFill>
              </a:rPr>
              <a:t>arrows</a:t>
            </a:r>
            <a:r>
              <a:rPr lang="en-US" sz="2800" dirty="0"/>
              <a:t>)</a:t>
            </a:r>
          </a:p>
        </p:txBody>
      </p:sp>
      <p:sp>
        <p:nvSpPr>
          <p:cNvPr id="7" name="Rectangle 6"/>
          <p:cNvSpPr/>
          <p:nvPr/>
        </p:nvSpPr>
        <p:spPr>
          <a:xfrm>
            <a:off x="304800" y="2667000"/>
            <a:ext cx="2057400" cy="1600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3581400" y="2895600"/>
            <a:ext cx="1524000" cy="1143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6248400" y="3000375"/>
            <a:ext cx="9906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367" name="TextBox 9"/>
          <p:cNvSpPr txBox="1">
            <a:spLocks noChangeArrowheads="1"/>
          </p:cNvSpPr>
          <p:nvPr/>
        </p:nvSpPr>
        <p:spPr bwMode="auto">
          <a:xfrm>
            <a:off x="3581400" y="3086100"/>
            <a:ext cx="163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HERBIVORES</a:t>
            </a:r>
          </a:p>
        </p:txBody>
      </p:sp>
      <p:sp>
        <p:nvSpPr>
          <p:cNvPr id="15368" name="TextBox 10"/>
          <p:cNvSpPr txBox="1">
            <a:spLocks noChangeArrowheads="1"/>
          </p:cNvSpPr>
          <p:nvPr/>
        </p:nvSpPr>
        <p:spPr bwMode="auto">
          <a:xfrm>
            <a:off x="495300" y="2827338"/>
            <a:ext cx="1828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r>
              <a:rPr lang="en-US"/>
              <a:t>AUTOTROPHS</a:t>
            </a:r>
          </a:p>
        </p:txBody>
      </p:sp>
      <p:sp>
        <p:nvSpPr>
          <p:cNvPr id="15369" name="TextBox 11"/>
          <p:cNvSpPr txBox="1">
            <a:spLocks noChangeArrowheads="1"/>
          </p:cNvSpPr>
          <p:nvPr/>
        </p:nvSpPr>
        <p:spPr bwMode="auto">
          <a:xfrm>
            <a:off x="6248400" y="3074988"/>
            <a:ext cx="990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sz="1200"/>
              <a:t>CARNIVORES</a:t>
            </a:r>
          </a:p>
        </p:txBody>
      </p:sp>
      <p:cxnSp>
        <p:nvCxnSpPr>
          <p:cNvPr id="14" name="Straight Arrow Connector 13"/>
          <p:cNvCxnSpPr/>
          <p:nvPr/>
        </p:nvCxnSpPr>
        <p:spPr>
          <a:xfrm flipV="1">
            <a:off x="2362200" y="1752600"/>
            <a:ext cx="1066800" cy="9144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6" name="Straight Arrow Connector 15"/>
          <p:cNvCxnSpPr/>
          <p:nvPr/>
        </p:nvCxnSpPr>
        <p:spPr>
          <a:xfrm>
            <a:off x="2362200" y="3467100"/>
            <a:ext cx="12192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8" name="Straight Arrow Connector 17"/>
          <p:cNvCxnSpPr/>
          <p:nvPr/>
        </p:nvCxnSpPr>
        <p:spPr>
          <a:xfrm>
            <a:off x="2362200" y="4267200"/>
            <a:ext cx="609600" cy="838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0" name="Straight Arrow Connector 19"/>
          <p:cNvCxnSpPr/>
          <p:nvPr/>
        </p:nvCxnSpPr>
        <p:spPr>
          <a:xfrm>
            <a:off x="2362200" y="3838575"/>
            <a:ext cx="609600" cy="7334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2" name="Straight Arrow Connector 21"/>
          <p:cNvCxnSpPr/>
          <p:nvPr/>
        </p:nvCxnSpPr>
        <p:spPr>
          <a:xfrm>
            <a:off x="4953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Straight Arrow Connector 22"/>
          <p:cNvCxnSpPr/>
          <p:nvPr/>
        </p:nvCxnSpPr>
        <p:spPr>
          <a:xfrm>
            <a:off x="6477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a:off x="8001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5" name="Straight Arrow Connector 24"/>
          <p:cNvCxnSpPr/>
          <p:nvPr/>
        </p:nvCxnSpPr>
        <p:spPr>
          <a:xfrm>
            <a:off x="9525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6" name="Straight Arrow Connector 25"/>
          <p:cNvCxnSpPr/>
          <p:nvPr/>
        </p:nvCxnSpPr>
        <p:spPr>
          <a:xfrm>
            <a:off x="11049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7" name="Straight Arrow Connector 26"/>
          <p:cNvCxnSpPr/>
          <p:nvPr/>
        </p:nvCxnSpPr>
        <p:spPr>
          <a:xfrm>
            <a:off x="12573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8" name="Straight Arrow Connector 27"/>
          <p:cNvCxnSpPr/>
          <p:nvPr/>
        </p:nvCxnSpPr>
        <p:spPr>
          <a:xfrm>
            <a:off x="14097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15621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p:nvPr/>
        </p:nvCxnSpPr>
        <p:spPr>
          <a:xfrm>
            <a:off x="17145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p:nvPr/>
        </p:nvCxnSpPr>
        <p:spPr>
          <a:xfrm>
            <a:off x="18669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2" name="Straight Arrow Connector 31"/>
          <p:cNvCxnSpPr/>
          <p:nvPr/>
        </p:nvCxnSpPr>
        <p:spPr>
          <a:xfrm>
            <a:off x="2019300" y="1752600"/>
            <a:ext cx="0" cy="9144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6" name="Straight Arrow Connector 35"/>
          <p:cNvCxnSpPr/>
          <p:nvPr/>
        </p:nvCxnSpPr>
        <p:spPr>
          <a:xfrm>
            <a:off x="5105400" y="3419475"/>
            <a:ext cx="11430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38" name="Straight Arrow Connector 37"/>
          <p:cNvCxnSpPr/>
          <p:nvPr/>
        </p:nvCxnSpPr>
        <p:spPr>
          <a:xfrm flipV="1">
            <a:off x="5105400" y="2209800"/>
            <a:ext cx="762000" cy="6858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0" name="Straight Arrow Connector 39"/>
          <p:cNvCxnSpPr/>
          <p:nvPr/>
        </p:nvCxnSpPr>
        <p:spPr>
          <a:xfrm>
            <a:off x="5105400" y="4038600"/>
            <a:ext cx="571500" cy="762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Straight Arrow Connector 45"/>
          <p:cNvCxnSpPr/>
          <p:nvPr/>
        </p:nvCxnSpPr>
        <p:spPr>
          <a:xfrm>
            <a:off x="5105400" y="3657600"/>
            <a:ext cx="571500" cy="6096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8" name="Straight Arrow Connector 47"/>
          <p:cNvCxnSpPr/>
          <p:nvPr/>
        </p:nvCxnSpPr>
        <p:spPr>
          <a:xfrm flipV="1">
            <a:off x="7239000" y="2552700"/>
            <a:ext cx="457200" cy="44767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0" name="Straight Arrow Connector 49"/>
          <p:cNvCxnSpPr/>
          <p:nvPr/>
        </p:nvCxnSpPr>
        <p:spPr>
          <a:xfrm>
            <a:off x="7239000" y="3419475"/>
            <a:ext cx="609600"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Straight Arrow Connector 51"/>
          <p:cNvCxnSpPr/>
          <p:nvPr/>
        </p:nvCxnSpPr>
        <p:spPr>
          <a:xfrm>
            <a:off x="7239000" y="3838575"/>
            <a:ext cx="457200" cy="58102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6" name="Straight Arrow Connector 55"/>
          <p:cNvCxnSpPr/>
          <p:nvPr/>
        </p:nvCxnSpPr>
        <p:spPr>
          <a:xfrm>
            <a:off x="7239000" y="3657600"/>
            <a:ext cx="457200" cy="3810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5393" name="TextBox 56"/>
          <p:cNvSpPr txBox="1">
            <a:spLocks noChangeArrowheads="1"/>
          </p:cNvSpPr>
          <p:nvPr/>
        </p:nvSpPr>
        <p:spPr bwMode="auto">
          <a:xfrm>
            <a:off x="419100" y="1323975"/>
            <a:ext cx="1600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sz="2000"/>
              <a:t>Solar Energy</a:t>
            </a:r>
          </a:p>
        </p:txBody>
      </p:sp>
      <p:sp>
        <p:nvSpPr>
          <p:cNvPr id="15394" name="TextBox 57"/>
          <p:cNvSpPr txBox="1">
            <a:spLocks noChangeArrowheads="1"/>
          </p:cNvSpPr>
          <p:nvPr/>
        </p:nvSpPr>
        <p:spPr bwMode="auto">
          <a:xfrm>
            <a:off x="3108325" y="1354138"/>
            <a:ext cx="1616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Decomposition</a:t>
            </a:r>
          </a:p>
        </p:txBody>
      </p:sp>
      <p:sp>
        <p:nvSpPr>
          <p:cNvPr id="15395" name="TextBox 58"/>
          <p:cNvSpPr txBox="1">
            <a:spLocks noChangeArrowheads="1"/>
          </p:cNvSpPr>
          <p:nvPr/>
        </p:nvSpPr>
        <p:spPr bwMode="auto">
          <a:xfrm>
            <a:off x="5105400" y="1839913"/>
            <a:ext cx="1616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Decomposition</a:t>
            </a:r>
          </a:p>
        </p:txBody>
      </p:sp>
      <p:sp>
        <p:nvSpPr>
          <p:cNvPr id="15396" name="TextBox 59"/>
          <p:cNvSpPr txBox="1">
            <a:spLocks noChangeArrowheads="1"/>
          </p:cNvSpPr>
          <p:nvPr/>
        </p:nvSpPr>
        <p:spPr bwMode="auto">
          <a:xfrm>
            <a:off x="7102475" y="2170113"/>
            <a:ext cx="16160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Decomposition</a:t>
            </a:r>
          </a:p>
        </p:txBody>
      </p:sp>
      <p:sp>
        <p:nvSpPr>
          <p:cNvPr id="15397" name="TextBox 60"/>
          <p:cNvSpPr txBox="1">
            <a:spLocks noChangeArrowheads="1"/>
          </p:cNvSpPr>
          <p:nvPr/>
        </p:nvSpPr>
        <p:spPr bwMode="auto">
          <a:xfrm>
            <a:off x="3028950" y="43751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Not utilised</a:t>
            </a:r>
          </a:p>
        </p:txBody>
      </p:sp>
      <p:sp>
        <p:nvSpPr>
          <p:cNvPr id="15398" name="TextBox 61"/>
          <p:cNvSpPr txBox="1">
            <a:spLocks noChangeArrowheads="1"/>
          </p:cNvSpPr>
          <p:nvPr/>
        </p:nvSpPr>
        <p:spPr bwMode="auto">
          <a:xfrm>
            <a:off x="5676900" y="4173538"/>
            <a:ext cx="13716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Not utilised</a:t>
            </a:r>
          </a:p>
        </p:txBody>
      </p:sp>
      <p:sp>
        <p:nvSpPr>
          <p:cNvPr id="15399" name="TextBox 62"/>
          <p:cNvSpPr txBox="1">
            <a:spLocks noChangeArrowheads="1"/>
          </p:cNvSpPr>
          <p:nvPr/>
        </p:nvSpPr>
        <p:spPr bwMode="auto">
          <a:xfrm>
            <a:off x="7675563" y="375920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Not utilised</a:t>
            </a:r>
          </a:p>
        </p:txBody>
      </p:sp>
      <p:sp>
        <p:nvSpPr>
          <p:cNvPr id="15400" name="TextBox 63"/>
          <p:cNvSpPr txBox="1">
            <a:spLocks noChangeArrowheads="1"/>
          </p:cNvSpPr>
          <p:nvPr/>
        </p:nvSpPr>
        <p:spPr bwMode="auto">
          <a:xfrm>
            <a:off x="2620963" y="5137150"/>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Respiration</a:t>
            </a:r>
          </a:p>
        </p:txBody>
      </p:sp>
      <p:sp>
        <p:nvSpPr>
          <p:cNvPr id="15401" name="TextBox 64"/>
          <p:cNvSpPr txBox="1">
            <a:spLocks noChangeArrowheads="1"/>
          </p:cNvSpPr>
          <p:nvPr/>
        </p:nvSpPr>
        <p:spPr bwMode="auto">
          <a:xfrm>
            <a:off x="5600700" y="4800600"/>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Respiration</a:t>
            </a:r>
          </a:p>
        </p:txBody>
      </p:sp>
      <p:sp>
        <p:nvSpPr>
          <p:cNvPr id="15402" name="TextBox 65"/>
          <p:cNvSpPr txBox="1">
            <a:spLocks noChangeArrowheads="1"/>
          </p:cNvSpPr>
          <p:nvPr/>
        </p:nvSpPr>
        <p:spPr bwMode="auto">
          <a:xfrm>
            <a:off x="7670800" y="4419600"/>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t>Respiration</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563562"/>
          </a:xfrm>
        </p:spPr>
        <p:style>
          <a:lnRef idx="1">
            <a:schemeClr val="accent1"/>
          </a:lnRef>
          <a:fillRef idx="2">
            <a:schemeClr val="accent1"/>
          </a:fillRef>
          <a:effectRef idx="1">
            <a:schemeClr val="accent1"/>
          </a:effectRef>
          <a:fontRef idx="minor">
            <a:schemeClr val="dk1"/>
          </a:fontRef>
        </p:style>
        <p:txBody>
          <a:bodyPr rtlCol="0">
            <a:noAutofit/>
          </a:bodyPr>
          <a:lstStyle/>
          <a:p>
            <a:pPr fontAlgn="auto">
              <a:spcAft>
                <a:spcPts val="0"/>
              </a:spcAft>
              <a:defRPr/>
            </a:pPr>
            <a:r>
              <a:rPr lang="en-US" sz="2800" dirty="0"/>
              <a:t>ENERGY FLOW IN ECOSYSTEM </a:t>
            </a:r>
          </a:p>
        </p:txBody>
      </p:sp>
      <p:sp>
        <p:nvSpPr>
          <p:cNvPr id="6" name="Content Placeholder 5"/>
          <p:cNvSpPr>
            <a:spLocks noGrp="1"/>
          </p:cNvSpPr>
          <p:nvPr>
            <p:ph idx="1"/>
          </p:nvPr>
        </p:nvSpPr>
        <p:spPr>
          <a:xfrm>
            <a:off x="457200" y="990600"/>
            <a:ext cx="8229600" cy="5562600"/>
          </a:xfrm>
        </p:spPr>
        <p:style>
          <a:lnRef idx="1">
            <a:schemeClr val="accent3"/>
          </a:lnRef>
          <a:fillRef idx="2">
            <a:schemeClr val="accent3"/>
          </a:fillRef>
          <a:effectRef idx="1">
            <a:schemeClr val="accent3"/>
          </a:effectRef>
          <a:fontRef idx="minor">
            <a:schemeClr val="dk1"/>
          </a:fontRef>
        </p:style>
        <p:txBody>
          <a:bodyPr rtlCol="0" anchor="ctr">
            <a:noAutofit/>
          </a:bodyPr>
          <a:lstStyle/>
          <a:p>
            <a:pPr fontAlgn="auto">
              <a:spcAft>
                <a:spcPts val="0"/>
              </a:spcAft>
              <a:defRPr/>
            </a:pPr>
            <a:r>
              <a:rPr lang="en-IN" sz="2200" dirty="0"/>
              <a:t>Thus there is a progressive loss of energy via respiration from autotrophs to herbivore to carnivore level. The energy captured by the producers does not revert back to the solar input and whichever passes to the herbivores does not pass back to the autotrophs, so is true from herbivores to carnivores. Thus, the passage of energy through different trophic levels is characterised by two attributes:</a:t>
            </a:r>
            <a:endParaRPr lang="en-US" sz="2200" dirty="0"/>
          </a:p>
          <a:p>
            <a:pPr fontAlgn="auto">
              <a:spcAft>
                <a:spcPts val="0"/>
              </a:spcAft>
              <a:defRPr/>
            </a:pPr>
            <a:r>
              <a:rPr lang="en-IN" sz="2200" b="1" dirty="0"/>
              <a:t>The flow of energy is always unidirectional.</a:t>
            </a:r>
            <a:endParaRPr lang="en-US" sz="2200" dirty="0"/>
          </a:p>
          <a:p>
            <a:pPr fontAlgn="auto">
              <a:spcAft>
                <a:spcPts val="0"/>
              </a:spcAft>
              <a:defRPr/>
            </a:pPr>
            <a:r>
              <a:rPr lang="en-IN" sz="2200" b="1" dirty="0"/>
              <a:t>Some energy is lost at every successive step.</a:t>
            </a:r>
          </a:p>
          <a:p>
            <a:pPr fontAlgn="auto">
              <a:spcAft>
                <a:spcPts val="0"/>
              </a:spcAft>
              <a:defRPr/>
            </a:pPr>
            <a:endParaRPr lang="en-IN" sz="2200" b="1" dirty="0"/>
          </a:p>
          <a:p>
            <a:pPr fontAlgn="auto">
              <a:spcAft>
                <a:spcPts val="0"/>
              </a:spcAft>
              <a:defRPr/>
            </a:pPr>
            <a:r>
              <a:rPr lang="en-IN" sz="2200" b="1" dirty="0"/>
              <a:t>Lindeman’s 10 per cent  law</a:t>
            </a:r>
            <a:r>
              <a:rPr lang="en-IN" sz="2200" dirty="0"/>
              <a:t>: </a:t>
            </a:r>
            <a:r>
              <a:rPr lang="en-US" sz="2200" dirty="0"/>
              <a:t>According to this law, during the transfer of organic food energy from one trophic level to the next higher level, only about ten percent of the transferred energy is stored as flesh.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2400"/>
            <a:ext cx="7772400" cy="533400"/>
          </a:xfrm>
        </p:spPr>
        <p:style>
          <a:lnRef idx="1">
            <a:schemeClr val="accent6"/>
          </a:lnRef>
          <a:fillRef idx="2">
            <a:schemeClr val="accent6"/>
          </a:fillRef>
          <a:effectRef idx="1">
            <a:schemeClr val="accent6"/>
          </a:effectRef>
          <a:fontRef idx="minor">
            <a:schemeClr val="dk1"/>
          </a:fontRef>
        </p:style>
        <p:txBody>
          <a:bodyPr rtlCol="0">
            <a:noAutofit/>
          </a:bodyPr>
          <a:lstStyle/>
          <a:p>
            <a:pPr fontAlgn="auto">
              <a:spcAft>
                <a:spcPts val="0"/>
              </a:spcAft>
              <a:defRPr/>
            </a:pPr>
            <a:r>
              <a:rPr lang="en-US" sz="3200" dirty="0"/>
              <a:t>Food chain and Food web</a:t>
            </a:r>
          </a:p>
        </p:txBody>
      </p:sp>
      <p:sp>
        <p:nvSpPr>
          <p:cNvPr id="3" name="Subtitle 2"/>
          <p:cNvSpPr>
            <a:spLocks noGrp="1"/>
          </p:cNvSpPr>
          <p:nvPr>
            <p:ph type="subTitle" idx="1"/>
          </p:nvPr>
        </p:nvSpPr>
        <p:spPr>
          <a:xfrm>
            <a:off x="304800" y="762000"/>
            <a:ext cx="8763000" cy="5867400"/>
          </a:xfrm>
        </p:spPr>
        <p:txBody>
          <a:bodyPr rtlCol="0">
            <a:normAutofit/>
          </a:bodyPr>
          <a:lstStyle/>
          <a:p>
            <a:pPr fontAlgn="auto">
              <a:spcAft>
                <a:spcPts val="0"/>
              </a:spcAft>
              <a:defRPr/>
            </a:pPr>
            <a:endParaRPr lang="en-US" dirty="0"/>
          </a:p>
        </p:txBody>
      </p:sp>
      <p:sp>
        <p:nvSpPr>
          <p:cNvPr id="5" name="TextBox 4"/>
          <p:cNvSpPr txBox="1"/>
          <p:nvPr/>
        </p:nvSpPr>
        <p:spPr>
          <a:xfrm>
            <a:off x="3776663" y="5334000"/>
            <a:ext cx="1812925"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eaLnBrk="1" fontAlgn="auto" hangingPunct="1">
              <a:spcBef>
                <a:spcPts val="0"/>
              </a:spcBef>
              <a:spcAft>
                <a:spcPts val="0"/>
              </a:spcAft>
              <a:defRPr/>
            </a:pPr>
            <a:r>
              <a:rPr lang="en-US" dirty="0"/>
              <a:t>Green Grass</a:t>
            </a:r>
          </a:p>
        </p:txBody>
      </p:sp>
      <p:sp>
        <p:nvSpPr>
          <p:cNvPr id="8" name="TextBox 7"/>
          <p:cNvSpPr txBox="1"/>
          <p:nvPr/>
        </p:nvSpPr>
        <p:spPr>
          <a:xfrm>
            <a:off x="3776663" y="4038600"/>
            <a:ext cx="1676400" cy="381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eaLnBrk="1" fontAlgn="auto" hangingPunct="1">
              <a:spcBef>
                <a:spcPts val="0"/>
              </a:spcBef>
              <a:spcAft>
                <a:spcPts val="0"/>
              </a:spcAft>
              <a:defRPr/>
            </a:pPr>
            <a:r>
              <a:rPr lang="en-US" dirty="0"/>
              <a:t>Grasshopper</a:t>
            </a:r>
          </a:p>
        </p:txBody>
      </p:sp>
      <p:sp>
        <p:nvSpPr>
          <p:cNvPr id="11" name="TextBox 10"/>
          <p:cNvSpPr txBox="1"/>
          <p:nvPr/>
        </p:nvSpPr>
        <p:spPr>
          <a:xfrm>
            <a:off x="3660775" y="2767013"/>
            <a:ext cx="1928813" cy="3683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eaLnBrk="1" fontAlgn="auto" hangingPunct="1">
              <a:spcBef>
                <a:spcPts val="0"/>
              </a:spcBef>
              <a:spcAft>
                <a:spcPts val="0"/>
              </a:spcAft>
              <a:defRPr/>
            </a:pPr>
            <a:r>
              <a:rPr lang="en-US" dirty="0"/>
              <a:t>Frog </a:t>
            </a:r>
          </a:p>
        </p:txBody>
      </p:sp>
      <p:sp>
        <p:nvSpPr>
          <p:cNvPr id="12" name="TextBox 11"/>
          <p:cNvSpPr txBox="1"/>
          <p:nvPr/>
        </p:nvSpPr>
        <p:spPr>
          <a:xfrm>
            <a:off x="3754438" y="1524000"/>
            <a:ext cx="1600200" cy="369888"/>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eaLnBrk="1" fontAlgn="auto" hangingPunct="1">
              <a:spcBef>
                <a:spcPts val="0"/>
              </a:spcBef>
              <a:spcAft>
                <a:spcPts val="0"/>
              </a:spcAft>
              <a:defRPr/>
            </a:pPr>
            <a:r>
              <a:rPr lang="en-US" dirty="0"/>
              <a:t>Snake</a:t>
            </a:r>
          </a:p>
        </p:txBody>
      </p:sp>
      <p:sp>
        <p:nvSpPr>
          <p:cNvPr id="13" name="TextBox 12"/>
          <p:cNvSpPr txBox="1"/>
          <p:nvPr/>
        </p:nvSpPr>
        <p:spPr>
          <a:xfrm>
            <a:off x="990600" y="5384800"/>
            <a:ext cx="1752600"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eaLnBrk="1" fontAlgn="auto" hangingPunct="1">
              <a:spcBef>
                <a:spcPts val="0"/>
              </a:spcBef>
              <a:spcAft>
                <a:spcPts val="0"/>
              </a:spcAft>
              <a:defRPr/>
            </a:pPr>
            <a:r>
              <a:rPr lang="en-US" dirty="0"/>
              <a:t>Producer</a:t>
            </a:r>
          </a:p>
        </p:txBody>
      </p:sp>
      <p:sp>
        <p:nvSpPr>
          <p:cNvPr id="14" name="TextBox 13"/>
          <p:cNvSpPr txBox="1"/>
          <p:nvPr/>
        </p:nvSpPr>
        <p:spPr>
          <a:xfrm>
            <a:off x="762000" y="3905250"/>
            <a:ext cx="1981200" cy="6477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algn="ctr" eaLnBrk="1" fontAlgn="auto" hangingPunct="1">
              <a:spcBef>
                <a:spcPts val="0"/>
              </a:spcBef>
              <a:spcAft>
                <a:spcPts val="0"/>
              </a:spcAft>
              <a:defRPr/>
            </a:pPr>
            <a:r>
              <a:rPr lang="en-US" dirty="0"/>
              <a:t>Herbivores/ Primary consumer</a:t>
            </a:r>
          </a:p>
        </p:txBody>
      </p:sp>
      <p:sp>
        <p:nvSpPr>
          <p:cNvPr id="15" name="TextBox 14"/>
          <p:cNvSpPr txBox="1"/>
          <p:nvPr/>
        </p:nvSpPr>
        <p:spPr>
          <a:xfrm>
            <a:off x="609600" y="2627313"/>
            <a:ext cx="2286000" cy="6477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eaLnBrk="1" fontAlgn="auto" hangingPunct="1">
              <a:spcBef>
                <a:spcPts val="0"/>
              </a:spcBef>
              <a:spcAft>
                <a:spcPts val="0"/>
              </a:spcAft>
              <a:defRPr/>
            </a:pPr>
            <a:r>
              <a:rPr lang="en-US" dirty="0"/>
              <a:t>Carnivores/ Secondary Consumer</a:t>
            </a:r>
          </a:p>
        </p:txBody>
      </p:sp>
      <p:sp>
        <p:nvSpPr>
          <p:cNvPr id="16" name="TextBox 15"/>
          <p:cNvSpPr txBox="1"/>
          <p:nvPr/>
        </p:nvSpPr>
        <p:spPr>
          <a:xfrm>
            <a:off x="609600" y="1385888"/>
            <a:ext cx="2286000" cy="646112"/>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algn="ctr" eaLnBrk="1" fontAlgn="auto" hangingPunct="1">
              <a:spcBef>
                <a:spcPts val="0"/>
              </a:spcBef>
              <a:spcAft>
                <a:spcPts val="0"/>
              </a:spcAft>
              <a:defRPr/>
            </a:pPr>
            <a:r>
              <a:rPr lang="en-US" dirty="0"/>
              <a:t>Top Carnivores/ Tertiary Consumer</a:t>
            </a:r>
          </a:p>
        </p:txBody>
      </p:sp>
      <p:sp>
        <p:nvSpPr>
          <p:cNvPr id="17" name="TextBox 16"/>
          <p:cNvSpPr txBox="1"/>
          <p:nvPr/>
        </p:nvSpPr>
        <p:spPr>
          <a:xfrm>
            <a:off x="6172200" y="5334000"/>
            <a:ext cx="2590800" cy="369888"/>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eaLnBrk="1" fontAlgn="auto" hangingPunct="1">
              <a:spcBef>
                <a:spcPts val="0"/>
              </a:spcBef>
              <a:spcAft>
                <a:spcPts val="0"/>
              </a:spcAft>
              <a:defRPr/>
            </a:pPr>
            <a:r>
              <a:rPr lang="en-US" dirty="0"/>
              <a:t>First Trophic Level</a:t>
            </a:r>
          </a:p>
        </p:txBody>
      </p:sp>
      <p:sp>
        <p:nvSpPr>
          <p:cNvPr id="18" name="TextBox 17"/>
          <p:cNvSpPr txBox="1"/>
          <p:nvPr/>
        </p:nvSpPr>
        <p:spPr>
          <a:xfrm>
            <a:off x="6157913" y="4049713"/>
            <a:ext cx="2590800" cy="36988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eaLnBrk="1" fontAlgn="auto" hangingPunct="1">
              <a:spcBef>
                <a:spcPts val="0"/>
              </a:spcBef>
              <a:spcAft>
                <a:spcPts val="0"/>
              </a:spcAft>
              <a:defRPr/>
            </a:pPr>
            <a:r>
              <a:rPr lang="en-US" dirty="0"/>
              <a:t>Second Trophic Level</a:t>
            </a:r>
          </a:p>
        </p:txBody>
      </p:sp>
      <p:sp>
        <p:nvSpPr>
          <p:cNvPr id="19" name="TextBox 18"/>
          <p:cNvSpPr txBox="1"/>
          <p:nvPr/>
        </p:nvSpPr>
        <p:spPr>
          <a:xfrm>
            <a:off x="6143625" y="2767013"/>
            <a:ext cx="2590800" cy="368300"/>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eaLnBrk="1" fontAlgn="auto" hangingPunct="1">
              <a:spcBef>
                <a:spcPts val="0"/>
              </a:spcBef>
              <a:spcAft>
                <a:spcPts val="0"/>
              </a:spcAft>
              <a:defRPr/>
            </a:pPr>
            <a:r>
              <a:rPr lang="en-US" dirty="0"/>
              <a:t>Third Trophic Level</a:t>
            </a:r>
          </a:p>
        </p:txBody>
      </p:sp>
      <p:sp>
        <p:nvSpPr>
          <p:cNvPr id="20" name="TextBox 19"/>
          <p:cNvSpPr txBox="1"/>
          <p:nvPr/>
        </p:nvSpPr>
        <p:spPr>
          <a:xfrm>
            <a:off x="6130925" y="1482725"/>
            <a:ext cx="2590800" cy="369888"/>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eaLnBrk="1" fontAlgn="auto" hangingPunct="1">
              <a:spcBef>
                <a:spcPts val="0"/>
              </a:spcBef>
              <a:spcAft>
                <a:spcPts val="0"/>
              </a:spcAft>
              <a:defRPr/>
            </a:pPr>
            <a:r>
              <a:rPr lang="en-US" dirty="0"/>
              <a:t>Forth Trophic Level</a:t>
            </a:r>
          </a:p>
        </p:txBody>
      </p:sp>
      <p:cxnSp>
        <p:nvCxnSpPr>
          <p:cNvPr id="22" name="Straight Arrow Connector 21"/>
          <p:cNvCxnSpPr/>
          <p:nvPr/>
        </p:nvCxnSpPr>
        <p:spPr>
          <a:xfrm flipH="1" flipV="1">
            <a:off x="4594225" y="4414838"/>
            <a:ext cx="0"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3" name="Straight Arrow Connector 22"/>
          <p:cNvCxnSpPr>
            <a:stCxn id="8" idx="0"/>
          </p:cNvCxnSpPr>
          <p:nvPr/>
        </p:nvCxnSpPr>
        <p:spPr>
          <a:xfrm flipV="1">
            <a:off x="4614863" y="3124200"/>
            <a:ext cx="3175"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5" name="Straight Arrow Connector 24"/>
          <p:cNvCxnSpPr/>
          <p:nvPr/>
        </p:nvCxnSpPr>
        <p:spPr>
          <a:xfrm flipV="1">
            <a:off x="4592638" y="1839913"/>
            <a:ext cx="3175" cy="91440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26" name="TextBox 25"/>
          <p:cNvSpPr txBox="1"/>
          <p:nvPr/>
        </p:nvSpPr>
        <p:spPr>
          <a:xfrm>
            <a:off x="2238375" y="5994400"/>
            <a:ext cx="4714875" cy="400050"/>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eaLnBrk="1" fontAlgn="auto" hangingPunct="1">
              <a:spcBef>
                <a:spcPts val="0"/>
              </a:spcBef>
              <a:spcAft>
                <a:spcPts val="0"/>
              </a:spcAft>
              <a:defRPr/>
            </a:pPr>
            <a:r>
              <a:rPr lang="en-US" sz="2000" dirty="0"/>
              <a:t>Simple food chain in a grassland ecosystem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0"/>
            <a:ext cx="7772400" cy="457200"/>
          </a:xfrm>
        </p:spPr>
        <p:style>
          <a:lnRef idx="1">
            <a:schemeClr val="accent6"/>
          </a:lnRef>
          <a:fillRef idx="2">
            <a:schemeClr val="accent6"/>
          </a:fillRef>
          <a:effectRef idx="1">
            <a:schemeClr val="accent6"/>
          </a:effectRef>
          <a:fontRef idx="minor">
            <a:schemeClr val="dk1"/>
          </a:fontRef>
        </p:style>
        <p:txBody>
          <a:bodyPr rtlCol="0">
            <a:normAutofit fontScale="90000"/>
          </a:bodyPr>
          <a:lstStyle/>
          <a:p>
            <a:pPr fontAlgn="auto">
              <a:spcAft>
                <a:spcPts val="0"/>
              </a:spcAft>
              <a:defRPr/>
            </a:pPr>
            <a:r>
              <a:rPr lang="en-US" sz="3200" dirty="0"/>
              <a:t>Food Chain</a:t>
            </a:r>
          </a:p>
        </p:txBody>
      </p:sp>
      <p:sp>
        <p:nvSpPr>
          <p:cNvPr id="3" name="Subtitle 2"/>
          <p:cNvSpPr>
            <a:spLocks noGrp="1"/>
          </p:cNvSpPr>
          <p:nvPr>
            <p:ph type="subTitle" idx="1"/>
          </p:nvPr>
        </p:nvSpPr>
        <p:spPr>
          <a:xfrm>
            <a:off x="0" y="685800"/>
            <a:ext cx="9144000" cy="6172200"/>
          </a:xfrm>
        </p:spPr>
        <p:txBody>
          <a:bodyPr rtlCol="0">
            <a:normAutofit/>
          </a:bodyPr>
          <a:lstStyle/>
          <a:p>
            <a:pPr marL="457200" indent="-457200" algn="l" fontAlgn="auto">
              <a:spcAft>
                <a:spcPts val="0"/>
              </a:spcAft>
              <a:buFont typeface="Arial" panose="020B0604020202020204" pitchFamily="34" charset="0"/>
              <a:buChar char="•"/>
              <a:defRPr/>
            </a:pPr>
            <a:r>
              <a:rPr lang="en-IN" sz="2000" dirty="0">
                <a:solidFill>
                  <a:schemeClr val="tx1"/>
                </a:solidFill>
              </a:rPr>
              <a:t>The transfer of food energy from the source in plants through a series of organisms with repeated eating and being eaten is referred to as </a:t>
            </a:r>
            <a:r>
              <a:rPr lang="en-IN" sz="2000" b="1" dirty="0">
                <a:solidFill>
                  <a:schemeClr val="tx1"/>
                </a:solidFill>
              </a:rPr>
              <a:t>food chain</a:t>
            </a:r>
            <a:r>
              <a:rPr lang="en-IN" sz="2000" dirty="0"/>
              <a:t>.</a:t>
            </a:r>
          </a:p>
          <a:p>
            <a:pPr marL="457200" indent="-457200" algn="l" fontAlgn="auto">
              <a:spcAft>
                <a:spcPts val="0"/>
              </a:spcAft>
              <a:buFont typeface="Arial" panose="020B0604020202020204" pitchFamily="34" charset="0"/>
              <a:buChar char="•"/>
              <a:defRPr/>
            </a:pPr>
            <a:r>
              <a:rPr lang="en-IN" sz="2000" dirty="0">
                <a:solidFill>
                  <a:schemeClr val="tx1"/>
                </a:solidFill>
              </a:rPr>
              <a:t>The successive levels of energy flow constituting the links of the food chain are called </a:t>
            </a:r>
            <a:r>
              <a:rPr lang="en-IN" sz="2000" b="1" dirty="0">
                <a:solidFill>
                  <a:schemeClr val="tx1"/>
                </a:solidFill>
              </a:rPr>
              <a:t>trophic levels.</a:t>
            </a:r>
          </a:p>
          <a:p>
            <a:pPr algn="l" fontAlgn="auto">
              <a:spcAft>
                <a:spcPts val="0"/>
              </a:spcAft>
              <a:defRPr/>
            </a:pPr>
            <a:r>
              <a:rPr lang="en-IN" sz="2000" b="1" dirty="0">
                <a:solidFill>
                  <a:schemeClr val="tx1"/>
                </a:solidFill>
              </a:rPr>
              <a:t>Types of food chains</a:t>
            </a:r>
            <a:endParaRPr lang="en-US" sz="2000" dirty="0">
              <a:solidFill>
                <a:schemeClr val="tx1"/>
              </a:solidFill>
            </a:endParaRPr>
          </a:p>
          <a:p>
            <a:pPr marL="342900" indent="-342900" algn="l" fontAlgn="auto">
              <a:spcAft>
                <a:spcPts val="0"/>
              </a:spcAft>
              <a:buFont typeface="Courier New" pitchFamily="49" charset="0"/>
              <a:buChar char="o"/>
              <a:defRPr/>
            </a:pPr>
            <a:r>
              <a:rPr lang="en-IN" sz="2000" dirty="0">
                <a:solidFill>
                  <a:schemeClr val="tx1"/>
                </a:solidFill>
              </a:rPr>
              <a:t>Grazing food chain, and</a:t>
            </a:r>
          </a:p>
          <a:p>
            <a:pPr marL="342900" indent="-342900" algn="l" fontAlgn="auto">
              <a:spcAft>
                <a:spcPts val="0"/>
              </a:spcAft>
              <a:buFont typeface="Courier New" pitchFamily="49" charset="0"/>
              <a:buChar char="o"/>
              <a:defRPr/>
            </a:pPr>
            <a:r>
              <a:rPr lang="en-IN" sz="2000" dirty="0">
                <a:solidFill>
                  <a:schemeClr val="tx1"/>
                </a:solidFill>
              </a:rPr>
              <a:t>Detritus food chain </a:t>
            </a:r>
            <a:endParaRPr lang="en-US" sz="2000" dirty="0">
              <a:solidFill>
                <a:schemeClr val="tx1"/>
              </a:solidFill>
            </a:endParaRPr>
          </a:p>
          <a:p>
            <a:pPr algn="l" fontAlgn="auto">
              <a:spcAft>
                <a:spcPts val="0"/>
              </a:spcAft>
              <a:defRPr/>
            </a:pPr>
            <a:r>
              <a:rPr lang="en-IN" sz="2000" b="1" dirty="0">
                <a:solidFill>
                  <a:schemeClr val="tx1"/>
                </a:solidFill>
              </a:rPr>
              <a:t>Grazing food chain</a:t>
            </a:r>
            <a:r>
              <a:rPr lang="en-IN" sz="2000" dirty="0">
                <a:solidFill>
                  <a:schemeClr val="tx1"/>
                </a:solidFill>
              </a:rPr>
              <a:t>: it starts from </a:t>
            </a:r>
            <a:r>
              <a:rPr lang="en-IN" sz="2000" b="1" dirty="0">
                <a:solidFill>
                  <a:schemeClr val="tx1"/>
                </a:solidFill>
              </a:rPr>
              <a:t>green plants </a:t>
            </a:r>
            <a:r>
              <a:rPr lang="en-IN" sz="2000" dirty="0">
                <a:solidFill>
                  <a:schemeClr val="tx1"/>
                </a:solidFill>
              </a:rPr>
              <a:t>and operates from herbivores to primary carnivores and so on. Examples of some common grazing food chain are-</a:t>
            </a:r>
          </a:p>
          <a:p>
            <a:pPr algn="l" fontAlgn="auto">
              <a:spcAft>
                <a:spcPts val="0"/>
              </a:spcAft>
              <a:defRPr/>
            </a:pPr>
            <a:endParaRPr lang="en-IN" sz="2000" dirty="0">
              <a:solidFill>
                <a:schemeClr val="tx1"/>
              </a:solidFill>
            </a:endParaRPr>
          </a:p>
          <a:p>
            <a:pPr algn="l" fontAlgn="auto">
              <a:spcAft>
                <a:spcPts val="0"/>
              </a:spcAft>
              <a:defRPr/>
            </a:pPr>
            <a:endParaRPr lang="en-IN" sz="2000" dirty="0">
              <a:solidFill>
                <a:schemeClr val="tx1"/>
              </a:solidFill>
            </a:endParaRPr>
          </a:p>
          <a:p>
            <a:pPr algn="l" fontAlgn="auto">
              <a:spcAft>
                <a:spcPts val="0"/>
              </a:spcAft>
              <a:defRPr/>
            </a:pPr>
            <a:endParaRPr lang="en-IN" sz="2000" dirty="0">
              <a:solidFill>
                <a:schemeClr val="tx1"/>
              </a:solidFill>
            </a:endParaRPr>
          </a:p>
          <a:p>
            <a:pPr algn="l" fontAlgn="auto">
              <a:spcAft>
                <a:spcPts val="0"/>
              </a:spcAft>
              <a:defRPr/>
            </a:pPr>
            <a:r>
              <a:rPr lang="en-IN" sz="2000" b="1" dirty="0">
                <a:solidFill>
                  <a:schemeClr val="tx1"/>
                </a:solidFill>
              </a:rPr>
              <a:t>Detritus food chain</a:t>
            </a:r>
            <a:r>
              <a:rPr lang="en-IN" sz="2000" dirty="0">
                <a:solidFill>
                  <a:schemeClr val="tx1"/>
                </a:solidFill>
              </a:rPr>
              <a:t>: it starts from dead organic matter to micro-organisms and then to detritus feeding organisms (detrivores) and their predators. The dead organic matter is decomposed into detritus by micro-organisms like bacteria and fungi. A detritus food chain based on forest floor leaves as follows :</a:t>
            </a:r>
            <a:endParaRPr lang="en-US" sz="2000" dirty="0">
              <a:solidFill>
                <a:schemeClr val="tx1"/>
              </a:solidFill>
            </a:endParaRPr>
          </a:p>
          <a:p>
            <a:pPr algn="l" fontAlgn="auto">
              <a:spcAft>
                <a:spcPts val="0"/>
              </a:spcAft>
              <a:defRPr/>
            </a:pPr>
            <a:endParaRPr lang="en-US" sz="2000" dirty="0">
              <a:solidFill>
                <a:schemeClr val="tx1"/>
              </a:solidFill>
            </a:endParaRPr>
          </a:p>
        </p:txBody>
      </p:sp>
      <p:sp>
        <p:nvSpPr>
          <p:cNvPr id="4" name="TextBox 3"/>
          <p:cNvSpPr txBox="1"/>
          <p:nvPr/>
        </p:nvSpPr>
        <p:spPr>
          <a:xfrm>
            <a:off x="71438" y="3886200"/>
            <a:ext cx="1676400" cy="36988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eaLnBrk="1" fontAlgn="auto" hangingPunct="1">
              <a:spcBef>
                <a:spcPts val="0"/>
              </a:spcBef>
              <a:spcAft>
                <a:spcPts val="0"/>
              </a:spcAft>
              <a:defRPr/>
            </a:pPr>
            <a:r>
              <a:rPr lang="en-US" dirty="0"/>
              <a:t>Phytoplankton</a:t>
            </a:r>
          </a:p>
        </p:txBody>
      </p:sp>
      <p:sp>
        <p:nvSpPr>
          <p:cNvPr id="5" name="TextBox 4"/>
          <p:cNvSpPr txBox="1"/>
          <p:nvPr/>
        </p:nvSpPr>
        <p:spPr>
          <a:xfrm>
            <a:off x="2362200" y="3879850"/>
            <a:ext cx="1676400" cy="381000"/>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eaLnBrk="1" fontAlgn="auto" hangingPunct="1">
              <a:spcBef>
                <a:spcPts val="0"/>
              </a:spcBef>
              <a:spcAft>
                <a:spcPts val="0"/>
              </a:spcAft>
              <a:defRPr/>
            </a:pPr>
            <a:r>
              <a:rPr lang="en-US" dirty="0"/>
              <a:t>Aquatic insects</a:t>
            </a:r>
          </a:p>
        </p:txBody>
      </p:sp>
      <p:sp>
        <p:nvSpPr>
          <p:cNvPr id="6" name="TextBox 5"/>
          <p:cNvSpPr txBox="1"/>
          <p:nvPr/>
        </p:nvSpPr>
        <p:spPr>
          <a:xfrm>
            <a:off x="4849813" y="3892550"/>
            <a:ext cx="1447800" cy="3810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eaLnBrk="1" fontAlgn="auto" hangingPunct="1">
              <a:spcBef>
                <a:spcPts val="0"/>
              </a:spcBef>
              <a:spcAft>
                <a:spcPts val="0"/>
              </a:spcAft>
              <a:defRPr/>
            </a:pPr>
            <a:r>
              <a:rPr lang="en-US" dirty="0"/>
              <a:t>Small Fishes</a:t>
            </a:r>
          </a:p>
        </p:txBody>
      </p:sp>
      <p:sp>
        <p:nvSpPr>
          <p:cNvPr id="7" name="TextBox 6"/>
          <p:cNvSpPr txBox="1"/>
          <p:nvPr/>
        </p:nvSpPr>
        <p:spPr>
          <a:xfrm>
            <a:off x="7239000" y="3924300"/>
            <a:ext cx="1143000" cy="369888"/>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eaLnBrk="1" fontAlgn="auto" hangingPunct="1">
              <a:spcBef>
                <a:spcPts val="0"/>
              </a:spcBef>
              <a:spcAft>
                <a:spcPts val="0"/>
              </a:spcAft>
              <a:defRPr/>
            </a:pPr>
            <a:r>
              <a:rPr lang="en-US" dirty="0"/>
              <a:t>Big Fishes</a:t>
            </a:r>
          </a:p>
        </p:txBody>
      </p:sp>
      <p:cxnSp>
        <p:nvCxnSpPr>
          <p:cNvPr id="9" name="Straight Arrow Connector 8"/>
          <p:cNvCxnSpPr>
            <a:stCxn id="4" idx="3"/>
          </p:cNvCxnSpPr>
          <p:nvPr/>
        </p:nvCxnSpPr>
        <p:spPr>
          <a:xfrm>
            <a:off x="1747838" y="4070350"/>
            <a:ext cx="614362" cy="127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1" name="Straight Arrow Connector 10"/>
          <p:cNvCxnSpPr>
            <a:stCxn id="5" idx="3"/>
            <a:endCxn id="6" idx="1"/>
          </p:cNvCxnSpPr>
          <p:nvPr/>
        </p:nvCxnSpPr>
        <p:spPr>
          <a:xfrm>
            <a:off x="4038600" y="4070350"/>
            <a:ext cx="811213" cy="127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a:stCxn id="6" idx="3"/>
          </p:cNvCxnSpPr>
          <p:nvPr/>
        </p:nvCxnSpPr>
        <p:spPr>
          <a:xfrm>
            <a:off x="6297613" y="4083050"/>
            <a:ext cx="941387"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4" name="TextBox 13"/>
          <p:cNvSpPr txBox="1"/>
          <p:nvPr/>
        </p:nvSpPr>
        <p:spPr>
          <a:xfrm>
            <a:off x="93663" y="4375150"/>
            <a:ext cx="1524000" cy="381000"/>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algn="ctr" eaLnBrk="1" fontAlgn="auto" hangingPunct="1">
              <a:spcBef>
                <a:spcPts val="0"/>
              </a:spcBef>
              <a:spcAft>
                <a:spcPts val="0"/>
              </a:spcAft>
              <a:defRPr/>
            </a:pPr>
            <a:r>
              <a:rPr lang="en-US" dirty="0"/>
              <a:t>Grass </a:t>
            </a:r>
          </a:p>
        </p:txBody>
      </p:sp>
      <p:sp>
        <p:nvSpPr>
          <p:cNvPr id="15" name="TextBox 14"/>
          <p:cNvSpPr txBox="1"/>
          <p:nvPr/>
        </p:nvSpPr>
        <p:spPr>
          <a:xfrm>
            <a:off x="3492500" y="4375150"/>
            <a:ext cx="1905000" cy="3683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algn="ctr" eaLnBrk="1" fontAlgn="auto" hangingPunct="1">
              <a:spcBef>
                <a:spcPts val="0"/>
              </a:spcBef>
              <a:spcAft>
                <a:spcPts val="0"/>
              </a:spcAft>
              <a:defRPr/>
            </a:pPr>
            <a:r>
              <a:rPr lang="en-US" dirty="0"/>
              <a:t>Deer </a:t>
            </a:r>
          </a:p>
        </p:txBody>
      </p:sp>
      <p:sp>
        <p:nvSpPr>
          <p:cNvPr id="16" name="TextBox 15"/>
          <p:cNvSpPr txBox="1"/>
          <p:nvPr/>
        </p:nvSpPr>
        <p:spPr>
          <a:xfrm>
            <a:off x="6477000" y="4386263"/>
            <a:ext cx="1905000" cy="369887"/>
          </a:xfrm>
          <a:prstGeom prst="rect">
            <a:avLst/>
          </a:prstGeom>
        </p:spPr>
        <p:style>
          <a:lnRef idx="1">
            <a:schemeClr val="accent6"/>
          </a:lnRef>
          <a:fillRef idx="2">
            <a:schemeClr val="accent6"/>
          </a:fillRef>
          <a:effectRef idx="1">
            <a:schemeClr val="accent6"/>
          </a:effectRef>
          <a:fontRef idx="minor">
            <a:schemeClr val="dk1"/>
          </a:fontRef>
        </p:style>
        <p:txBody>
          <a:bodyPr anchor="ctr">
            <a:spAutoFit/>
          </a:bodyPr>
          <a:lstStyle/>
          <a:p>
            <a:pPr algn="ctr" eaLnBrk="1" fontAlgn="auto" hangingPunct="1">
              <a:spcBef>
                <a:spcPts val="0"/>
              </a:spcBef>
              <a:spcAft>
                <a:spcPts val="0"/>
              </a:spcAft>
              <a:defRPr/>
            </a:pPr>
            <a:r>
              <a:rPr lang="en-US" dirty="0"/>
              <a:t>Tiger </a:t>
            </a:r>
          </a:p>
        </p:txBody>
      </p:sp>
      <p:cxnSp>
        <p:nvCxnSpPr>
          <p:cNvPr id="18" name="Straight Arrow Connector 17"/>
          <p:cNvCxnSpPr>
            <a:stCxn id="14" idx="3"/>
            <a:endCxn id="15" idx="1"/>
          </p:cNvCxnSpPr>
          <p:nvPr/>
        </p:nvCxnSpPr>
        <p:spPr>
          <a:xfrm flipV="1">
            <a:off x="1617663" y="4559300"/>
            <a:ext cx="1874837" cy="63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0" name="Straight Arrow Connector 19"/>
          <p:cNvCxnSpPr>
            <a:stCxn id="15" idx="3"/>
            <a:endCxn id="16" idx="1"/>
          </p:cNvCxnSpPr>
          <p:nvPr/>
        </p:nvCxnSpPr>
        <p:spPr>
          <a:xfrm>
            <a:off x="5397500" y="4559300"/>
            <a:ext cx="1079500" cy="1111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1" name="TextBox 20"/>
          <p:cNvSpPr txBox="1"/>
          <p:nvPr/>
        </p:nvSpPr>
        <p:spPr>
          <a:xfrm>
            <a:off x="115888" y="6262688"/>
            <a:ext cx="2438400" cy="369887"/>
          </a:xfrm>
          <a:prstGeom prst="rect">
            <a:avLst/>
          </a:prstGeom>
        </p:spPr>
        <p:style>
          <a:lnRef idx="1">
            <a:schemeClr val="accent2"/>
          </a:lnRef>
          <a:fillRef idx="2">
            <a:schemeClr val="accent2"/>
          </a:fillRef>
          <a:effectRef idx="1">
            <a:schemeClr val="accent2"/>
          </a:effectRef>
          <a:fontRef idx="minor">
            <a:schemeClr val="dk1"/>
          </a:fontRef>
        </p:style>
        <p:txBody>
          <a:bodyPr anchor="ctr">
            <a:spAutoFit/>
          </a:bodyPr>
          <a:lstStyle/>
          <a:p>
            <a:pPr algn="ctr" eaLnBrk="1" fontAlgn="auto" hangingPunct="1">
              <a:spcBef>
                <a:spcPts val="0"/>
              </a:spcBef>
              <a:spcAft>
                <a:spcPts val="0"/>
              </a:spcAft>
              <a:defRPr/>
            </a:pPr>
            <a:r>
              <a:rPr lang="en-US" dirty="0"/>
              <a:t>Dead leaves, twigs, fruit</a:t>
            </a:r>
          </a:p>
        </p:txBody>
      </p:sp>
      <p:sp>
        <p:nvSpPr>
          <p:cNvPr id="22" name="TextBox 21"/>
          <p:cNvSpPr txBox="1"/>
          <p:nvPr/>
        </p:nvSpPr>
        <p:spPr>
          <a:xfrm>
            <a:off x="2844800" y="6273800"/>
            <a:ext cx="1193800" cy="369888"/>
          </a:xfrm>
          <a:prstGeom prst="rect">
            <a:avLst/>
          </a:prstGeom>
        </p:spPr>
        <p:style>
          <a:lnRef idx="1">
            <a:schemeClr val="accent1"/>
          </a:lnRef>
          <a:fillRef idx="2">
            <a:schemeClr val="accent1"/>
          </a:fillRef>
          <a:effectRef idx="1">
            <a:schemeClr val="accent1"/>
          </a:effectRef>
          <a:fontRef idx="minor">
            <a:schemeClr val="dk1"/>
          </a:fontRef>
        </p:style>
        <p:txBody>
          <a:bodyPr>
            <a:spAutoFit/>
          </a:bodyPr>
          <a:lstStyle/>
          <a:p>
            <a:pPr eaLnBrk="1" fontAlgn="auto" hangingPunct="1">
              <a:spcBef>
                <a:spcPts val="0"/>
              </a:spcBef>
              <a:spcAft>
                <a:spcPts val="0"/>
              </a:spcAft>
              <a:defRPr/>
            </a:pPr>
            <a:r>
              <a:rPr lang="en-US" dirty="0"/>
              <a:t>Detrivores</a:t>
            </a:r>
          </a:p>
        </p:txBody>
      </p:sp>
      <p:sp>
        <p:nvSpPr>
          <p:cNvPr id="23" name="TextBox 22"/>
          <p:cNvSpPr txBox="1"/>
          <p:nvPr/>
        </p:nvSpPr>
        <p:spPr>
          <a:xfrm>
            <a:off x="4578350" y="6262688"/>
            <a:ext cx="838200" cy="381000"/>
          </a:xfrm>
          <a:prstGeom prst="rect">
            <a:avLst/>
          </a:prstGeom>
        </p:spPr>
        <p:style>
          <a:lnRef idx="1">
            <a:schemeClr val="accent4"/>
          </a:lnRef>
          <a:fillRef idx="2">
            <a:schemeClr val="accent4"/>
          </a:fillRef>
          <a:effectRef idx="1">
            <a:schemeClr val="accent4"/>
          </a:effectRef>
          <a:fontRef idx="minor">
            <a:schemeClr val="dk1"/>
          </a:fontRef>
        </p:style>
        <p:txBody>
          <a:bodyPr>
            <a:spAutoFit/>
          </a:bodyPr>
          <a:lstStyle/>
          <a:p>
            <a:pPr eaLnBrk="1" fontAlgn="auto" hangingPunct="1">
              <a:spcBef>
                <a:spcPts val="0"/>
              </a:spcBef>
              <a:spcAft>
                <a:spcPts val="0"/>
              </a:spcAft>
              <a:defRPr/>
            </a:pPr>
            <a:r>
              <a:rPr lang="en-US" dirty="0"/>
              <a:t>Insects</a:t>
            </a:r>
          </a:p>
        </p:txBody>
      </p:sp>
      <p:sp>
        <p:nvSpPr>
          <p:cNvPr id="24" name="TextBox 23"/>
          <p:cNvSpPr txBox="1"/>
          <p:nvPr/>
        </p:nvSpPr>
        <p:spPr>
          <a:xfrm>
            <a:off x="6080125" y="6262688"/>
            <a:ext cx="762000" cy="369887"/>
          </a:xfrm>
          <a:prstGeom prst="rect">
            <a:avLst/>
          </a:prstGeom>
        </p:spPr>
        <p:style>
          <a:lnRef idx="1">
            <a:schemeClr val="accent5"/>
          </a:lnRef>
          <a:fillRef idx="2">
            <a:schemeClr val="accent5"/>
          </a:fillRef>
          <a:effectRef idx="1">
            <a:schemeClr val="accent5"/>
          </a:effectRef>
          <a:fontRef idx="minor">
            <a:schemeClr val="dk1"/>
          </a:fontRef>
        </p:style>
        <p:txBody>
          <a:bodyPr>
            <a:spAutoFit/>
          </a:bodyPr>
          <a:lstStyle/>
          <a:p>
            <a:pPr algn="ctr" eaLnBrk="1" fontAlgn="auto" hangingPunct="1">
              <a:spcBef>
                <a:spcPts val="0"/>
              </a:spcBef>
              <a:spcAft>
                <a:spcPts val="0"/>
              </a:spcAft>
              <a:defRPr/>
            </a:pPr>
            <a:r>
              <a:rPr lang="en-US" dirty="0"/>
              <a:t>Birds</a:t>
            </a:r>
          </a:p>
        </p:txBody>
      </p:sp>
      <p:sp>
        <p:nvSpPr>
          <p:cNvPr id="25" name="TextBox 24"/>
          <p:cNvSpPr txBox="1"/>
          <p:nvPr/>
        </p:nvSpPr>
        <p:spPr>
          <a:xfrm>
            <a:off x="7580313" y="6251575"/>
            <a:ext cx="838200" cy="36830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eaLnBrk="1" fontAlgn="auto" hangingPunct="1">
              <a:spcBef>
                <a:spcPts val="0"/>
              </a:spcBef>
              <a:spcAft>
                <a:spcPts val="0"/>
              </a:spcAft>
              <a:defRPr/>
            </a:pPr>
            <a:r>
              <a:rPr lang="en-US" dirty="0"/>
              <a:t>Snake</a:t>
            </a:r>
          </a:p>
        </p:txBody>
      </p:sp>
      <p:cxnSp>
        <p:nvCxnSpPr>
          <p:cNvPr id="27" name="Straight Arrow Connector 26"/>
          <p:cNvCxnSpPr>
            <a:stCxn id="21" idx="3"/>
            <a:endCxn id="22" idx="1"/>
          </p:cNvCxnSpPr>
          <p:nvPr/>
        </p:nvCxnSpPr>
        <p:spPr>
          <a:xfrm>
            <a:off x="2554288" y="6446838"/>
            <a:ext cx="290512" cy="127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22" idx="3"/>
            <a:endCxn id="23" idx="1"/>
          </p:cNvCxnSpPr>
          <p:nvPr/>
        </p:nvCxnSpPr>
        <p:spPr>
          <a:xfrm flipV="1">
            <a:off x="4038600" y="6453188"/>
            <a:ext cx="539750" cy="63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1" name="Straight Arrow Connector 30"/>
          <p:cNvCxnSpPr>
            <a:stCxn id="23" idx="3"/>
          </p:cNvCxnSpPr>
          <p:nvPr/>
        </p:nvCxnSpPr>
        <p:spPr>
          <a:xfrm>
            <a:off x="5416550" y="6453188"/>
            <a:ext cx="663575" cy="635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33" name="Straight Arrow Connector 32"/>
          <p:cNvCxnSpPr>
            <a:stCxn id="24" idx="3"/>
            <a:endCxn id="25" idx="1"/>
          </p:cNvCxnSpPr>
          <p:nvPr/>
        </p:nvCxnSpPr>
        <p:spPr>
          <a:xfrm flipV="1">
            <a:off x="6842125" y="6435725"/>
            <a:ext cx="738188" cy="1111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412750"/>
          </a:xfrm>
        </p:spPr>
        <p:style>
          <a:lnRef idx="1">
            <a:schemeClr val="accent6"/>
          </a:lnRef>
          <a:fillRef idx="2">
            <a:schemeClr val="accent6"/>
          </a:fillRef>
          <a:effectRef idx="1">
            <a:schemeClr val="accent6"/>
          </a:effectRef>
          <a:fontRef idx="minor">
            <a:schemeClr val="dk1"/>
          </a:fontRef>
        </p:style>
        <p:txBody>
          <a:bodyPr rtlCol="0" anchor="ctr">
            <a:noAutofit/>
          </a:bodyPr>
          <a:lstStyle/>
          <a:p>
            <a:pPr algn="ctr" fontAlgn="auto">
              <a:spcAft>
                <a:spcPts val="0"/>
              </a:spcAft>
              <a:defRPr/>
            </a:pPr>
            <a:r>
              <a:rPr lang="en-US" sz="2400" dirty="0"/>
              <a:t>Food Web</a:t>
            </a:r>
          </a:p>
        </p:txBody>
      </p:sp>
      <p:pic>
        <p:nvPicPr>
          <p:cNvPr id="5" name="Content Placeholder 4"/>
          <p:cNvPicPr>
            <a:picLocks noGrp="1" noChangeAspect="1"/>
          </p:cNvPicPr>
          <p:nvPr>
            <p:ph idx="1"/>
          </p:nvPr>
        </p:nvPicPr>
        <p:blipFill>
          <a:blip r:embed="rId2"/>
          <a:stretch>
            <a:fillRect/>
          </a:stretch>
        </p:blipFill>
        <p:spPr>
          <a:xfrm>
            <a:off x="4114800" y="879475"/>
            <a:ext cx="4854575" cy="5486400"/>
          </a:xfrm>
          <a:ln w="38100" cap="sq">
            <a:solidFill>
              <a:srgbClr val="000000"/>
            </a:solidFill>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152400" y="914400"/>
            <a:ext cx="3962400" cy="5486400"/>
          </a:xfrm>
        </p:spPr>
        <p:style>
          <a:lnRef idx="1">
            <a:schemeClr val="accent1"/>
          </a:lnRef>
          <a:fillRef idx="2">
            <a:schemeClr val="accent1"/>
          </a:fillRef>
          <a:effectRef idx="1">
            <a:schemeClr val="accent1"/>
          </a:effectRef>
          <a:fontRef idx="minor">
            <a:schemeClr val="dk1"/>
          </a:fontRef>
        </p:style>
        <p:txBody>
          <a:bodyPr rtlCol="0" anchor="ctr">
            <a:normAutofit/>
          </a:bodyPr>
          <a:lstStyle/>
          <a:p>
            <a:pPr marL="285750" indent="-285750" fontAlgn="auto">
              <a:spcAft>
                <a:spcPts val="0"/>
              </a:spcAft>
              <a:buFont typeface="Arial" panose="020B0604020202020204" pitchFamily="34" charset="0"/>
              <a:buChar char="•"/>
              <a:defRPr/>
            </a:pPr>
            <a:r>
              <a:rPr lang="en-IN" sz="2000" dirty="0"/>
              <a:t>In nature, a net work of food chains is found and these interconnected food chains form a structure called </a:t>
            </a:r>
            <a:r>
              <a:rPr lang="en-IN" sz="2000" b="1" dirty="0"/>
              <a:t>food web.</a:t>
            </a:r>
          </a:p>
          <a:p>
            <a:pPr marL="285750" indent="-285750" fontAlgn="auto">
              <a:spcAft>
                <a:spcPts val="0"/>
              </a:spcAft>
              <a:buFont typeface="Arial" panose="020B0604020202020204" pitchFamily="34" charset="0"/>
              <a:buChar char="•"/>
              <a:defRPr/>
            </a:pPr>
            <a:r>
              <a:rPr lang="en-US" sz="2000" b="1" dirty="0"/>
              <a:t>Importance of food webs:</a:t>
            </a:r>
          </a:p>
          <a:p>
            <a:pPr fontAlgn="auto">
              <a:spcAft>
                <a:spcPts val="0"/>
              </a:spcAft>
              <a:defRPr/>
            </a:pPr>
            <a:r>
              <a:rPr lang="en-US" sz="2000" dirty="0"/>
              <a:t>Food webs are quite important in maintaining the ecosystem stability. Food webs with alternative food chains do not let the imbalance occur and in this way play a vital role in the maintenance of the stability of the ecosystem.</a:t>
            </a:r>
          </a:p>
          <a:p>
            <a:pPr fontAlgn="auto">
              <a:spcAft>
                <a:spcPts val="0"/>
              </a:spcAft>
              <a:defRPr/>
            </a:pPr>
            <a:endParaRPr lang="en-US" sz="2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88"/>
            <a:ext cx="8305800" cy="565150"/>
          </a:xfrm>
        </p:spPr>
        <p:style>
          <a:lnRef idx="1">
            <a:schemeClr val="accent3"/>
          </a:lnRef>
          <a:fillRef idx="2">
            <a:schemeClr val="accent3"/>
          </a:fillRef>
          <a:effectRef idx="1">
            <a:schemeClr val="accent3"/>
          </a:effectRef>
          <a:fontRef idx="minor">
            <a:schemeClr val="dk1"/>
          </a:fontRef>
        </p:style>
        <p:txBody>
          <a:bodyPr rtlCol="0" anchor="ctr">
            <a:normAutofit/>
          </a:bodyPr>
          <a:lstStyle/>
          <a:p>
            <a:pPr algn="ctr" fontAlgn="auto">
              <a:spcAft>
                <a:spcPts val="0"/>
              </a:spcAft>
              <a:defRPr/>
            </a:pPr>
            <a:r>
              <a:rPr lang="en-US" sz="2800" dirty="0"/>
              <a:t>Ecological Pyramid</a:t>
            </a:r>
          </a:p>
        </p:txBody>
      </p:sp>
      <p:sp>
        <p:nvSpPr>
          <p:cNvPr id="4" name="Text Placeholder 3"/>
          <p:cNvSpPr>
            <a:spLocks noGrp="1"/>
          </p:cNvSpPr>
          <p:nvPr>
            <p:ph type="body" sz="half" idx="2"/>
          </p:nvPr>
        </p:nvSpPr>
        <p:spPr>
          <a:xfrm>
            <a:off x="457200" y="762000"/>
            <a:ext cx="4267200" cy="5562600"/>
          </a:xfrm>
        </p:spPr>
        <p:txBody>
          <a:bodyPr rtlCol="0" anchor="ctr">
            <a:normAutofit/>
          </a:bodyPr>
          <a:lstStyle/>
          <a:p>
            <a:pPr marL="285750" indent="-285750" fontAlgn="auto">
              <a:spcAft>
                <a:spcPts val="0"/>
              </a:spcAft>
              <a:buFont typeface="Arial" panose="020B0604020202020204" pitchFamily="34" charset="0"/>
              <a:buChar char="•"/>
              <a:defRPr/>
            </a:pPr>
            <a:r>
              <a:rPr lang="en-IN" sz="2400" dirty="0"/>
              <a:t>The graphic representation of relationship between the various trophic levels of a food chain is called </a:t>
            </a:r>
            <a:r>
              <a:rPr lang="en-IN" sz="2400" b="1" dirty="0"/>
              <a:t>ecological pyramids</a:t>
            </a:r>
            <a:r>
              <a:rPr lang="en-IN" sz="2400" dirty="0"/>
              <a:t>. </a:t>
            </a:r>
          </a:p>
          <a:p>
            <a:pPr marL="342900" indent="-342900" fontAlgn="auto">
              <a:spcAft>
                <a:spcPts val="0"/>
              </a:spcAft>
              <a:buFont typeface="Arial" panose="020B0604020202020204" pitchFamily="34" charset="0"/>
              <a:buChar char="•"/>
              <a:defRPr/>
            </a:pPr>
            <a:r>
              <a:rPr lang="en-IN" sz="2400" dirty="0"/>
              <a:t>Basically three types of pyramids are recognised –</a:t>
            </a:r>
            <a:endParaRPr lang="en-US" sz="2400" dirty="0"/>
          </a:p>
          <a:p>
            <a:pPr marL="342900" indent="-342900" fontAlgn="auto">
              <a:spcAft>
                <a:spcPts val="0"/>
              </a:spcAft>
              <a:buFont typeface="Courier New" pitchFamily="49" charset="0"/>
              <a:buChar char="o"/>
              <a:defRPr/>
            </a:pPr>
            <a:r>
              <a:rPr lang="en-IN" sz="2400" dirty="0"/>
              <a:t>Pyramids of number</a:t>
            </a:r>
            <a:endParaRPr lang="en-US" sz="2400" dirty="0"/>
          </a:p>
          <a:p>
            <a:pPr marL="342900" indent="-342900" fontAlgn="auto">
              <a:spcAft>
                <a:spcPts val="0"/>
              </a:spcAft>
              <a:buFont typeface="Courier New" pitchFamily="49" charset="0"/>
              <a:buChar char="o"/>
              <a:defRPr/>
            </a:pPr>
            <a:r>
              <a:rPr lang="en-IN" sz="2400" dirty="0"/>
              <a:t>Pyramids of biomass</a:t>
            </a:r>
            <a:endParaRPr lang="en-US" sz="2400" dirty="0"/>
          </a:p>
          <a:p>
            <a:pPr marL="342900" indent="-342900" fontAlgn="auto">
              <a:spcAft>
                <a:spcPts val="0"/>
              </a:spcAft>
              <a:buFont typeface="Courier New" pitchFamily="49" charset="0"/>
              <a:buChar char="o"/>
              <a:defRPr/>
            </a:pPr>
            <a:r>
              <a:rPr lang="en-IN" sz="2400" dirty="0"/>
              <a:t>Pyramids of energy</a:t>
            </a:r>
            <a:endParaRPr lang="en-US" sz="2400" dirty="0"/>
          </a:p>
          <a:p>
            <a:pPr marL="285750" indent="-285750" fontAlgn="auto">
              <a:spcAft>
                <a:spcPts val="0"/>
              </a:spcAft>
              <a:buFont typeface="Arial" panose="020B0604020202020204" pitchFamily="34" charset="0"/>
              <a:buChar char="•"/>
              <a:defRPr/>
            </a:pPr>
            <a:endParaRPr lang="en-US" sz="2400" dirty="0"/>
          </a:p>
        </p:txBody>
      </p:sp>
      <p:pic>
        <p:nvPicPr>
          <p:cNvPr id="8" name="Content Placeholder 7"/>
          <p:cNvPicPr>
            <a:picLocks noGrp="1" noChangeAspect="1"/>
          </p:cNvPicPr>
          <p:nvPr>
            <p:ph idx="1"/>
          </p:nvPr>
        </p:nvPicPr>
        <p:blipFill>
          <a:blip r:embed="rId2"/>
          <a:stretch>
            <a:fillRect/>
          </a:stretch>
        </p:blipFill>
        <p:spPr>
          <a:xfrm>
            <a:off x="4800600" y="1447800"/>
            <a:ext cx="4230688" cy="4191000"/>
          </a:xfrm>
          <a:ln w="38100" cap="sq">
            <a:solidFill>
              <a:srgbClr val="000000"/>
            </a:solidFill>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381000"/>
          </a:xfrm>
        </p:spPr>
        <p:style>
          <a:lnRef idx="1">
            <a:schemeClr val="accent6"/>
          </a:lnRef>
          <a:fillRef idx="2">
            <a:schemeClr val="accent6"/>
          </a:fillRef>
          <a:effectRef idx="1">
            <a:schemeClr val="accent6"/>
          </a:effectRef>
          <a:fontRef idx="minor">
            <a:schemeClr val="dk1"/>
          </a:fontRef>
        </p:style>
        <p:txBody>
          <a:bodyPr rtlCol="0">
            <a:noAutofit/>
          </a:bodyPr>
          <a:lstStyle/>
          <a:p>
            <a:pPr fontAlgn="auto">
              <a:spcAft>
                <a:spcPts val="0"/>
              </a:spcAft>
              <a:defRPr/>
            </a:pPr>
            <a:r>
              <a:rPr lang="en-US" sz="2800" dirty="0"/>
              <a:t>Pyramid of Numbers</a:t>
            </a:r>
          </a:p>
        </p:txBody>
      </p:sp>
      <p:sp>
        <p:nvSpPr>
          <p:cNvPr id="21507" name="Text Placeholder 2"/>
          <p:cNvSpPr>
            <a:spLocks noGrp="1" noChangeArrowheads="1"/>
          </p:cNvSpPr>
          <p:nvPr>
            <p:ph type="body" idx="1"/>
          </p:nvPr>
        </p:nvSpPr>
        <p:spPr>
          <a:xfrm>
            <a:off x="3505200" y="3124200"/>
            <a:ext cx="3963988" cy="838200"/>
          </a:xfrm>
        </p:spPr>
        <p:txBody>
          <a:bodyPr anchor="ctr"/>
          <a:lstStyle/>
          <a:p>
            <a:r>
              <a:rPr lang="en-IN" sz="2000" b="0" smtClean="0"/>
              <a:t>spindle-shaped (broad in the middle) in the forest ecosystem</a:t>
            </a:r>
            <a:endParaRPr lang="en-US" sz="2000" b="0" smtClean="0"/>
          </a:p>
        </p:txBody>
      </p:sp>
      <p:pic>
        <p:nvPicPr>
          <p:cNvPr id="9" name="Content Placeholder 8"/>
          <p:cNvPicPr>
            <a:picLocks noGrp="1" noChangeAspect="1"/>
          </p:cNvPicPr>
          <p:nvPr>
            <p:ph sz="half" idx="2"/>
          </p:nvPr>
        </p:nvPicPr>
        <p:blipFill>
          <a:blip r:embed="rId2"/>
          <a:stretch>
            <a:fillRect/>
          </a:stretch>
        </p:blipFill>
        <p:spPr>
          <a:xfrm>
            <a:off x="554038" y="2506663"/>
            <a:ext cx="2647950" cy="2114550"/>
          </a:xfrm>
          <a:ln w="38100" cap="sq">
            <a:solidFill>
              <a:srgbClr val="000000"/>
            </a:solidFill>
            <a:miter lim="800000"/>
          </a:ln>
          <a:effectLst>
            <a:outerShdw blurRad="50800" dist="38100" dir="2700000" algn="tl" rotWithShape="0">
              <a:srgbClr val="000000">
                <a:alpha val="43000"/>
              </a:srgbClr>
            </a:outerShdw>
          </a:effectLst>
        </p:spPr>
      </p:pic>
      <p:sp>
        <p:nvSpPr>
          <p:cNvPr id="5" name="Text Placeholder 4"/>
          <p:cNvSpPr>
            <a:spLocks noGrp="1"/>
          </p:cNvSpPr>
          <p:nvPr>
            <p:ph type="body" sz="quarter" idx="3"/>
          </p:nvPr>
        </p:nvSpPr>
        <p:spPr>
          <a:xfrm>
            <a:off x="533400" y="666750"/>
            <a:ext cx="5638800" cy="1905000"/>
          </a:xfrm>
        </p:spPr>
        <p:txBody>
          <a:bodyPr rtlCol="0" anchor="ctr">
            <a:normAutofit fontScale="85000" lnSpcReduction="10000"/>
          </a:bodyPr>
          <a:lstStyle/>
          <a:p>
            <a:pPr fontAlgn="auto">
              <a:spcAft>
                <a:spcPts val="0"/>
              </a:spcAft>
              <a:defRPr/>
            </a:pPr>
            <a:r>
              <a:rPr lang="en-IN" dirty="0"/>
              <a:t>Pyramid of numbers: </a:t>
            </a:r>
            <a:r>
              <a:rPr lang="en-IN" b="0" dirty="0"/>
              <a:t>In this, the total number of organisms at each trophic level is counted and accordingly a respective volume to each trophic level in the pyramid is allotted. In majority, the pyramid is upright i.e. broad at the base and narrowest at the top, as in Grassland ecosystem</a:t>
            </a:r>
            <a:endParaRPr lang="en-US" b="0" dirty="0"/>
          </a:p>
        </p:txBody>
      </p:sp>
      <p:pic>
        <p:nvPicPr>
          <p:cNvPr id="7" name="Content Placeholder 6"/>
          <p:cNvPicPr>
            <a:picLocks noGrp="1" noChangeAspect="1"/>
          </p:cNvPicPr>
          <p:nvPr>
            <p:ph sz="quarter" idx="4"/>
          </p:nvPr>
        </p:nvPicPr>
        <p:blipFill>
          <a:blip r:embed="rId3"/>
          <a:stretch>
            <a:fillRect/>
          </a:stretch>
        </p:blipFill>
        <p:spPr>
          <a:xfrm>
            <a:off x="6172200" y="677863"/>
            <a:ext cx="2430463" cy="1828800"/>
          </a:xfrm>
          <a:ln w="38100" cap="sq">
            <a:solidFill>
              <a:srgbClr val="000000"/>
            </a:solidFill>
            <a:miter lim="800000"/>
          </a:ln>
          <a:effectLst>
            <a:outerShdw blurRad="50800" dist="38100" dir="2700000" algn="tl" rotWithShape="0">
              <a:srgbClr val="000000">
                <a:alpha val="43000"/>
              </a:srgbClr>
            </a:outerShdw>
          </a:effectLst>
        </p:spPr>
      </p:pic>
      <p:sp>
        <p:nvSpPr>
          <p:cNvPr id="8" name="TextBox 7"/>
          <p:cNvSpPr txBox="1"/>
          <p:nvPr/>
        </p:nvSpPr>
        <p:spPr>
          <a:xfrm>
            <a:off x="6324600" y="2362200"/>
            <a:ext cx="2209800" cy="33813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eaLnBrk="1" fontAlgn="auto" hangingPunct="1">
              <a:spcBef>
                <a:spcPts val="0"/>
              </a:spcBef>
              <a:spcAft>
                <a:spcPts val="0"/>
              </a:spcAft>
              <a:defRPr/>
            </a:pPr>
            <a:r>
              <a:rPr lang="en-US" sz="1600" dirty="0"/>
              <a:t>Grassland Ecosystem</a:t>
            </a:r>
          </a:p>
        </p:txBody>
      </p:sp>
      <p:sp>
        <p:nvSpPr>
          <p:cNvPr id="10" name="TextBox 9"/>
          <p:cNvSpPr txBox="1"/>
          <p:nvPr/>
        </p:nvSpPr>
        <p:spPr>
          <a:xfrm>
            <a:off x="1219200" y="4562475"/>
            <a:ext cx="1905000" cy="338138"/>
          </a:xfrm>
          <a:prstGeom prst="rect">
            <a:avLst/>
          </a:prstGeom>
        </p:spPr>
        <p:style>
          <a:lnRef idx="1">
            <a:schemeClr val="accent3"/>
          </a:lnRef>
          <a:fillRef idx="2">
            <a:schemeClr val="accent3"/>
          </a:fillRef>
          <a:effectRef idx="1">
            <a:schemeClr val="accent3"/>
          </a:effectRef>
          <a:fontRef idx="minor">
            <a:schemeClr val="dk1"/>
          </a:fontRef>
        </p:style>
        <p:txBody>
          <a:bodyPr>
            <a:spAutoFit/>
          </a:bodyPr>
          <a:lstStyle/>
          <a:p>
            <a:pPr eaLnBrk="1" fontAlgn="auto" hangingPunct="1">
              <a:spcBef>
                <a:spcPts val="0"/>
              </a:spcBef>
              <a:spcAft>
                <a:spcPts val="0"/>
              </a:spcAft>
              <a:defRPr/>
            </a:pPr>
            <a:r>
              <a:rPr lang="en-US" sz="1600" dirty="0"/>
              <a:t>Forest Ecosystem</a:t>
            </a:r>
          </a:p>
        </p:txBody>
      </p:sp>
      <p:pic>
        <p:nvPicPr>
          <p:cNvPr id="21513"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22963" y="3962400"/>
            <a:ext cx="2489200"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5922963" y="6202363"/>
            <a:ext cx="2489200" cy="338137"/>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gn="ctr" eaLnBrk="1" fontAlgn="auto" hangingPunct="1">
              <a:spcBef>
                <a:spcPts val="0"/>
              </a:spcBef>
              <a:spcAft>
                <a:spcPts val="0"/>
              </a:spcAft>
              <a:defRPr/>
            </a:pPr>
            <a:r>
              <a:rPr lang="en-US" sz="1600" dirty="0"/>
              <a:t>Parasitic Food Chain</a:t>
            </a:r>
          </a:p>
        </p:txBody>
      </p:sp>
      <p:sp>
        <p:nvSpPr>
          <p:cNvPr id="21515" name="TextBox 12"/>
          <p:cNvSpPr txBox="1">
            <a:spLocks noChangeArrowheads="1"/>
          </p:cNvSpPr>
          <p:nvPr/>
        </p:nvSpPr>
        <p:spPr bwMode="auto">
          <a:xfrm>
            <a:off x="2286000" y="5186363"/>
            <a:ext cx="3429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IN" sz="2000"/>
              <a:t>Inverted i.e. (narrow at  the base and broad at the top) as in a  Parasitic Food Chain</a:t>
            </a:r>
            <a:endParaRPr lang="en-US" sz="200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457200" y="4343400"/>
            <a:ext cx="8229600" cy="2362200"/>
          </a:xfrm>
          <a:ln w="38100" cap="sq">
            <a:solidFill>
              <a:srgbClr val="000000"/>
            </a:solidFill>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457200" y="762000"/>
            <a:ext cx="8229600" cy="3352800"/>
          </a:xfrm>
        </p:spPr>
        <p:style>
          <a:lnRef idx="1">
            <a:schemeClr val="accent3"/>
          </a:lnRef>
          <a:fillRef idx="2">
            <a:schemeClr val="accent3"/>
          </a:fillRef>
          <a:effectRef idx="1">
            <a:schemeClr val="accent3"/>
          </a:effectRef>
          <a:fontRef idx="minor">
            <a:schemeClr val="dk1"/>
          </a:fontRef>
        </p:style>
        <p:txBody>
          <a:bodyPr rtlCol="0" anchor="ctr">
            <a:noAutofit/>
          </a:bodyPr>
          <a:lstStyle/>
          <a:p>
            <a:pPr marL="342900" indent="-342900" fontAlgn="auto">
              <a:spcAft>
                <a:spcPts val="0"/>
              </a:spcAft>
              <a:buFont typeface="Arial" panose="020B0604020202020204" pitchFamily="34" charset="0"/>
              <a:buChar char="•"/>
              <a:defRPr/>
            </a:pPr>
            <a:r>
              <a:rPr lang="en-US" sz="2200" b="1" dirty="0"/>
              <a:t>Biomass is the total weight of dry matter (dry weight) present in the ecosystem at any one time. </a:t>
            </a:r>
          </a:p>
          <a:p>
            <a:pPr marL="342900" indent="-342900" fontAlgn="auto">
              <a:spcAft>
                <a:spcPts val="0"/>
              </a:spcAft>
              <a:buFont typeface="Arial" panose="020B0604020202020204" pitchFamily="34" charset="0"/>
              <a:buChar char="•"/>
              <a:defRPr/>
            </a:pPr>
            <a:r>
              <a:rPr lang="en-US" sz="2200" dirty="0"/>
              <a:t>The pyramid shows the total mass of organisms at each trophic level and provides a rough picture of the overall effect of the food chain relationships for the ecological group as a whole. In this dry weight of the organisms at each trophic level is accounted. </a:t>
            </a:r>
          </a:p>
          <a:p>
            <a:pPr marL="342900" indent="-342900" fontAlgn="auto">
              <a:spcAft>
                <a:spcPts val="0"/>
              </a:spcAft>
              <a:buFont typeface="Arial" panose="020B0604020202020204" pitchFamily="34" charset="0"/>
              <a:buChar char="•"/>
              <a:defRPr/>
            </a:pPr>
            <a:r>
              <a:rPr lang="en-US" sz="2200" dirty="0"/>
              <a:t>It is </a:t>
            </a:r>
            <a:r>
              <a:rPr lang="en-US" sz="2200" b="1" dirty="0"/>
              <a:t>upright</a:t>
            </a:r>
            <a:r>
              <a:rPr lang="en-US" sz="2200" dirty="0"/>
              <a:t> in terrestrial ecosystem but </a:t>
            </a:r>
            <a:r>
              <a:rPr lang="en-US" sz="2200" b="1" dirty="0"/>
              <a:t>inverted </a:t>
            </a:r>
            <a:r>
              <a:rPr lang="en-US" sz="2200" dirty="0"/>
              <a:t>in pond ecosystem.</a:t>
            </a:r>
          </a:p>
        </p:txBody>
      </p:sp>
      <p:sp>
        <p:nvSpPr>
          <p:cNvPr id="6" name="Title 1"/>
          <p:cNvSpPr>
            <a:spLocks noGrp="1"/>
          </p:cNvSpPr>
          <p:nvPr>
            <p:ph type="title"/>
          </p:nvPr>
        </p:nvSpPr>
        <p:spPr>
          <a:xfrm>
            <a:off x="457200" y="273050"/>
            <a:ext cx="8229600" cy="412750"/>
          </a:xfrm>
        </p:spPr>
        <p:style>
          <a:lnRef idx="1">
            <a:schemeClr val="accent6"/>
          </a:lnRef>
          <a:fillRef idx="2">
            <a:schemeClr val="accent6"/>
          </a:fillRef>
          <a:effectRef idx="1">
            <a:schemeClr val="accent6"/>
          </a:effectRef>
          <a:fontRef idx="minor">
            <a:schemeClr val="dk1"/>
          </a:fontRef>
        </p:style>
        <p:txBody>
          <a:bodyPr rtlCol="0" anchor="ctr">
            <a:noAutofit/>
          </a:bodyPr>
          <a:lstStyle/>
          <a:p>
            <a:pPr algn="ctr" fontAlgn="auto">
              <a:spcAft>
                <a:spcPts val="0"/>
              </a:spcAft>
              <a:defRPr/>
            </a:pPr>
            <a:r>
              <a:rPr lang="en-US" sz="2800" dirty="0"/>
              <a:t>Pyramid of Biomass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886200" y="1600200"/>
            <a:ext cx="5111750" cy="4562475"/>
          </a:xfrm>
          <a:ln w="38100" cap="sq">
            <a:solidFill>
              <a:srgbClr val="000000"/>
            </a:solidFill>
            <a:miter lim="800000"/>
          </a:ln>
          <a:effectLst>
            <a:outerShdw blurRad="50800" dist="38100" dir="2700000" algn="tl" rotWithShape="0">
              <a:srgbClr val="000000">
                <a:alpha val="43000"/>
              </a:srgbClr>
            </a:outerShdw>
          </a:effectLst>
        </p:spPr>
      </p:pic>
      <p:sp>
        <p:nvSpPr>
          <p:cNvPr id="4" name="Text Placeholder 3"/>
          <p:cNvSpPr>
            <a:spLocks noGrp="1"/>
          </p:cNvSpPr>
          <p:nvPr>
            <p:ph type="body" sz="half" idx="2"/>
          </p:nvPr>
        </p:nvSpPr>
        <p:spPr>
          <a:xfrm>
            <a:off x="152400" y="914400"/>
            <a:ext cx="3581400" cy="5791200"/>
          </a:xfrm>
        </p:spPr>
        <p:style>
          <a:lnRef idx="1">
            <a:schemeClr val="accent5"/>
          </a:lnRef>
          <a:fillRef idx="2">
            <a:schemeClr val="accent5"/>
          </a:fillRef>
          <a:effectRef idx="1">
            <a:schemeClr val="accent5"/>
          </a:effectRef>
          <a:fontRef idx="minor">
            <a:schemeClr val="dk1"/>
          </a:fontRef>
        </p:style>
        <p:txBody>
          <a:bodyPr rtlCol="0">
            <a:noAutofit/>
          </a:bodyPr>
          <a:lstStyle/>
          <a:p>
            <a:pPr marL="285750" indent="-285750" fontAlgn="auto">
              <a:spcAft>
                <a:spcPts val="0"/>
              </a:spcAft>
              <a:buFont typeface="Arial" panose="020B0604020202020204" pitchFamily="34" charset="0"/>
              <a:buChar char="•"/>
              <a:defRPr/>
            </a:pPr>
            <a:r>
              <a:rPr lang="en-US" sz="2200" dirty="0"/>
              <a:t>In this, the amount of total energy at each trophic level is determined. </a:t>
            </a:r>
          </a:p>
          <a:p>
            <a:pPr marL="285750" indent="-285750" fontAlgn="auto">
              <a:spcAft>
                <a:spcPts val="0"/>
              </a:spcAft>
              <a:buFont typeface="Arial" panose="020B0604020202020204" pitchFamily="34" charset="0"/>
              <a:buChar char="•"/>
              <a:defRPr/>
            </a:pPr>
            <a:r>
              <a:rPr lang="en-US" sz="2200" dirty="0"/>
              <a:t>The amount of energy and matter transferred through food to successive higher levels become less and less. </a:t>
            </a:r>
          </a:p>
          <a:p>
            <a:pPr marL="285750" indent="-285750" fontAlgn="auto">
              <a:spcAft>
                <a:spcPts val="0"/>
              </a:spcAft>
              <a:buFont typeface="Arial" panose="020B0604020202020204" pitchFamily="34" charset="0"/>
              <a:buChar char="•"/>
              <a:defRPr/>
            </a:pPr>
            <a:r>
              <a:rPr lang="en-US" sz="2200" dirty="0"/>
              <a:t>The deficiency of transfer of energy from one trophic level to another trophic is more or less about 10 %, and as such the general pattern of pyramids of energy remains </a:t>
            </a:r>
            <a:r>
              <a:rPr lang="en-US" sz="2200" b="1" dirty="0"/>
              <a:t>upright </a:t>
            </a:r>
            <a:r>
              <a:rPr lang="en-US" sz="2200" dirty="0"/>
              <a:t>in all different ecosystems.</a:t>
            </a:r>
          </a:p>
        </p:txBody>
      </p:sp>
      <p:sp>
        <p:nvSpPr>
          <p:cNvPr id="6" name="Title 1"/>
          <p:cNvSpPr>
            <a:spLocks noGrp="1"/>
          </p:cNvSpPr>
          <p:nvPr>
            <p:ph type="title"/>
          </p:nvPr>
        </p:nvSpPr>
        <p:spPr>
          <a:xfrm>
            <a:off x="457200" y="217488"/>
            <a:ext cx="8305800" cy="488950"/>
          </a:xfrm>
        </p:spPr>
        <p:style>
          <a:lnRef idx="1">
            <a:schemeClr val="accent6"/>
          </a:lnRef>
          <a:fillRef idx="2">
            <a:schemeClr val="accent6"/>
          </a:fillRef>
          <a:effectRef idx="1">
            <a:schemeClr val="accent6"/>
          </a:effectRef>
          <a:fontRef idx="minor">
            <a:schemeClr val="dk1"/>
          </a:fontRef>
        </p:style>
        <p:txBody>
          <a:bodyPr rtlCol="0" anchor="ctr">
            <a:noAutofit/>
          </a:bodyPr>
          <a:lstStyle/>
          <a:p>
            <a:pPr algn="ctr" fontAlgn="auto">
              <a:spcAft>
                <a:spcPts val="0"/>
              </a:spcAft>
              <a:defRPr/>
            </a:pPr>
            <a:r>
              <a:rPr lang="en-US" sz="2800" dirty="0"/>
              <a:t>Pyramid of Energy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stretch>
            <a:fillRect/>
          </a:stretch>
        </p:blipFill>
        <p:spPr>
          <a:xfrm>
            <a:off x="76200" y="76200"/>
            <a:ext cx="8915400" cy="6686550"/>
          </a:xfrm>
          <a:solidFill>
            <a:schemeClr val="accent3"/>
          </a:solidFill>
        </p:spPr>
      </p:pic>
      <p:sp>
        <p:nvSpPr>
          <p:cNvPr id="24579" name="Title 1"/>
          <p:cNvSpPr>
            <a:spLocks noGrp="1" noChangeArrowheads="1"/>
          </p:cNvSpPr>
          <p:nvPr>
            <p:ph type="title"/>
          </p:nvPr>
        </p:nvSpPr>
        <p:spPr>
          <a:xfrm>
            <a:off x="419100" y="2514600"/>
            <a:ext cx="8229600" cy="1905000"/>
          </a:xfrm>
        </p:spPr>
        <p:txBody>
          <a:bodyPr/>
          <a:lstStyle/>
          <a:p>
            <a:r>
              <a:rPr lang="en-US" sz="4800" smtClean="0">
                <a:solidFill>
                  <a:srgbClr val="002060"/>
                </a:solidFill>
                <a:latin typeface="Lucida Calligraphy" panose="03010101010101010101" pitchFamily="66" charset="0"/>
              </a:rPr>
              <a:t>END OF UNIT – 2</a:t>
            </a:r>
            <a:br>
              <a:rPr lang="en-US" sz="4800" smtClean="0">
                <a:solidFill>
                  <a:srgbClr val="002060"/>
                </a:solidFill>
                <a:latin typeface="Lucida Calligraphy" panose="03010101010101010101" pitchFamily="66" charset="0"/>
              </a:rPr>
            </a:br>
            <a:r>
              <a:rPr lang="en-US" sz="4800" smtClean="0">
                <a:solidFill>
                  <a:srgbClr val="002060"/>
                </a:solidFill>
                <a:latin typeface="Lucida Calligraphy" panose="03010101010101010101" pitchFamily="66" charset="0"/>
              </a:rPr>
              <a:t>Thankyou </a:t>
            </a:r>
            <a:endParaRPr lang="en-IN" sz="4800" smtClean="0">
              <a:solidFill>
                <a:srgbClr val="002060"/>
              </a:solidFill>
              <a:latin typeface="Lucida Calligraphy" panose="03010101010101010101" pitchFamily="66"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1051</TotalTime>
  <Words>1205</Words>
  <Application>Microsoft Office PowerPoint</Application>
  <PresentationFormat>On-screen Show (4:3)</PresentationFormat>
  <Paragraphs>145</Paragraphs>
  <Slides>22</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Arial</vt:lpstr>
      <vt:lpstr>Calibri</vt:lpstr>
      <vt:lpstr>Courier New</vt:lpstr>
      <vt:lpstr>Freestyle Script</vt:lpstr>
      <vt:lpstr>Lucida Calligraphy</vt:lpstr>
      <vt:lpstr>Script MT Bold</vt:lpstr>
      <vt:lpstr>Office Theme</vt:lpstr>
      <vt:lpstr>1_Office Theme</vt:lpstr>
      <vt:lpstr>Kalipada Ghosh Tarai Mahavidyalaya Bagdogra  Department of Environmental Science</vt:lpstr>
      <vt:lpstr>UNIT 2- ECOSYSTEM LECTURE-2</vt:lpstr>
      <vt:lpstr>Function of an ecosystem</vt:lpstr>
      <vt:lpstr>1. Fixation of Energy</vt:lpstr>
      <vt:lpstr>2. Production of food</vt:lpstr>
      <vt:lpstr>3. Transfer of food</vt:lpstr>
      <vt:lpstr>4. Nutrient cycling and Energy flow</vt:lpstr>
      <vt:lpstr>Biogeochemical cycle</vt:lpstr>
      <vt:lpstr>NITROGEN CYCLE</vt:lpstr>
      <vt:lpstr>ENERGY FLOW IN ECOSYSTEM</vt:lpstr>
      <vt:lpstr>ENERGY FLOW IN ECOSYSTEM</vt:lpstr>
      <vt:lpstr>ENERGY FLOW IN ECOSYSTEM</vt:lpstr>
      <vt:lpstr>ENERGY FLOW IN ECOSYSTEM (arrows)</vt:lpstr>
      <vt:lpstr>ENERGY FLOW IN ECOSYSTEM </vt:lpstr>
      <vt:lpstr>Food chain and Food web</vt:lpstr>
      <vt:lpstr>Food Chain</vt:lpstr>
      <vt:lpstr>Food Web</vt:lpstr>
      <vt:lpstr>Ecological Pyramid</vt:lpstr>
      <vt:lpstr>Pyramid of Numbers</vt:lpstr>
      <vt:lpstr>Pyramid of Biomass</vt:lpstr>
      <vt:lpstr>Pyramid of Energy</vt:lpstr>
      <vt:lpstr>END OF UNIT – 2 Thankyou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2- ECOSYSTEM</dc:title>
  <dc:creator>KGTM-2</dc:creator>
  <cp:lastModifiedBy>ADMIN</cp:lastModifiedBy>
  <cp:revision>76</cp:revision>
  <dcterms:created xsi:type="dcterms:W3CDTF">2020-08-22T12:12:44Z</dcterms:created>
  <dcterms:modified xsi:type="dcterms:W3CDTF">2021-09-06T04:50:57Z</dcterms:modified>
</cp:coreProperties>
</file>