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76" r:id="rId3"/>
    <p:sldId id="256" r:id="rId4"/>
    <p:sldId id="273" r:id="rId5"/>
    <p:sldId id="257" r:id="rId6"/>
    <p:sldId id="258" r:id="rId7"/>
    <p:sldId id="260" r:id="rId8"/>
    <p:sldId id="261" r:id="rId9"/>
    <p:sldId id="262" r:id="rId10"/>
    <p:sldId id="264" r:id="rId11"/>
    <p:sldId id="274" r:id="rId12"/>
    <p:sldId id="275" r:id="rId13"/>
    <p:sldId id="267" r:id="rId14"/>
    <p:sldId id="268" r:id="rId15"/>
    <p:sldId id="269" r:id="rId16"/>
    <p:sldId id="270" r:id="rId17"/>
    <p:sldId id="271" r:id="rId18"/>
    <p:sldId id="272" r:id="rId19"/>
    <p:sldId id="277" r:id="rId2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4660"/>
  </p:normalViewPr>
  <p:slideViewPr>
    <p:cSldViewPr showGuides="1">
      <p:cViewPr varScale="1">
        <p:scale>
          <a:sx n="74" d="100"/>
          <a:sy n="74" d="100"/>
        </p:scale>
        <p:origin x="1266" y="7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3" Type="http://schemas.openxmlformats.org/officeDocument/2006/relationships/tableStyles" Target="tableStyles.xml"/><Relationship Id="rId22" Type="http://schemas.openxmlformats.org/officeDocument/2006/relationships/viewProps" Target="viewProps.xml"/><Relationship Id="rId21" Type="http://schemas.openxmlformats.org/officeDocument/2006/relationships/presProps" Target="presProps.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A3FA1E2-22D5-447C-9050-208982B422F5}"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F7D1798-48C5-4601-A0A5-396B373828BE}" type="slidenum">
              <a:rPr lang="en-US" smtClean="0"/>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3A3FA1E2-22D5-447C-9050-208982B422F5}"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F7D1798-48C5-4601-A0A5-396B373828BE}" type="slidenum">
              <a:rPr lang="en-US" smtClean="0"/>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endParaRPr lang="en-US" smtClean="0"/>
          </a:p>
        </p:txBody>
      </p:sp>
      <p:sp>
        <p:nvSpPr>
          <p:cNvPr id="4" name="Date Placeholder 3"/>
          <p:cNvSpPr>
            <a:spLocks noGrp="1"/>
          </p:cNvSpPr>
          <p:nvPr>
            <p:ph type="dt" sz="half" idx="10"/>
          </p:nvPr>
        </p:nvSpPr>
        <p:spPr/>
        <p:txBody>
          <a:bodyPr/>
          <a:lstStyle/>
          <a:p>
            <a:fld id="{3A3FA1E2-22D5-447C-9050-208982B422F5}"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F7D1798-48C5-4601-A0A5-396B373828BE}" type="slidenum">
              <a:rPr lang="en-US" smtClean="0"/>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Date Placeholder 4"/>
          <p:cNvSpPr>
            <a:spLocks noGrp="1"/>
          </p:cNvSpPr>
          <p:nvPr>
            <p:ph type="dt" sz="half" idx="10"/>
          </p:nvPr>
        </p:nvSpPr>
        <p:spPr/>
        <p:txBody>
          <a:bodyPr/>
          <a:lstStyle/>
          <a:p>
            <a:fld id="{3A3FA1E2-22D5-447C-9050-208982B422F5}"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F7D1798-48C5-4601-A0A5-396B373828BE}" type="slidenum">
              <a:rPr lang="en-US" smtClean="0"/>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7" name="Date Placeholder 6"/>
          <p:cNvSpPr>
            <a:spLocks noGrp="1"/>
          </p:cNvSpPr>
          <p:nvPr>
            <p:ph type="dt" sz="half" idx="10"/>
          </p:nvPr>
        </p:nvSpPr>
        <p:spPr/>
        <p:txBody>
          <a:bodyPr/>
          <a:lstStyle/>
          <a:p>
            <a:fld id="{3A3FA1E2-22D5-447C-9050-208982B422F5}" type="datetimeFigureOut">
              <a:rPr lang="en-US" smtClean="0"/>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F7D1798-48C5-4601-A0A5-396B373828BE}" type="slidenum">
              <a:rPr lang="en-US" smtClean="0"/>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A3FA1E2-22D5-447C-9050-208982B422F5}" type="datetimeFigureOut">
              <a:rPr lang="en-US" smtClean="0"/>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F7D1798-48C5-4601-A0A5-396B373828BE}" type="slidenum">
              <a:rPr lang="en-US" smtClean="0"/>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A3FA1E2-22D5-447C-9050-208982B422F5}" type="datetimeFigureOut">
              <a:rPr lang="en-US" smtClean="0"/>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F7D1798-48C5-4601-A0A5-396B373828BE}" type="slidenum">
              <a:rPr lang="en-US" smtClean="0"/>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lstStyle/>
          <a:p>
            <a:fld id="{3A3FA1E2-22D5-447C-9050-208982B422F5}"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F7D1798-48C5-4601-A0A5-396B373828BE}" type="slidenum">
              <a:rPr lang="en-US" smtClean="0"/>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lstStyle/>
          <a:p>
            <a:fld id="{3A3FA1E2-22D5-447C-9050-208982B422F5}"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F7D1798-48C5-4601-A0A5-396B373828BE}" type="slidenum">
              <a:rPr lang="en-US" smtClean="0"/>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3A3FA1E2-22D5-447C-9050-208982B422F5}"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F7D1798-48C5-4601-A0A5-396B373828BE}" type="slidenum">
              <a:rPr lang="en-US" smtClean="0"/>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3A3FA1E2-22D5-447C-9050-208982B422F5}"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F7D1798-48C5-4601-A0A5-396B373828BE}" type="slidenum">
              <a:rPr lang="en-US" smtClean="0"/>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image" Target="../media/image1.jpeg"/><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2"/>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A3FA1E2-22D5-447C-9050-208982B422F5}" type="datetimeFigureOut">
              <a:rPr lang="en-US" smtClean="0"/>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F7D1798-48C5-4601-A0A5-396B373828BE}" type="slidenum">
              <a:rPr lang="en-US" smtClean="0"/>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image" Target="../media/image3.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5.jpeg"/><Relationship Id="rId1" Type="http://schemas.openxmlformats.org/officeDocument/2006/relationships/image" Target="../media/image4.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839200" cy="6553200"/>
          </a:xfrm>
        </p:spPr>
        <p:style>
          <a:lnRef idx="1">
            <a:schemeClr val="accent6"/>
          </a:lnRef>
          <a:fillRef idx="2">
            <a:schemeClr val="accent6"/>
          </a:fillRef>
          <a:effectRef idx="1">
            <a:schemeClr val="accent6"/>
          </a:effectRef>
          <a:fontRef idx="minor">
            <a:schemeClr val="dk1"/>
          </a:fontRef>
        </p:style>
        <p:txBody>
          <a:bodyPr>
            <a:normAutofit/>
          </a:bodyPr>
          <a:lstStyle/>
          <a:p>
            <a:r>
              <a:rPr lang="en-US" sz="3600" b="1" dirty="0" smtClean="0">
                <a:solidFill>
                  <a:srgbClr val="002060"/>
                </a:solidFill>
                <a:latin typeface="Script MT Bold" panose="03040602040607080904" pitchFamily="66" charset="0"/>
              </a:rPr>
              <a:t>Kalipada Ghosh Tarai Mahavidyalaya</a:t>
            </a:r>
            <a:br>
              <a:rPr lang="en-US" sz="5400" b="1" dirty="0" smtClean="0">
                <a:latin typeface="Script MT Bold" panose="03040602040607080904" pitchFamily="66" charset="0"/>
              </a:rPr>
            </a:br>
            <a:r>
              <a:rPr lang="en-US" sz="4000" b="1" dirty="0" smtClean="0">
                <a:solidFill>
                  <a:srgbClr val="002060"/>
                </a:solidFill>
                <a:latin typeface="Script MT Bold" panose="03040602040607080904" pitchFamily="66" charset="0"/>
              </a:rPr>
              <a:t>Bagdogra</a:t>
            </a:r>
            <a:br>
              <a:rPr lang="en-US" dirty="0" smtClean="0">
                <a:latin typeface="Freestyle Script" panose="030804020302050B0404" pitchFamily="66" charset="0"/>
              </a:rPr>
            </a:br>
            <a:br>
              <a:rPr lang="en-US" dirty="0" smtClean="0">
                <a:latin typeface="Freestyle Script" panose="030804020302050B0404" pitchFamily="66" charset="0"/>
              </a:rPr>
            </a:br>
            <a:r>
              <a:rPr lang="en-US" sz="3600" b="1" dirty="0" smtClean="0">
                <a:solidFill>
                  <a:schemeClr val="accent3">
                    <a:lumMod val="50000"/>
                  </a:schemeClr>
                </a:solidFill>
                <a:latin typeface="Lucida Calligraphy" panose="03010101010101010101" pitchFamily="66" charset="0"/>
              </a:rPr>
              <a:t>Department of Environmental Science</a:t>
            </a:r>
            <a:endParaRPr lang="en-IN" sz="3600" b="1" dirty="0">
              <a:latin typeface="Lucida Calligraphy" panose="03010101010101010101" pitchFamily="66"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905000" y="304801"/>
            <a:ext cx="5867400" cy="838199"/>
          </a:xfrm>
        </p:spPr>
        <p:style>
          <a:lnRef idx="2">
            <a:schemeClr val="accent3">
              <a:shade val="50000"/>
            </a:schemeClr>
          </a:lnRef>
          <a:fillRef idx="1">
            <a:schemeClr val="accent3"/>
          </a:fillRef>
          <a:effectRef idx="0">
            <a:schemeClr val="accent3"/>
          </a:effectRef>
          <a:fontRef idx="minor">
            <a:schemeClr val="lt1"/>
          </a:fontRef>
        </p:style>
        <p:txBody>
          <a:bodyPr>
            <a:normAutofit/>
          </a:bodyPr>
          <a:lstStyle/>
          <a:p>
            <a:r>
              <a:rPr lang="en-US" b="1" i="0" u="none" strike="noStrike" baseline="0" dirty="0" smtClean="0">
                <a:solidFill>
                  <a:srgbClr val="000000"/>
                </a:solidFill>
                <a:latin typeface="Times New Roman" panose="02020603050405020304"/>
              </a:rPr>
              <a:t>Unit 2: Ecosystems </a:t>
            </a:r>
            <a:endParaRPr lang="en-US" dirty="0"/>
          </a:p>
        </p:txBody>
      </p:sp>
      <p:sp>
        <p:nvSpPr>
          <p:cNvPr id="3" name="Subtitle 2"/>
          <p:cNvSpPr>
            <a:spLocks noGrp="1"/>
          </p:cNvSpPr>
          <p:nvPr>
            <p:ph type="subTitle" idx="1"/>
          </p:nvPr>
        </p:nvSpPr>
        <p:spPr>
          <a:xfrm>
            <a:off x="609600" y="1371600"/>
            <a:ext cx="7924800" cy="4800600"/>
          </a:xfrm>
        </p:spPr>
        <p:style>
          <a:lnRef idx="1">
            <a:schemeClr val="accent6"/>
          </a:lnRef>
          <a:fillRef idx="2">
            <a:schemeClr val="accent6"/>
          </a:fillRef>
          <a:effectRef idx="1">
            <a:schemeClr val="accent6"/>
          </a:effectRef>
          <a:fontRef idx="minor">
            <a:schemeClr val="dk1"/>
          </a:fontRef>
        </p:style>
        <p:txBody>
          <a:bodyPr anchor="ctr">
            <a:normAutofit/>
          </a:bodyPr>
          <a:lstStyle/>
          <a:p>
            <a:r>
              <a:rPr lang="en-US" b="1" i="0" u="none" strike="noStrike" baseline="0" dirty="0" smtClean="0">
                <a:solidFill>
                  <a:srgbClr val="000000"/>
                </a:solidFill>
                <a:latin typeface="Times New Roman" panose="02020603050405020304"/>
              </a:rPr>
              <a:t>Syllabus</a:t>
            </a:r>
            <a:endParaRPr lang="en-US" b="1" i="0" u="none" strike="noStrike" baseline="0" dirty="0" smtClean="0">
              <a:solidFill>
                <a:srgbClr val="000000"/>
              </a:solidFill>
              <a:latin typeface="Times New Roman" panose="02020603050405020304"/>
            </a:endParaRPr>
          </a:p>
          <a:p>
            <a:pPr marL="457200" indent="-457200" algn="l">
              <a:buFont typeface="Arial" panose="020B0604020202020204" pitchFamily="34" charset="0"/>
              <a:buChar char="•"/>
            </a:pPr>
            <a:r>
              <a:rPr lang="en-US" b="0" i="0" u="none" strike="noStrike" baseline="0" dirty="0" smtClean="0">
                <a:solidFill>
                  <a:srgbClr val="000000"/>
                </a:solidFill>
                <a:latin typeface="Times New Roman" panose="02020603050405020304"/>
              </a:rPr>
              <a:t>What is an ecosystem?</a:t>
            </a:r>
            <a:endParaRPr lang="en-US" b="0" i="0" u="none" strike="noStrike" baseline="0" dirty="0" smtClean="0">
              <a:solidFill>
                <a:srgbClr val="000000"/>
              </a:solidFill>
              <a:latin typeface="Times New Roman" panose="02020603050405020304"/>
            </a:endParaRPr>
          </a:p>
          <a:p>
            <a:pPr marL="457200" indent="-457200" algn="l">
              <a:buFont typeface="Arial" panose="020B0604020202020204" pitchFamily="34" charset="0"/>
              <a:buChar char="•"/>
            </a:pPr>
            <a:r>
              <a:rPr lang="en-US" b="0" i="0" u="none" strike="noStrike" baseline="0" dirty="0" smtClean="0">
                <a:solidFill>
                  <a:srgbClr val="000000"/>
                </a:solidFill>
                <a:latin typeface="Times New Roman" panose="02020603050405020304"/>
              </a:rPr>
              <a:t>Structure and function of ecosystem</a:t>
            </a:r>
            <a:endParaRPr lang="en-US" b="0" i="0" u="none" strike="noStrike" baseline="0" dirty="0" smtClean="0">
              <a:solidFill>
                <a:srgbClr val="000000"/>
              </a:solidFill>
              <a:latin typeface="Times New Roman" panose="02020603050405020304"/>
            </a:endParaRPr>
          </a:p>
          <a:p>
            <a:pPr marL="457200" indent="-457200" algn="l">
              <a:buFont typeface="Arial" panose="020B0604020202020204" pitchFamily="34" charset="0"/>
              <a:buChar char="•"/>
            </a:pPr>
            <a:r>
              <a:rPr lang="en-US" b="0" i="0" u="none" strike="noStrike" baseline="0" dirty="0" smtClean="0">
                <a:solidFill>
                  <a:srgbClr val="000000"/>
                </a:solidFill>
                <a:latin typeface="Times New Roman" panose="02020603050405020304"/>
              </a:rPr>
              <a:t>Energy flow in an ecosystem</a:t>
            </a:r>
            <a:endParaRPr lang="en-US" b="0" i="0" u="none" strike="noStrike" baseline="0" dirty="0" smtClean="0">
              <a:solidFill>
                <a:srgbClr val="000000"/>
              </a:solidFill>
              <a:latin typeface="Times New Roman" panose="02020603050405020304"/>
            </a:endParaRPr>
          </a:p>
          <a:p>
            <a:pPr marL="457200" indent="-457200" algn="l">
              <a:buFont typeface="Arial" panose="020B0604020202020204" pitchFamily="34" charset="0"/>
              <a:buChar char="•"/>
            </a:pPr>
            <a:r>
              <a:rPr lang="en-US" b="0" i="0" u="none" strike="noStrike" baseline="0" dirty="0" smtClean="0">
                <a:solidFill>
                  <a:srgbClr val="000000"/>
                </a:solidFill>
                <a:latin typeface="Times New Roman" panose="02020603050405020304"/>
              </a:rPr>
              <a:t>Food chains</a:t>
            </a:r>
            <a:r>
              <a:rPr lang="en-US" b="0" i="0" u="none" strike="noStrike" dirty="0" smtClean="0">
                <a:solidFill>
                  <a:srgbClr val="000000"/>
                </a:solidFill>
                <a:latin typeface="Times New Roman" panose="02020603050405020304"/>
              </a:rPr>
              <a:t> and </a:t>
            </a:r>
            <a:r>
              <a:rPr lang="en-US" b="0" i="0" u="none" strike="noStrike" baseline="0" dirty="0" smtClean="0">
                <a:solidFill>
                  <a:srgbClr val="000000"/>
                </a:solidFill>
                <a:latin typeface="Times New Roman" panose="02020603050405020304"/>
              </a:rPr>
              <a:t>food webs</a:t>
            </a:r>
            <a:endParaRPr lang="en-US" b="0" i="0" u="none" strike="noStrike" baseline="0" dirty="0" smtClean="0">
              <a:solidFill>
                <a:srgbClr val="000000"/>
              </a:solidFill>
              <a:latin typeface="Times New Roman" panose="02020603050405020304"/>
            </a:endParaRPr>
          </a:p>
          <a:p>
            <a:pPr marL="457200" indent="-457200" algn="l">
              <a:buFont typeface="Arial" panose="020B0604020202020204" pitchFamily="34" charset="0"/>
              <a:buChar char="•"/>
            </a:pPr>
            <a:r>
              <a:rPr lang="en-US" dirty="0" smtClean="0">
                <a:solidFill>
                  <a:srgbClr val="000000"/>
                </a:solidFill>
                <a:latin typeface="Times New Roman" panose="02020603050405020304"/>
              </a:rPr>
              <a:t>Ecological Pyramids</a:t>
            </a:r>
            <a:endParaRPr lang="en-US" b="0" i="0" u="none" strike="noStrike" baseline="0" dirty="0" smtClean="0">
              <a:solidFill>
                <a:srgbClr val="000000"/>
              </a:solidFill>
              <a:latin typeface="Times New Roman" panose="02020603050405020304"/>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style>
          <a:lnRef idx="1">
            <a:schemeClr val="accent6"/>
          </a:lnRef>
          <a:fillRef idx="2">
            <a:schemeClr val="accent6"/>
          </a:fillRef>
          <a:effectRef idx="1">
            <a:schemeClr val="accent6"/>
          </a:effectRef>
          <a:fontRef idx="minor">
            <a:schemeClr val="dk1"/>
          </a:fontRef>
        </p:style>
        <p:txBody>
          <a:bodyPr>
            <a:normAutofit lnSpcReduction="10000"/>
          </a:bodyPr>
          <a:lstStyle/>
          <a:p>
            <a:r>
              <a:rPr lang="en-US" b="1" dirty="0" smtClean="0"/>
              <a:t>Topics to be covered</a:t>
            </a:r>
            <a:endParaRPr lang="en-US" b="1" dirty="0" smtClean="0"/>
          </a:p>
          <a:p>
            <a:pPr>
              <a:buFont typeface="Courier New" panose="02070309020205020404" pitchFamily="49" charset="0"/>
              <a:buChar char="o"/>
            </a:pPr>
            <a:r>
              <a:rPr lang="en-US" dirty="0" smtClean="0"/>
              <a:t>Definition</a:t>
            </a:r>
            <a:endParaRPr lang="en-US" dirty="0" smtClean="0"/>
          </a:p>
          <a:p>
            <a:pPr>
              <a:buFont typeface="Courier New" panose="02070309020205020404" pitchFamily="49" charset="0"/>
              <a:buChar char="o"/>
            </a:pPr>
            <a:r>
              <a:rPr lang="en-US" dirty="0" smtClean="0"/>
              <a:t>Types of ecosystem</a:t>
            </a:r>
            <a:endParaRPr lang="en-US" dirty="0" smtClean="0"/>
          </a:p>
          <a:p>
            <a:pPr>
              <a:buFont typeface="Courier New" panose="02070309020205020404" pitchFamily="49" charset="0"/>
              <a:buChar char="o"/>
            </a:pPr>
            <a:r>
              <a:rPr lang="en-US" dirty="0" smtClean="0"/>
              <a:t>Aspects of ecosystem</a:t>
            </a:r>
            <a:endParaRPr lang="en-US" dirty="0" smtClean="0"/>
          </a:p>
          <a:p>
            <a:pPr>
              <a:buFont typeface="Courier New" panose="02070309020205020404" pitchFamily="49" charset="0"/>
              <a:buChar char="o"/>
            </a:pPr>
            <a:r>
              <a:rPr lang="en-US" dirty="0" smtClean="0"/>
              <a:t>Structure of ecosystem</a:t>
            </a:r>
            <a:endParaRPr lang="en-US" dirty="0" smtClean="0"/>
          </a:p>
          <a:p>
            <a:pPr>
              <a:buFont typeface="Courier New" panose="02070309020205020404" pitchFamily="49" charset="0"/>
              <a:buChar char="o"/>
            </a:pPr>
            <a:r>
              <a:rPr lang="en-US" dirty="0" smtClean="0"/>
              <a:t>Inter-relationship between biotic and abiotic components</a:t>
            </a:r>
            <a:endParaRPr lang="en-US" dirty="0" smtClean="0"/>
          </a:p>
          <a:p>
            <a:pPr>
              <a:buFont typeface="Courier New" panose="02070309020205020404" pitchFamily="49" charset="0"/>
              <a:buChar char="o"/>
            </a:pPr>
            <a:r>
              <a:rPr lang="en-US" dirty="0" smtClean="0"/>
              <a:t>Concept of Homeostasis</a:t>
            </a:r>
            <a:endParaRPr lang="en-US" dirty="0" smtClean="0"/>
          </a:p>
          <a:p>
            <a:pPr>
              <a:buFont typeface="Courier New" panose="02070309020205020404" pitchFamily="49" charset="0"/>
              <a:buChar char="o"/>
            </a:pPr>
            <a:endParaRPr lang="en-US" dirty="0" smtClean="0"/>
          </a:p>
          <a:p>
            <a:pPr>
              <a:buFont typeface="Courier New" panose="02070309020205020404" pitchFamily="49" charset="0"/>
              <a:buChar char="o"/>
            </a:pPr>
            <a:endParaRPr lang="en-US" dirty="0" smtClean="0"/>
          </a:p>
          <a:p>
            <a:pPr>
              <a:buFont typeface="Courier New" panose="02070309020205020404" pitchFamily="49" charset="0"/>
              <a:buChar char="o"/>
            </a:pPr>
            <a:endParaRPr lang="en-US" dirty="0" smtClean="0"/>
          </a:p>
          <a:p>
            <a:pPr>
              <a:buFont typeface="Courier New" panose="02070309020205020404" pitchFamily="49" charset="0"/>
              <a:buChar char="o"/>
            </a:pPr>
            <a:endParaRPr lang="en-US" dirty="0"/>
          </a:p>
        </p:txBody>
      </p:sp>
      <p:sp>
        <p:nvSpPr>
          <p:cNvPr id="4" name="Title 1"/>
          <p:cNvSpPr>
            <a:spLocks noGrp="1"/>
          </p:cNvSpPr>
          <p:nvPr>
            <p:ph type="title"/>
          </p:nvPr>
        </p:nvSpPr>
        <p:spPr/>
        <p:style>
          <a:lnRef idx="2">
            <a:schemeClr val="accent3">
              <a:shade val="50000"/>
            </a:schemeClr>
          </a:lnRef>
          <a:fillRef idx="1">
            <a:schemeClr val="accent3"/>
          </a:fillRef>
          <a:effectRef idx="0">
            <a:schemeClr val="accent3"/>
          </a:effectRef>
          <a:fontRef idx="minor">
            <a:schemeClr val="lt1"/>
          </a:fontRef>
        </p:style>
        <p:txBody>
          <a:bodyPr>
            <a:noAutofit/>
          </a:bodyPr>
          <a:lstStyle/>
          <a:p>
            <a:r>
              <a:rPr lang="en-US" sz="3600" b="1" i="0" u="none" strike="noStrike" baseline="0" dirty="0" smtClean="0">
                <a:solidFill>
                  <a:srgbClr val="000000"/>
                </a:solidFill>
                <a:latin typeface="Times New Roman" panose="02020603050405020304"/>
              </a:rPr>
              <a:t>Unit 2: Ecosystems</a:t>
            </a:r>
            <a:br>
              <a:rPr lang="en-US" sz="3600" b="1" dirty="0">
                <a:solidFill>
                  <a:srgbClr val="000000"/>
                </a:solidFill>
                <a:latin typeface="Times New Roman" panose="02020603050405020304"/>
              </a:rPr>
            </a:br>
            <a:r>
              <a:rPr lang="en-US" sz="3600" b="1" dirty="0" smtClean="0">
                <a:solidFill>
                  <a:srgbClr val="000000"/>
                </a:solidFill>
                <a:latin typeface="Times New Roman" panose="02020603050405020304"/>
              </a:rPr>
              <a:t>Lecture-1</a:t>
            </a:r>
            <a:r>
              <a:rPr lang="en-US" sz="3600" b="1" i="0" u="none" strike="noStrike" baseline="0" dirty="0" smtClean="0">
                <a:solidFill>
                  <a:srgbClr val="000000"/>
                </a:solidFill>
                <a:latin typeface="Times New Roman" panose="02020603050405020304"/>
              </a:rPr>
              <a:t> </a:t>
            </a:r>
            <a:endParaRPr lang="en-US" sz="36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4"/>
          </a:lnRef>
          <a:fillRef idx="2">
            <a:schemeClr val="accent4"/>
          </a:fillRef>
          <a:effectRef idx="1">
            <a:schemeClr val="accent4"/>
          </a:effectRef>
          <a:fontRef idx="minor">
            <a:schemeClr val="dk1"/>
          </a:fontRef>
        </p:style>
        <p:txBody>
          <a:bodyPr/>
          <a:lstStyle/>
          <a:p>
            <a:r>
              <a:rPr lang="en-US" dirty="0" smtClean="0"/>
              <a:t>ECOSYSTEM</a:t>
            </a:r>
            <a:endParaRPr lang="en-US" dirty="0"/>
          </a:p>
        </p:txBody>
      </p:sp>
      <p:sp>
        <p:nvSpPr>
          <p:cNvPr id="3" name="Content Placeholder 2"/>
          <p:cNvSpPr>
            <a:spLocks noGrp="1"/>
          </p:cNvSpPr>
          <p:nvPr>
            <p:ph idx="1"/>
          </p:nvPr>
        </p:nvSpPr>
        <p:spPr>
          <a:xfrm>
            <a:off x="533400" y="2057400"/>
            <a:ext cx="8229600" cy="3429000"/>
          </a:xfrm>
        </p:spPr>
        <p:style>
          <a:lnRef idx="1">
            <a:schemeClr val="accent1"/>
          </a:lnRef>
          <a:fillRef idx="2">
            <a:schemeClr val="accent1"/>
          </a:fillRef>
          <a:effectRef idx="1">
            <a:schemeClr val="accent1"/>
          </a:effectRef>
          <a:fontRef idx="minor">
            <a:schemeClr val="dk1"/>
          </a:fontRef>
        </p:style>
        <p:txBody>
          <a:bodyPr>
            <a:normAutofit/>
          </a:bodyPr>
          <a:lstStyle/>
          <a:p>
            <a:r>
              <a:rPr lang="en-US" dirty="0" smtClean="0"/>
              <a:t>Sir Arthur G </a:t>
            </a:r>
            <a:r>
              <a:rPr lang="en-US" dirty="0" err="1" smtClean="0"/>
              <a:t>Tansley</a:t>
            </a:r>
            <a:r>
              <a:rPr lang="en-US" dirty="0" smtClean="0"/>
              <a:t> coined the term Ecosystem</a:t>
            </a:r>
            <a:endParaRPr lang="en-US" dirty="0" smtClean="0"/>
          </a:p>
          <a:p>
            <a:r>
              <a:rPr lang="en-US" dirty="0" smtClean="0"/>
              <a:t>Definition: ‘the system resulting from the integration of all </a:t>
            </a:r>
            <a:r>
              <a:rPr lang="en-US" b="1" dirty="0" smtClean="0"/>
              <a:t>living</a:t>
            </a:r>
            <a:r>
              <a:rPr lang="en-US" dirty="0" smtClean="0"/>
              <a:t> and </a:t>
            </a:r>
            <a:r>
              <a:rPr lang="en-US" b="1" dirty="0" smtClean="0"/>
              <a:t>non-living</a:t>
            </a:r>
            <a:r>
              <a:rPr lang="en-US" dirty="0" smtClean="0"/>
              <a:t> factors of the environment’</a:t>
            </a:r>
            <a:endParaRPr lang="en-US" dirty="0" smtClean="0"/>
          </a:p>
          <a:p>
            <a:r>
              <a:rPr lang="en-US" dirty="0" smtClean="0"/>
              <a:t>Ecosystem is not a synonym of Habitat</a:t>
            </a:r>
            <a:endParaRPr lang="en-US" dirty="0" smtClean="0"/>
          </a:p>
          <a:p>
            <a:endParaRPr lang="en-US" sz="28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6"/>
          </a:lnRef>
          <a:fillRef idx="2">
            <a:schemeClr val="accent6"/>
          </a:fillRef>
          <a:effectRef idx="1">
            <a:schemeClr val="accent6"/>
          </a:effectRef>
          <a:fontRef idx="minor">
            <a:schemeClr val="dk1"/>
          </a:fontRef>
        </p:style>
        <p:txBody>
          <a:bodyPr/>
          <a:lstStyle/>
          <a:p>
            <a:r>
              <a:rPr lang="en-US" dirty="0" smtClean="0"/>
              <a:t>A typical ecosystem</a:t>
            </a:r>
            <a:endParaRPr lang="en-US" dirty="0"/>
          </a:p>
        </p:txBody>
      </p:sp>
      <p:pic>
        <p:nvPicPr>
          <p:cNvPr id="7" name="Content Placeholder 6"/>
          <p:cNvPicPr>
            <a:picLocks noGrp="1" noChangeAspect="1"/>
          </p:cNvPicPr>
          <p:nvPr>
            <p:ph idx="1"/>
          </p:nvPr>
        </p:nvPicPr>
        <p:blipFill>
          <a:blip r:embed="rId1" cstate="email"/>
          <a:stretch>
            <a:fillRect/>
          </a:stretch>
        </p:blipFill>
        <p:spPr>
          <a:xfrm>
            <a:off x="1675384" y="1676400"/>
            <a:ext cx="5793232" cy="4525963"/>
          </a:xfr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style>
          <a:lnRef idx="1">
            <a:schemeClr val="accent1"/>
          </a:lnRef>
          <a:fillRef idx="2">
            <a:schemeClr val="accent1"/>
          </a:fillRef>
          <a:effectRef idx="1">
            <a:schemeClr val="accent1"/>
          </a:effectRef>
          <a:fontRef idx="minor">
            <a:schemeClr val="dk1"/>
          </a:fontRef>
        </p:style>
        <p:txBody>
          <a:bodyPr/>
          <a:lstStyle/>
          <a:p>
            <a:r>
              <a:rPr lang="en-US" dirty="0" smtClean="0"/>
              <a:t>Types of Ecosystems (natural)</a:t>
            </a:r>
            <a:endParaRPr lang="en-US" dirty="0"/>
          </a:p>
        </p:txBody>
      </p:sp>
      <p:sp>
        <p:nvSpPr>
          <p:cNvPr id="3" name="Text Placeholder 2"/>
          <p:cNvSpPr>
            <a:spLocks noGrp="1"/>
          </p:cNvSpPr>
          <p:nvPr>
            <p:ph type="body" idx="1"/>
          </p:nvPr>
        </p:nvSpPr>
        <p:spPr/>
        <p:style>
          <a:lnRef idx="1">
            <a:schemeClr val="accent2"/>
          </a:lnRef>
          <a:fillRef idx="2">
            <a:schemeClr val="accent2"/>
          </a:fillRef>
          <a:effectRef idx="1">
            <a:schemeClr val="accent2"/>
          </a:effectRef>
          <a:fontRef idx="minor">
            <a:schemeClr val="dk1"/>
          </a:fontRef>
        </p:style>
        <p:txBody>
          <a:bodyPr/>
          <a:lstStyle/>
          <a:p>
            <a:r>
              <a:rPr lang="en-US" sz="2800" dirty="0" smtClean="0"/>
              <a:t>Terrestrial</a:t>
            </a:r>
            <a:r>
              <a:rPr lang="en-US" dirty="0" smtClean="0"/>
              <a:t> </a:t>
            </a:r>
            <a:r>
              <a:rPr lang="en-US" sz="2800" dirty="0" smtClean="0"/>
              <a:t>Ecosystem</a:t>
            </a:r>
            <a:endParaRPr lang="en-US" sz="2800" dirty="0"/>
          </a:p>
        </p:txBody>
      </p:sp>
      <p:sp>
        <p:nvSpPr>
          <p:cNvPr id="4" name="Content Placeholder 3"/>
          <p:cNvSpPr>
            <a:spLocks noGrp="1"/>
          </p:cNvSpPr>
          <p:nvPr>
            <p:ph sz="half" idx="2"/>
          </p:nvPr>
        </p:nvSpPr>
        <p:spPr>
          <a:xfrm>
            <a:off x="457200" y="2438400"/>
            <a:ext cx="4040188" cy="3657600"/>
          </a:xfrm>
        </p:spPr>
        <p:style>
          <a:lnRef idx="1">
            <a:schemeClr val="accent6"/>
          </a:lnRef>
          <a:fillRef idx="2">
            <a:schemeClr val="accent6"/>
          </a:fillRef>
          <a:effectRef idx="1">
            <a:schemeClr val="accent6"/>
          </a:effectRef>
          <a:fontRef idx="minor">
            <a:schemeClr val="dk1"/>
          </a:fontRef>
        </p:style>
        <p:txBody>
          <a:bodyPr>
            <a:normAutofit/>
          </a:bodyPr>
          <a:lstStyle/>
          <a:p>
            <a:r>
              <a:rPr lang="en-US" sz="2800" dirty="0" smtClean="0"/>
              <a:t>Grassland ecosystem</a:t>
            </a:r>
            <a:endParaRPr lang="en-US" sz="2800" dirty="0" smtClean="0"/>
          </a:p>
          <a:p>
            <a:r>
              <a:rPr lang="en-US" sz="2800" dirty="0" smtClean="0"/>
              <a:t>Forest Ecosystem</a:t>
            </a:r>
            <a:endParaRPr lang="en-US" sz="2800" dirty="0" smtClean="0"/>
          </a:p>
          <a:p>
            <a:r>
              <a:rPr lang="en-US" sz="2800" dirty="0" smtClean="0"/>
              <a:t>Desert Ecosystem</a:t>
            </a:r>
            <a:endParaRPr lang="en-US" sz="2800" dirty="0"/>
          </a:p>
        </p:txBody>
      </p:sp>
      <p:sp>
        <p:nvSpPr>
          <p:cNvPr id="5" name="Text Placeholder 4"/>
          <p:cNvSpPr>
            <a:spLocks noGrp="1"/>
          </p:cNvSpPr>
          <p:nvPr>
            <p:ph type="body" sz="quarter" idx="3"/>
          </p:nvPr>
        </p:nvSpPr>
        <p:spPr/>
        <p:style>
          <a:lnRef idx="1">
            <a:schemeClr val="accent2"/>
          </a:lnRef>
          <a:fillRef idx="2">
            <a:schemeClr val="accent2"/>
          </a:fillRef>
          <a:effectRef idx="1">
            <a:schemeClr val="accent2"/>
          </a:effectRef>
          <a:fontRef idx="minor">
            <a:schemeClr val="dk1"/>
          </a:fontRef>
        </p:style>
        <p:txBody>
          <a:bodyPr/>
          <a:lstStyle/>
          <a:p>
            <a:r>
              <a:rPr lang="en-US" sz="2800" dirty="0" smtClean="0"/>
              <a:t>Aquatic</a:t>
            </a:r>
            <a:r>
              <a:rPr lang="en-US" dirty="0" smtClean="0"/>
              <a:t> </a:t>
            </a:r>
            <a:r>
              <a:rPr lang="en-US" sz="2800" dirty="0" smtClean="0"/>
              <a:t>Ecosystem</a:t>
            </a:r>
            <a:endParaRPr lang="en-US" dirty="0"/>
          </a:p>
        </p:txBody>
      </p:sp>
      <p:sp>
        <p:nvSpPr>
          <p:cNvPr id="6" name="Content Placeholder 5"/>
          <p:cNvSpPr>
            <a:spLocks noGrp="1"/>
          </p:cNvSpPr>
          <p:nvPr>
            <p:ph sz="quarter" idx="4"/>
          </p:nvPr>
        </p:nvSpPr>
        <p:spPr>
          <a:xfrm>
            <a:off x="4645025" y="2438399"/>
            <a:ext cx="4041775" cy="3687763"/>
          </a:xfrm>
        </p:spPr>
        <p:style>
          <a:lnRef idx="1">
            <a:schemeClr val="accent6"/>
          </a:lnRef>
          <a:fillRef idx="2">
            <a:schemeClr val="accent6"/>
          </a:fillRef>
          <a:effectRef idx="1">
            <a:schemeClr val="accent6"/>
          </a:effectRef>
          <a:fontRef idx="minor">
            <a:schemeClr val="dk1"/>
          </a:fontRef>
        </p:style>
        <p:txBody>
          <a:bodyPr/>
          <a:lstStyle/>
          <a:p>
            <a:r>
              <a:rPr lang="en-US" sz="2800" dirty="0" smtClean="0"/>
              <a:t>Marine Ecosystem</a:t>
            </a:r>
            <a:endParaRPr lang="en-US" sz="2800" dirty="0" smtClean="0"/>
          </a:p>
          <a:p>
            <a:r>
              <a:rPr lang="en-US" sz="2800" dirty="0" smtClean="0"/>
              <a:t>Freshwater Ecosystem</a:t>
            </a:r>
            <a:endParaRPr lang="en-US" sz="2800" dirty="0" smtClean="0"/>
          </a:p>
          <a:p>
            <a:pPr>
              <a:buFont typeface="Wingdings" panose="05000000000000000000" pitchFamily="2" charset="2"/>
              <a:buChar char="Ø"/>
            </a:pPr>
            <a:r>
              <a:rPr lang="en-US" sz="2800" dirty="0" smtClean="0"/>
              <a:t>Pond </a:t>
            </a:r>
            <a:endParaRPr lang="en-US" sz="2800" dirty="0" smtClean="0"/>
          </a:p>
          <a:p>
            <a:pPr>
              <a:buFont typeface="Wingdings" panose="05000000000000000000" pitchFamily="2" charset="2"/>
              <a:buChar char="Ø"/>
            </a:pPr>
            <a:r>
              <a:rPr lang="en-US" sz="2800" dirty="0" smtClean="0"/>
              <a:t>Lake</a:t>
            </a:r>
            <a:endParaRPr lang="en-US" sz="2800" dirty="0" smtClean="0"/>
          </a:p>
          <a:p>
            <a:pPr>
              <a:buFont typeface="Wingdings" panose="05000000000000000000" pitchFamily="2" charset="2"/>
              <a:buChar char="Ø"/>
            </a:pPr>
            <a:r>
              <a:rPr lang="en-US" sz="2800" dirty="0" smtClean="0"/>
              <a:t>River</a:t>
            </a:r>
            <a:endParaRPr lang="en-US" sz="2800" dirty="0" smtClean="0"/>
          </a:p>
          <a:p>
            <a:pPr>
              <a:buFont typeface="Wingdings" panose="05000000000000000000" pitchFamily="2" charset="2"/>
              <a:buChar char="Ø"/>
            </a:pPr>
            <a:r>
              <a:rPr lang="en-US" sz="2800" dirty="0" smtClean="0"/>
              <a:t>Stream</a:t>
            </a:r>
            <a:endParaRPr lang="en-US" sz="2800" dirty="0" smtClean="0"/>
          </a:p>
          <a:p>
            <a:pPr>
              <a:buFont typeface="Wingdings" panose="05000000000000000000" pitchFamily="2" charset="2"/>
              <a:buChar char="Ø"/>
            </a:pP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457200" y="2514599"/>
            <a:ext cx="4040188" cy="1447801"/>
          </a:xfrm>
        </p:spPr>
        <p:style>
          <a:lnRef idx="1">
            <a:schemeClr val="accent4"/>
          </a:lnRef>
          <a:fillRef idx="2">
            <a:schemeClr val="accent4"/>
          </a:fillRef>
          <a:effectRef idx="1">
            <a:schemeClr val="accent4"/>
          </a:effectRef>
          <a:fontRef idx="minor">
            <a:schemeClr val="dk1"/>
          </a:fontRef>
        </p:style>
        <p:txBody>
          <a:bodyPr>
            <a:normAutofit/>
          </a:bodyPr>
          <a:lstStyle/>
          <a:p>
            <a:r>
              <a:rPr lang="en-US" sz="2800" dirty="0" smtClean="0"/>
              <a:t>Crop field Ecosystem</a:t>
            </a:r>
            <a:endParaRPr lang="en-US" sz="2800" dirty="0" smtClean="0"/>
          </a:p>
          <a:p>
            <a:r>
              <a:rPr lang="en-US" sz="2800" dirty="0" smtClean="0"/>
              <a:t>Garden Ecosystem</a:t>
            </a:r>
            <a:endParaRPr lang="en-US" sz="2800" dirty="0"/>
          </a:p>
        </p:txBody>
      </p:sp>
      <p:sp>
        <p:nvSpPr>
          <p:cNvPr id="5" name="Text Placeholder 4"/>
          <p:cNvSpPr>
            <a:spLocks noGrp="1"/>
          </p:cNvSpPr>
          <p:nvPr>
            <p:ph type="body" sz="quarter" idx="3"/>
          </p:nvPr>
        </p:nvSpPr>
        <p:spPr>
          <a:xfrm>
            <a:off x="4648200" y="1752600"/>
            <a:ext cx="4041775" cy="639762"/>
          </a:xfrm>
        </p:spPr>
        <p:style>
          <a:lnRef idx="1">
            <a:schemeClr val="accent6"/>
          </a:lnRef>
          <a:fillRef idx="2">
            <a:schemeClr val="accent6"/>
          </a:fillRef>
          <a:effectRef idx="1">
            <a:schemeClr val="accent6"/>
          </a:effectRef>
          <a:fontRef idx="minor">
            <a:schemeClr val="dk1"/>
          </a:fontRef>
        </p:style>
        <p:txBody>
          <a:bodyPr>
            <a:normAutofit/>
          </a:bodyPr>
          <a:lstStyle/>
          <a:p>
            <a:pPr algn="ctr"/>
            <a:r>
              <a:rPr lang="en-US" sz="2800" dirty="0" smtClean="0"/>
              <a:t>Aquatic Ecosystem</a:t>
            </a:r>
            <a:endParaRPr lang="en-US" sz="2800" dirty="0" smtClean="0"/>
          </a:p>
        </p:txBody>
      </p:sp>
      <p:sp>
        <p:nvSpPr>
          <p:cNvPr id="6" name="Content Placeholder 5"/>
          <p:cNvSpPr>
            <a:spLocks noGrp="1"/>
          </p:cNvSpPr>
          <p:nvPr>
            <p:ph sz="quarter" idx="4"/>
          </p:nvPr>
        </p:nvSpPr>
        <p:spPr>
          <a:xfrm>
            <a:off x="4645025" y="2514599"/>
            <a:ext cx="4041775" cy="1447801"/>
          </a:xfrm>
        </p:spPr>
        <p:style>
          <a:lnRef idx="1">
            <a:schemeClr val="accent4"/>
          </a:lnRef>
          <a:fillRef idx="2">
            <a:schemeClr val="accent4"/>
          </a:fillRef>
          <a:effectRef idx="1">
            <a:schemeClr val="accent4"/>
          </a:effectRef>
          <a:fontRef idx="minor">
            <a:schemeClr val="dk1"/>
          </a:fontRef>
        </p:style>
        <p:txBody>
          <a:bodyPr>
            <a:normAutofit/>
          </a:bodyPr>
          <a:lstStyle/>
          <a:p>
            <a:r>
              <a:rPr lang="en-US" sz="2800" dirty="0" smtClean="0"/>
              <a:t>Aquarium Ecosystem</a:t>
            </a:r>
            <a:endParaRPr lang="en-US" sz="2800" dirty="0" smtClean="0"/>
          </a:p>
          <a:p>
            <a:endParaRPr lang="en-US" sz="2800" dirty="0"/>
          </a:p>
        </p:txBody>
      </p:sp>
      <p:sp>
        <p:nvSpPr>
          <p:cNvPr id="7" name="Title 1"/>
          <p:cNvSpPr>
            <a:spLocks noGrp="1"/>
          </p:cNvSpPr>
          <p:nvPr>
            <p:ph type="title"/>
          </p:nvPr>
        </p:nvSpPr>
        <p:spPr/>
        <p:style>
          <a:lnRef idx="1">
            <a:schemeClr val="accent1"/>
          </a:lnRef>
          <a:fillRef idx="2">
            <a:schemeClr val="accent1"/>
          </a:fillRef>
          <a:effectRef idx="1">
            <a:schemeClr val="accent1"/>
          </a:effectRef>
          <a:fontRef idx="minor">
            <a:schemeClr val="dk1"/>
          </a:fontRef>
        </p:style>
        <p:txBody>
          <a:bodyPr/>
          <a:lstStyle/>
          <a:p>
            <a:r>
              <a:rPr lang="en-US" dirty="0" smtClean="0"/>
              <a:t>Types of Ecosystems (artificial)</a:t>
            </a:r>
            <a:endParaRPr lang="en-US" dirty="0"/>
          </a:p>
        </p:txBody>
      </p:sp>
      <p:sp>
        <p:nvSpPr>
          <p:cNvPr id="9" name="Text Placeholder 8"/>
          <p:cNvSpPr>
            <a:spLocks noGrp="1"/>
          </p:cNvSpPr>
          <p:nvPr>
            <p:ph type="body" idx="1"/>
          </p:nvPr>
        </p:nvSpPr>
        <p:spPr>
          <a:xfrm>
            <a:off x="457200" y="1752600"/>
            <a:ext cx="4040188" cy="639762"/>
          </a:xfrm>
        </p:spPr>
        <p:style>
          <a:lnRef idx="1">
            <a:schemeClr val="accent6"/>
          </a:lnRef>
          <a:fillRef idx="2">
            <a:schemeClr val="accent6"/>
          </a:fillRef>
          <a:effectRef idx="1">
            <a:schemeClr val="accent6"/>
          </a:effectRef>
          <a:fontRef idx="minor">
            <a:schemeClr val="dk1"/>
          </a:fontRef>
        </p:style>
        <p:txBody>
          <a:bodyPr>
            <a:normAutofit/>
          </a:bodyPr>
          <a:lstStyle/>
          <a:p>
            <a:pPr algn="ctr"/>
            <a:r>
              <a:rPr lang="en-US" sz="2800" dirty="0" smtClean="0"/>
              <a:t>Terrestrial Ecosystem</a:t>
            </a:r>
            <a:endParaRPr lang="en-US" sz="2800" dirty="0" smtClean="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style>
          <a:lnRef idx="1">
            <a:schemeClr val="accent2"/>
          </a:lnRef>
          <a:fillRef idx="2">
            <a:schemeClr val="accent2"/>
          </a:fillRef>
          <a:effectRef idx="1">
            <a:schemeClr val="accent2"/>
          </a:effectRef>
          <a:fontRef idx="minor">
            <a:schemeClr val="dk1"/>
          </a:fontRef>
        </p:style>
        <p:txBody>
          <a:bodyPr/>
          <a:lstStyle/>
          <a:p>
            <a:r>
              <a:rPr lang="en-US" dirty="0" smtClean="0"/>
              <a:t>Aspects of Ecosystem</a:t>
            </a:r>
            <a:endParaRPr lang="en-US" dirty="0"/>
          </a:p>
        </p:txBody>
      </p:sp>
      <p:sp>
        <p:nvSpPr>
          <p:cNvPr id="3" name="Text Placeholder 2"/>
          <p:cNvSpPr>
            <a:spLocks noGrp="1"/>
          </p:cNvSpPr>
          <p:nvPr>
            <p:ph type="body" idx="1"/>
          </p:nvPr>
        </p:nvSpPr>
        <p:spPr>
          <a:xfrm>
            <a:off x="381000" y="1219200"/>
            <a:ext cx="4040188" cy="639762"/>
          </a:xfrm>
        </p:spPr>
        <p:style>
          <a:lnRef idx="1">
            <a:schemeClr val="accent5"/>
          </a:lnRef>
          <a:fillRef idx="2">
            <a:schemeClr val="accent5"/>
          </a:fillRef>
          <a:effectRef idx="1">
            <a:schemeClr val="accent5"/>
          </a:effectRef>
          <a:fontRef idx="minor">
            <a:schemeClr val="dk1"/>
          </a:fontRef>
        </p:style>
        <p:txBody>
          <a:bodyPr/>
          <a:lstStyle/>
          <a:p>
            <a:pPr algn="ctr"/>
            <a:r>
              <a:rPr lang="en-US" dirty="0" smtClean="0"/>
              <a:t>Structure</a:t>
            </a:r>
            <a:endParaRPr lang="en-US" dirty="0"/>
          </a:p>
        </p:txBody>
      </p:sp>
      <p:sp>
        <p:nvSpPr>
          <p:cNvPr id="4" name="Content Placeholder 3"/>
          <p:cNvSpPr>
            <a:spLocks noGrp="1"/>
          </p:cNvSpPr>
          <p:nvPr>
            <p:ph sz="half" idx="2"/>
          </p:nvPr>
        </p:nvSpPr>
        <p:spPr>
          <a:xfrm>
            <a:off x="381000" y="1981200"/>
            <a:ext cx="4040188" cy="4724400"/>
          </a:xfrm>
        </p:spPr>
        <p:style>
          <a:lnRef idx="1">
            <a:schemeClr val="accent3"/>
          </a:lnRef>
          <a:fillRef idx="2">
            <a:schemeClr val="accent3"/>
          </a:fillRef>
          <a:effectRef idx="1">
            <a:schemeClr val="accent3"/>
          </a:effectRef>
          <a:fontRef idx="minor">
            <a:schemeClr val="dk1"/>
          </a:fontRef>
        </p:style>
        <p:txBody>
          <a:bodyPr>
            <a:normAutofit lnSpcReduction="10000"/>
          </a:bodyPr>
          <a:lstStyle/>
          <a:p>
            <a:r>
              <a:rPr lang="en-US" b="1" dirty="0" smtClean="0"/>
              <a:t>Biotic Components</a:t>
            </a:r>
            <a:endParaRPr lang="en-US" b="1" dirty="0" smtClean="0"/>
          </a:p>
          <a:p>
            <a:pPr>
              <a:buFont typeface="Courier New" panose="02070309020205020404" pitchFamily="49" charset="0"/>
              <a:buChar char="o"/>
            </a:pPr>
            <a:r>
              <a:rPr lang="en-US" dirty="0" smtClean="0"/>
              <a:t>Producers</a:t>
            </a:r>
            <a:endParaRPr lang="en-US" dirty="0" smtClean="0"/>
          </a:p>
          <a:p>
            <a:pPr>
              <a:buFont typeface="Courier New" panose="02070309020205020404" pitchFamily="49" charset="0"/>
              <a:buChar char="o"/>
            </a:pPr>
            <a:r>
              <a:rPr lang="en-US" dirty="0" smtClean="0"/>
              <a:t>Consumers</a:t>
            </a:r>
            <a:endParaRPr lang="en-US" dirty="0" smtClean="0"/>
          </a:p>
          <a:p>
            <a:pPr>
              <a:buFont typeface="Courier New" panose="02070309020205020404" pitchFamily="49" charset="0"/>
              <a:buChar char="o"/>
            </a:pPr>
            <a:r>
              <a:rPr lang="en-US" dirty="0" smtClean="0"/>
              <a:t>Decomposers</a:t>
            </a:r>
            <a:endParaRPr lang="en-US" dirty="0" smtClean="0"/>
          </a:p>
          <a:p>
            <a:r>
              <a:rPr lang="en-US" b="1" dirty="0" smtClean="0"/>
              <a:t>Abiotic Components</a:t>
            </a:r>
            <a:endParaRPr lang="en-US" b="1" dirty="0" smtClean="0"/>
          </a:p>
          <a:p>
            <a:pPr>
              <a:buFont typeface="Courier New" panose="02070309020205020404" pitchFamily="49" charset="0"/>
              <a:buChar char="o"/>
            </a:pPr>
            <a:r>
              <a:rPr lang="en-US" dirty="0" smtClean="0"/>
              <a:t>Temperature</a:t>
            </a:r>
            <a:endParaRPr lang="en-US" dirty="0" smtClean="0"/>
          </a:p>
          <a:p>
            <a:pPr>
              <a:buFont typeface="Courier New" panose="02070309020205020404" pitchFamily="49" charset="0"/>
              <a:buChar char="o"/>
            </a:pPr>
            <a:r>
              <a:rPr lang="en-US" dirty="0" smtClean="0"/>
              <a:t>Water</a:t>
            </a:r>
            <a:endParaRPr lang="en-US" dirty="0" smtClean="0"/>
          </a:p>
          <a:p>
            <a:pPr>
              <a:buFont typeface="Courier New" panose="02070309020205020404" pitchFamily="49" charset="0"/>
              <a:buChar char="o"/>
            </a:pPr>
            <a:r>
              <a:rPr lang="en-US" dirty="0" smtClean="0"/>
              <a:t>Light</a:t>
            </a:r>
            <a:endParaRPr lang="en-US" dirty="0" smtClean="0"/>
          </a:p>
          <a:p>
            <a:pPr>
              <a:buFont typeface="Courier New" panose="02070309020205020404" pitchFamily="49" charset="0"/>
              <a:buChar char="o"/>
            </a:pPr>
            <a:r>
              <a:rPr lang="en-US" dirty="0" smtClean="0"/>
              <a:t>Humidity</a:t>
            </a:r>
            <a:endParaRPr lang="en-US" dirty="0" smtClean="0"/>
          </a:p>
          <a:p>
            <a:pPr>
              <a:buFont typeface="Courier New" panose="02070309020205020404" pitchFamily="49" charset="0"/>
              <a:buChar char="o"/>
            </a:pPr>
            <a:r>
              <a:rPr lang="en-US" dirty="0" smtClean="0"/>
              <a:t>Mineral elements</a:t>
            </a:r>
            <a:endParaRPr lang="en-US" dirty="0" smtClean="0"/>
          </a:p>
          <a:p>
            <a:pPr>
              <a:buFont typeface="Courier New" panose="02070309020205020404" pitchFamily="49" charset="0"/>
              <a:buChar char="o"/>
            </a:pPr>
            <a:r>
              <a:rPr lang="en-US" dirty="0" smtClean="0"/>
              <a:t>Topography</a:t>
            </a:r>
            <a:endParaRPr lang="en-US" dirty="0" smtClean="0"/>
          </a:p>
          <a:p>
            <a:pPr>
              <a:buFont typeface="Courier New" panose="02070309020205020404" pitchFamily="49" charset="0"/>
              <a:buChar char="o"/>
            </a:pPr>
            <a:endParaRPr lang="en-US" dirty="0" smtClean="0"/>
          </a:p>
          <a:p>
            <a:pPr>
              <a:buFont typeface="Courier New" panose="02070309020205020404" pitchFamily="49" charset="0"/>
              <a:buChar char="o"/>
            </a:pPr>
            <a:endParaRPr lang="en-US" dirty="0" smtClean="0"/>
          </a:p>
          <a:p>
            <a:pPr>
              <a:buFont typeface="Courier New" panose="02070309020205020404" pitchFamily="49" charset="0"/>
              <a:buChar char="o"/>
            </a:pPr>
            <a:endParaRPr lang="en-US" dirty="0" smtClean="0"/>
          </a:p>
        </p:txBody>
      </p:sp>
      <p:sp>
        <p:nvSpPr>
          <p:cNvPr id="5" name="Text Placeholder 4"/>
          <p:cNvSpPr>
            <a:spLocks noGrp="1"/>
          </p:cNvSpPr>
          <p:nvPr>
            <p:ph type="body" sz="quarter" idx="3"/>
          </p:nvPr>
        </p:nvSpPr>
        <p:spPr>
          <a:xfrm>
            <a:off x="4648200" y="1219200"/>
            <a:ext cx="4041775" cy="639762"/>
          </a:xfrm>
        </p:spPr>
        <p:style>
          <a:lnRef idx="1">
            <a:schemeClr val="accent5"/>
          </a:lnRef>
          <a:fillRef idx="2">
            <a:schemeClr val="accent5"/>
          </a:fillRef>
          <a:effectRef idx="1">
            <a:schemeClr val="accent5"/>
          </a:effectRef>
          <a:fontRef idx="minor">
            <a:schemeClr val="dk1"/>
          </a:fontRef>
        </p:style>
        <p:txBody>
          <a:bodyPr/>
          <a:lstStyle/>
          <a:p>
            <a:pPr algn="ctr"/>
            <a:r>
              <a:rPr lang="en-US" dirty="0" smtClean="0"/>
              <a:t>Function</a:t>
            </a:r>
            <a:endParaRPr lang="en-US" dirty="0"/>
          </a:p>
        </p:txBody>
      </p:sp>
      <p:sp>
        <p:nvSpPr>
          <p:cNvPr id="6" name="Content Placeholder 5"/>
          <p:cNvSpPr>
            <a:spLocks noGrp="1"/>
          </p:cNvSpPr>
          <p:nvPr>
            <p:ph sz="quarter" idx="4"/>
          </p:nvPr>
        </p:nvSpPr>
        <p:spPr>
          <a:xfrm>
            <a:off x="4572000" y="1981200"/>
            <a:ext cx="4041775" cy="4724400"/>
          </a:xfrm>
        </p:spPr>
        <p:style>
          <a:lnRef idx="1">
            <a:schemeClr val="accent3"/>
          </a:lnRef>
          <a:fillRef idx="2">
            <a:schemeClr val="accent3"/>
          </a:fillRef>
          <a:effectRef idx="1">
            <a:schemeClr val="accent3"/>
          </a:effectRef>
          <a:fontRef idx="minor">
            <a:schemeClr val="dk1"/>
          </a:fontRef>
        </p:style>
        <p:txBody>
          <a:bodyPr/>
          <a:lstStyle/>
          <a:p>
            <a:r>
              <a:rPr lang="en-US" b="1" dirty="0" smtClean="0"/>
              <a:t>Fixation of radiant energy</a:t>
            </a:r>
            <a:endParaRPr lang="en-US" b="1" dirty="0" smtClean="0"/>
          </a:p>
          <a:p>
            <a:r>
              <a:rPr lang="en-US" b="1" dirty="0" smtClean="0"/>
              <a:t>Production of food</a:t>
            </a:r>
            <a:endParaRPr lang="en-US" b="1" dirty="0" smtClean="0"/>
          </a:p>
          <a:p>
            <a:r>
              <a:rPr lang="en-US" b="1" dirty="0" smtClean="0"/>
              <a:t>Transfer of food</a:t>
            </a:r>
            <a:endParaRPr lang="en-US" b="1" dirty="0" smtClean="0"/>
          </a:p>
          <a:p>
            <a:r>
              <a:rPr lang="en-US" b="1" dirty="0" smtClean="0"/>
              <a:t>Nutrient cycling and Energy flow</a:t>
            </a:r>
            <a:endParaRPr lang="en-US" b="1"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style>
          <a:lnRef idx="1">
            <a:schemeClr val="accent1"/>
          </a:lnRef>
          <a:fillRef idx="2">
            <a:schemeClr val="accent1"/>
          </a:fillRef>
          <a:effectRef idx="1">
            <a:schemeClr val="accent1"/>
          </a:effectRef>
          <a:fontRef idx="minor">
            <a:schemeClr val="dk1"/>
          </a:fontRef>
        </p:style>
        <p:txBody>
          <a:bodyPr/>
          <a:lstStyle/>
          <a:p>
            <a:r>
              <a:rPr lang="en-US" dirty="0" smtClean="0"/>
              <a:t>Structure of an Ecosystem</a:t>
            </a:r>
            <a:endParaRPr lang="en-US" dirty="0"/>
          </a:p>
        </p:txBody>
      </p:sp>
      <p:sp>
        <p:nvSpPr>
          <p:cNvPr id="3" name="Text Placeholder 2"/>
          <p:cNvSpPr>
            <a:spLocks noGrp="1"/>
          </p:cNvSpPr>
          <p:nvPr>
            <p:ph type="body" idx="1"/>
          </p:nvPr>
        </p:nvSpPr>
        <p:spPr>
          <a:xfrm>
            <a:off x="457200" y="1143000"/>
            <a:ext cx="4040188" cy="639762"/>
          </a:xfrm>
        </p:spPr>
        <p:style>
          <a:lnRef idx="1">
            <a:schemeClr val="accent2"/>
          </a:lnRef>
          <a:fillRef idx="2">
            <a:schemeClr val="accent2"/>
          </a:fillRef>
          <a:effectRef idx="1">
            <a:schemeClr val="accent2"/>
          </a:effectRef>
          <a:fontRef idx="minor">
            <a:schemeClr val="dk1"/>
          </a:fontRef>
        </p:style>
        <p:txBody>
          <a:bodyPr>
            <a:normAutofit/>
          </a:bodyPr>
          <a:lstStyle/>
          <a:p>
            <a:pPr algn="ctr"/>
            <a:r>
              <a:rPr lang="en-US" sz="2800" dirty="0" smtClean="0"/>
              <a:t>Biotic Components</a:t>
            </a:r>
            <a:endParaRPr lang="en-US" sz="2800" dirty="0"/>
          </a:p>
        </p:txBody>
      </p:sp>
      <p:sp>
        <p:nvSpPr>
          <p:cNvPr id="4" name="Content Placeholder 3"/>
          <p:cNvSpPr>
            <a:spLocks noGrp="1"/>
          </p:cNvSpPr>
          <p:nvPr>
            <p:ph sz="half" idx="2"/>
          </p:nvPr>
        </p:nvSpPr>
        <p:spPr>
          <a:xfrm>
            <a:off x="457200" y="1905000"/>
            <a:ext cx="4040188" cy="4572000"/>
          </a:xfrm>
        </p:spPr>
        <p:style>
          <a:lnRef idx="1">
            <a:schemeClr val="accent5"/>
          </a:lnRef>
          <a:fillRef idx="2">
            <a:schemeClr val="accent5"/>
          </a:fillRef>
          <a:effectRef idx="1">
            <a:schemeClr val="accent5"/>
          </a:effectRef>
          <a:fontRef idx="minor">
            <a:schemeClr val="dk1"/>
          </a:fontRef>
        </p:style>
        <p:txBody>
          <a:bodyPr>
            <a:normAutofit/>
          </a:bodyPr>
          <a:lstStyle/>
          <a:p>
            <a:r>
              <a:rPr lang="en-US" sz="2800" b="1" dirty="0" smtClean="0"/>
              <a:t>Producers</a:t>
            </a:r>
            <a:r>
              <a:rPr lang="en-US" sz="2800" dirty="0" smtClean="0"/>
              <a:t> (Plants)</a:t>
            </a:r>
            <a:endParaRPr lang="en-US" sz="2800" dirty="0" smtClean="0"/>
          </a:p>
          <a:p>
            <a:r>
              <a:rPr lang="en-US" sz="2800" b="1" dirty="0" smtClean="0"/>
              <a:t>Consumers</a:t>
            </a:r>
            <a:r>
              <a:rPr lang="en-US" sz="2800" dirty="0" smtClean="0"/>
              <a:t> (Animals)</a:t>
            </a:r>
            <a:endParaRPr lang="en-US" sz="2800" dirty="0" smtClean="0"/>
          </a:p>
          <a:p>
            <a:pPr>
              <a:buFont typeface="Courier New" panose="02070309020205020404" pitchFamily="49" charset="0"/>
              <a:buChar char="o"/>
            </a:pPr>
            <a:r>
              <a:rPr lang="en-US" sz="2800" dirty="0" smtClean="0"/>
              <a:t>Primary consumer</a:t>
            </a:r>
            <a:endParaRPr lang="en-US" sz="2800" dirty="0" smtClean="0"/>
          </a:p>
          <a:p>
            <a:pPr>
              <a:buFont typeface="Courier New" panose="02070309020205020404" pitchFamily="49" charset="0"/>
              <a:buChar char="o"/>
            </a:pPr>
            <a:r>
              <a:rPr lang="en-US" sz="2800" dirty="0" smtClean="0"/>
              <a:t>Secondary consumer</a:t>
            </a:r>
            <a:endParaRPr lang="en-US" sz="2800" dirty="0" smtClean="0"/>
          </a:p>
          <a:p>
            <a:pPr>
              <a:buFont typeface="Courier New" panose="02070309020205020404" pitchFamily="49" charset="0"/>
              <a:buChar char="o"/>
            </a:pPr>
            <a:r>
              <a:rPr lang="en-US" sz="2800" dirty="0" smtClean="0"/>
              <a:t>Tertiary consumer</a:t>
            </a:r>
            <a:endParaRPr lang="en-US" sz="2800" dirty="0" smtClean="0"/>
          </a:p>
          <a:p>
            <a:r>
              <a:rPr lang="en-US" sz="2800" b="1" dirty="0" smtClean="0"/>
              <a:t>Decomposers</a:t>
            </a:r>
            <a:r>
              <a:rPr lang="en-US" sz="2800" dirty="0" smtClean="0"/>
              <a:t> (Micro-organisms)</a:t>
            </a:r>
            <a:endParaRPr lang="en-US" sz="2800" dirty="0" smtClean="0"/>
          </a:p>
          <a:p>
            <a:endParaRPr lang="en-US" sz="2800" dirty="0"/>
          </a:p>
        </p:txBody>
      </p:sp>
      <p:sp>
        <p:nvSpPr>
          <p:cNvPr id="5" name="Text Placeholder 4"/>
          <p:cNvSpPr>
            <a:spLocks noGrp="1"/>
          </p:cNvSpPr>
          <p:nvPr>
            <p:ph type="body" sz="quarter" idx="3"/>
          </p:nvPr>
        </p:nvSpPr>
        <p:spPr>
          <a:xfrm>
            <a:off x="4648200" y="1143000"/>
            <a:ext cx="4041775" cy="639762"/>
          </a:xfrm>
        </p:spPr>
        <p:style>
          <a:lnRef idx="1">
            <a:schemeClr val="accent2"/>
          </a:lnRef>
          <a:fillRef idx="2">
            <a:schemeClr val="accent2"/>
          </a:fillRef>
          <a:effectRef idx="1">
            <a:schemeClr val="accent2"/>
          </a:effectRef>
          <a:fontRef idx="minor">
            <a:schemeClr val="dk1"/>
          </a:fontRef>
        </p:style>
        <p:txBody>
          <a:bodyPr>
            <a:normAutofit/>
          </a:bodyPr>
          <a:lstStyle/>
          <a:p>
            <a:pPr algn="ctr"/>
            <a:r>
              <a:rPr lang="en-US" sz="2800" dirty="0" smtClean="0"/>
              <a:t>Abiotic Components</a:t>
            </a:r>
            <a:endParaRPr lang="en-US" sz="2800" dirty="0"/>
          </a:p>
        </p:txBody>
      </p:sp>
      <p:sp>
        <p:nvSpPr>
          <p:cNvPr id="6" name="Content Placeholder 5"/>
          <p:cNvSpPr>
            <a:spLocks noGrp="1"/>
          </p:cNvSpPr>
          <p:nvPr>
            <p:ph sz="quarter" idx="4"/>
          </p:nvPr>
        </p:nvSpPr>
        <p:spPr>
          <a:xfrm>
            <a:off x="4572000" y="1905000"/>
            <a:ext cx="4041775" cy="4572000"/>
          </a:xfrm>
        </p:spPr>
        <p:style>
          <a:lnRef idx="1">
            <a:schemeClr val="accent5"/>
          </a:lnRef>
          <a:fillRef idx="2">
            <a:schemeClr val="accent5"/>
          </a:fillRef>
          <a:effectRef idx="1">
            <a:schemeClr val="accent5"/>
          </a:effectRef>
          <a:fontRef idx="minor">
            <a:schemeClr val="dk1"/>
          </a:fontRef>
        </p:style>
        <p:txBody>
          <a:bodyPr>
            <a:normAutofit/>
          </a:bodyPr>
          <a:lstStyle/>
          <a:p>
            <a:r>
              <a:rPr lang="en-US" sz="2800" dirty="0" smtClean="0"/>
              <a:t>Temperature</a:t>
            </a:r>
            <a:endParaRPr lang="en-US" sz="2800" dirty="0" smtClean="0"/>
          </a:p>
          <a:p>
            <a:r>
              <a:rPr lang="en-US" sz="2800" dirty="0" smtClean="0"/>
              <a:t>Water</a:t>
            </a:r>
            <a:endParaRPr lang="en-US" sz="2800" dirty="0" smtClean="0"/>
          </a:p>
          <a:p>
            <a:r>
              <a:rPr lang="en-US" sz="2800" dirty="0" smtClean="0"/>
              <a:t>Light</a:t>
            </a:r>
            <a:endParaRPr lang="en-US" sz="2800" dirty="0" smtClean="0"/>
          </a:p>
          <a:p>
            <a:r>
              <a:rPr lang="en-US" sz="2800" dirty="0" smtClean="0"/>
              <a:t>Humidity</a:t>
            </a:r>
            <a:endParaRPr lang="en-US" sz="2800" dirty="0" smtClean="0"/>
          </a:p>
          <a:p>
            <a:r>
              <a:rPr lang="en-US" sz="2800" dirty="0" smtClean="0"/>
              <a:t>Mineral elements</a:t>
            </a:r>
            <a:endParaRPr lang="en-US" sz="2800" dirty="0" smtClean="0"/>
          </a:p>
          <a:p>
            <a:r>
              <a:rPr lang="en-US" sz="2800" dirty="0" smtClean="0"/>
              <a:t>Topography</a:t>
            </a:r>
            <a:endParaRPr lang="en-US" sz="2800" dirty="0" smtClean="0"/>
          </a:p>
          <a:p>
            <a:endParaRPr lang="en-US" sz="28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style>
          <a:lnRef idx="1">
            <a:schemeClr val="accent1"/>
          </a:lnRef>
          <a:fillRef idx="2">
            <a:schemeClr val="accent1"/>
          </a:fillRef>
          <a:effectRef idx="1">
            <a:schemeClr val="accent1"/>
          </a:effectRef>
          <a:fontRef idx="minor">
            <a:schemeClr val="dk1"/>
          </a:fontRef>
        </p:style>
        <p:txBody>
          <a:bodyPr>
            <a:normAutofit fontScale="90000"/>
          </a:bodyPr>
          <a:lstStyle/>
          <a:p>
            <a:r>
              <a:rPr lang="en-US" dirty="0" smtClean="0"/>
              <a:t>Producers (Plants)</a:t>
            </a:r>
            <a:endParaRPr lang="en-IN" dirty="0"/>
          </a:p>
        </p:txBody>
      </p:sp>
      <p:sp>
        <p:nvSpPr>
          <p:cNvPr id="3" name="Content Placeholder 2"/>
          <p:cNvSpPr>
            <a:spLocks noGrp="1"/>
          </p:cNvSpPr>
          <p:nvPr>
            <p:ph idx="1"/>
          </p:nvPr>
        </p:nvSpPr>
        <p:spPr>
          <a:xfrm>
            <a:off x="152400" y="1066800"/>
            <a:ext cx="8763000" cy="5562600"/>
          </a:xfrm>
        </p:spPr>
        <p:style>
          <a:lnRef idx="1">
            <a:schemeClr val="accent5"/>
          </a:lnRef>
          <a:fillRef idx="2">
            <a:schemeClr val="accent5"/>
          </a:fillRef>
          <a:effectRef idx="1">
            <a:schemeClr val="accent5"/>
          </a:effectRef>
          <a:fontRef idx="minor">
            <a:schemeClr val="dk1"/>
          </a:fontRef>
        </p:style>
        <p:txBody>
          <a:bodyPr anchor="ctr">
            <a:normAutofit/>
          </a:bodyPr>
          <a:lstStyle/>
          <a:p>
            <a:pPr marL="0" indent="0">
              <a:buNone/>
            </a:pPr>
            <a:r>
              <a:rPr lang="en-IN" b="1" dirty="0" smtClean="0"/>
              <a:t>Producers </a:t>
            </a:r>
            <a:r>
              <a:rPr lang="en-IN" dirty="0" smtClean="0"/>
              <a:t> </a:t>
            </a:r>
            <a:r>
              <a:rPr lang="en-IN" dirty="0"/>
              <a:t>are the green plants that manufacture carbohydrates by the process called photosynthesis. </a:t>
            </a:r>
            <a:endParaRPr lang="en-IN" dirty="0" smtClean="0"/>
          </a:p>
          <a:p>
            <a:r>
              <a:rPr lang="en-IN" b="1" dirty="0" smtClean="0"/>
              <a:t>Photosynthesis</a:t>
            </a:r>
            <a:r>
              <a:rPr lang="en-IN" dirty="0" smtClean="0"/>
              <a:t> </a:t>
            </a:r>
            <a:r>
              <a:rPr lang="en-IN" dirty="0"/>
              <a:t>is the first and the single most process in which solar energy (radiant energy) is converted into chemical energy (potential energy) and since it is carried out only by the green plants, the green plants in an ecosystem are called </a:t>
            </a:r>
            <a:r>
              <a:rPr lang="en-IN" b="1" dirty="0"/>
              <a:t>producers. </a:t>
            </a:r>
            <a:endParaRPr lang="en-IN" b="1" dirty="0" smtClean="0"/>
          </a:p>
          <a:p>
            <a:r>
              <a:rPr lang="en-IN" dirty="0" smtClean="0"/>
              <a:t>Producers </a:t>
            </a:r>
            <a:r>
              <a:rPr lang="en-IN" dirty="0"/>
              <a:t>are autotrophic, i.e. self nourishing.</a:t>
            </a:r>
            <a:endParaRPr lang="en-IN"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685800"/>
          </a:xfrm>
        </p:spPr>
        <p:style>
          <a:lnRef idx="1">
            <a:schemeClr val="accent1"/>
          </a:lnRef>
          <a:fillRef idx="2">
            <a:schemeClr val="accent1"/>
          </a:fillRef>
          <a:effectRef idx="1">
            <a:schemeClr val="accent1"/>
          </a:effectRef>
          <a:fontRef idx="minor">
            <a:schemeClr val="dk1"/>
          </a:fontRef>
        </p:style>
        <p:txBody>
          <a:bodyPr>
            <a:normAutofit fontScale="90000"/>
          </a:bodyPr>
          <a:lstStyle/>
          <a:p>
            <a:r>
              <a:rPr lang="en-US" dirty="0" smtClean="0"/>
              <a:t>Photosynthesis and Respiration</a:t>
            </a:r>
            <a:endParaRPr lang="en-IN" dirty="0"/>
          </a:p>
        </p:txBody>
      </p:sp>
      <p:pic>
        <p:nvPicPr>
          <p:cNvPr id="3" name="Picture 2"/>
          <p:cNvPicPr>
            <a:picLocks noChangeAspect="1"/>
          </p:cNvPicPr>
          <p:nvPr/>
        </p:nvPicPr>
        <p:blipFill>
          <a:blip r:embed="rId1" cstate="email"/>
          <a:stretch>
            <a:fillRect/>
          </a:stretch>
        </p:blipFill>
        <p:spPr>
          <a:xfrm>
            <a:off x="173355" y="1371600"/>
            <a:ext cx="8797290" cy="5105400"/>
          </a:xfrm>
          <a:prstGeom prst="rect">
            <a:avLst/>
          </a:prstGeom>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style>
          <a:lnRef idx="1">
            <a:schemeClr val="accent5"/>
          </a:lnRef>
          <a:fillRef idx="2">
            <a:schemeClr val="accent5"/>
          </a:fillRef>
          <a:effectRef idx="1">
            <a:schemeClr val="accent5"/>
          </a:effectRef>
          <a:fontRef idx="minor">
            <a:schemeClr val="dk1"/>
          </a:fontRef>
        </p:style>
        <p:txBody>
          <a:bodyPr>
            <a:normAutofit/>
          </a:bodyPr>
          <a:lstStyle/>
          <a:p>
            <a:r>
              <a:rPr lang="en-US" sz="3600" dirty="0" smtClean="0"/>
              <a:t>Consumers (Animals)</a:t>
            </a:r>
            <a:endParaRPr lang="en-US" sz="3600" dirty="0"/>
          </a:p>
        </p:txBody>
      </p:sp>
      <p:sp>
        <p:nvSpPr>
          <p:cNvPr id="3" name="Content Placeholder 2"/>
          <p:cNvSpPr>
            <a:spLocks noGrp="1"/>
          </p:cNvSpPr>
          <p:nvPr>
            <p:ph idx="1"/>
          </p:nvPr>
        </p:nvSpPr>
        <p:spPr>
          <a:xfrm>
            <a:off x="457200" y="1143000"/>
            <a:ext cx="8229600" cy="5410200"/>
          </a:xfrm>
        </p:spPr>
        <p:style>
          <a:lnRef idx="1">
            <a:schemeClr val="accent2"/>
          </a:lnRef>
          <a:fillRef idx="2">
            <a:schemeClr val="accent2"/>
          </a:fillRef>
          <a:effectRef idx="1">
            <a:schemeClr val="accent2"/>
          </a:effectRef>
          <a:fontRef idx="minor">
            <a:schemeClr val="dk1"/>
          </a:fontRef>
        </p:style>
        <p:txBody>
          <a:bodyPr>
            <a:normAutofit fontScale="92500" lnSpcReduction="10000"/>
          </a:bodyPr>
          <a:lstStyle/>
          <a:p>
            <a:r>
              <a:rPr lang="en-US" dirty="0" smtClean="0"/>
              <a:t>The animals that consume directly or indirectly the energy of the food found in the plants are called </a:t>
            </a:r>
            <a:r>
              <a:rPr lang="en-US" b="1" dirty="0" smtClean="0"/>
              <a:t>consumers</a:t>
            </a:r>
            <a:r>
              <a:rPr lang="en-US" dirty="0" smtClean="0"/>
              <a:t>.</a:t>
            </a:r>
            <a:endParaRPr lang="en-US" dirty="0" smtClean="0"/>
          </a:p>
          <a:p>
            <a:r>
              <a:rPr lang="en-US" dirty="0" smtClean="0"/>
              <a:t>Also known as </a:t>
            </a:r>
            <a:r>
              <a:rPr lang="en-US" b="1" dirty="0" smtClean="0"/>
              <a:t>Phagotrophs</a:t>
            </a:r>
            <a:r>
              <a:rPr lang="en-US" dirty="0" smtClean="0"/>
              <a:t> as they generally ingest or swallow the food.</a:t>
            </a:r>
            <a:endParaRPr lang="en-US" dirty="0" smtClean="0"/>
          </a:p>
          <a:p>
            <a:r>
              <a:rPr lang="en-US" dirty="0" smtClean="0"/>
              <a:t>They are also called </a:t>
            </a:r>
            <a:r>
              <a:rPr lang="en-US" b="1" dirty="0" smtClean="0"/>
              <a:t>heterotrophs</a:t>
            </a:r>
            <a:r>
              <a:rPr lang="en-US" dirty="0" smtClean="0"/>
              <a:t> because they depend on plants for their food.</a:t>
            </a:r>
            <a:endParaRPr lang="en-US" dirty="0" smtClean="0"/>
          </a:p>
          <a:p>
            <a:r>
              <a:rPr lang="en-US" dirty="0" smtClean="0"/>
              <a:t>Categories of consumers:</a:t>
            </a:r>
            <a:endParaRPr lang="en-US" dirty="0" smtClean="0"/>
          </a:p>
          <a:p>
            <a:pPr>
              <a:buFont typeface="Courier New" panose="02070309020205020404" pitchFamily="49" charset="0"/>
              <a:buChar char="o"/>
            </a:pPr>
            <a:r>
              <a:rPr lang="en-US" dirty="0" smtClean="0"/>
              <a:t>Primary consumers</a:t>
            </a:r>
            <a:endParaRPr lang="en-US" dirty="0" smtClean="0"/>
          </a:p>
          <a:p>
            <a:pPr>
              <a:buFont typeface="Courier New" panose="02070309020205020404" pitchFamily="49" charset="0"/>
              <a:buChar char="o"/>
            </a:pPr>
            <a:r>
              <a:rPr lang="en-US" dirty="0" smtClean="0"/>
              <a:t>Secondary consumers</a:t>
            </a:r>
            <a:endParaRPr lang="en-US" dirty="0" smtClean="0"/>
          </a:p>
          <a:p>
            <a:pPr>
              <a:buFont typeface="Courier New" panose="02070309020205020404" pitchFamily="49" charset="0"/>
              <a:buChar char="o"/>
            </a:pPr>
            <a:r>
              <a:rPr lang="en-US" dirty="0" smtClean="0"/>
              <a:t>Tertiary consumers</a:t>
            </a:r>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19200"/>
            <a:ext cx="8229600" cy="4800600"/>
          </a:xfrm>
        </p:spPr>
        <p:style>
          <a:lnRef idx="1">
            <a:schemeClr val="accent3"/>
          </a:lnRef>
          <a:fillRef idx="2">
            <a:schemeClr val="accent3"/>
          </a:fillRef>
          <a:effectRef idx="1">
            <a:schemeClr val="accent3"/>
          </a:effectRef>
          <a:fontRef idx="minor">
            <a:schemeClr val="dk1"/>
          </a:fontRef>
        </p:style>
        <p:txBody>
          <a:bodyPr>
            <a:normAutofit/>
          </a:bodyPr>
          <a:lstStyle/>
          <a:p>
            <a:r>
              <a:rPr lang="en-US" sz="2800" b="1" dirty="0" smtClean="0"/>
              <a:t>Primary consumers: </a:t>
            </a:r>
            <a:r>
              <a:rPr lang="en-US" sz="2800" dirty="0"/>
              <a:t>T</a:t>
            </a:r>
            <a:r>
              <a:rPr lang="en-US" sz="2800" dirty="0" smtClean="0"/>
              <a:t>hese organisms are </a:t>
            </a:r>
            <a:r>
              <a:rPr lang="en-US" sz="2800" b="1" dirty="0" smtClean="0"/>
              <a:t>herbivores</a:t>
            </a:r>
            <a:r>
              <a:rPr lang="en-US" sz="2800" dirty="0" smtClean="0"/>
              <a:t> which depend upon green plants for their food e.g. cow, goat, rabbit, grasshopper.</a:t>
            </a:r>
            <a:endParaRPr lang="en-US" sz="2800" dirty="0" smtClean="0"/>
          </a:p>
          <a:p>
            <a:r>
              <a:rPr lang="en-US" sz="2800" b="1" dirty="0" smtClean="0"/>
              <a:t>Secondary </a:t>
            </a:r>
            <a:r>
              <a:rPr lang="en-US" sz="2800" b="1" dirty="0"/>
              <a:t>consumers: </a:t>
            </a:r>
            <a:r>
              <a:rPr lang="en-US" sz="2800" dirty="0"/>
              <a:t>These </a:t>
            </a:r>
            <a:r>
              <a:rPr lang="en-US" sz="2800" dirty="0" smtClean="0"/>
              <a:t>organisms are </a:t>
            </a:r>
            <a:r>
              <a:rPr lang="en-US" sz="2800" b="1" dirty="0" smtClean="0"/>
              <a:t>carnivores </a:t>
            </a:r>
            <a:r>
              <a:rPr lang="en-US" sz="2800" dirty="0" smtClean="0"/>
              <a:t>and are </a:t>
            </a:r>
            <a:r>
              <a:rPr lang="en-US" sz="2800" dirty="0"/>
              <a:t>flesh eating animals that are adapted to consume herbivorous animals, e.g. fox, wolves, cats, snakes etc</a:t>
            </a:r>
            <a:r>
              <a:rPr lang="en-US" sz="2800" dirty="0" smtClean="0"/>
              <a:t>.</a:t>
            </a:r>
            <a:endParaRPr lang="en-US" sz="2800" dirty="0" smtClean="0"/>
          </a:p>
          <a:p>
            <a:r>
              <a:rPr lang="en-US" sz="2800" b="1" dirty="0" smtClean="0"/>
              <a:t>Tertiary </a:t>
            </a:r>
            <a:r>
              <a:rPr lang="en-US" sz="2800" b="1" dirty="0"/>
              <a:t>consumers: </a:t>
            </a:r>
            <a:r>
              <a:rPr lang="en-US" sz="2800" dirty="0"/>
              <a:t>They are popularly called </a:t>
            </a:r>
            <a:r>
              <a:rPr lang="en-US" sz="2800" b="1" dirty="0"/>
              <a:t>top </a:t>
            </a:r>
            <a:r>
              <a:rPr lang="en-US" sz="2800" b="1" dirty="0" smtClean="0"/>
              <a:t>carnivores</a:t>
            </a:r>
            <a:r>
              <a:rPr lang="en-US" sz="2800" dirty="0" smtClean="0"/>
              <a:t> which </a:t>
            </a:r>
            <a:r>
              <a:rPr lang="en-US" sz="2800" dirty="0"/>
              <a:t>prey  upon other carnivores and herbivores, e.g. lion, tiger, hawk, vulture etc.</a:t>
            </a:r>
            <a:endParaRPr lang="en-US" sz="2800" dirty="0" smtClean="0"/>
          </a:p>
          <a:p>
            <a:endParaRPr lang="en-US" sz="2800" dirty="0"/>
          </a:p>
        </p:txBody>
      </p:sp>
      <p:sp>
        <p:nvSpPr>
          <p:cNvPr id="4" name="Title 1"/>
          <p:cNvSpPr>
            <a:spLocks noGrp="1"/>
          </p:cNvSpPr>
          <p:nvPr>
            <p:ph type="title"/>
          </p:nvPr>
        </p:nvSpPr>
        <p:spPr>
          <a:xfrm>
            <a:off x="457200" y="274638"/>
            <a:ext cx="8229600" cy="715962"/>
          </a:xfrm>
        </p:spPr>
        <p:style>
          <a:lnRef idx="1">
            <a:schemeClr val="accent5"/>
          </a:lnRef>
          <a:fillRef idx="2">
            <a:schemeClr val="accent5"/>
          </a:fillRef>
          <a:effectRef idx="1">
            <a:schemeClr val="accent5"/>
          </a:effectRef>
          <a:fontRef idx="minor">
            <a:schemeClr val="dk1"/>
          </a:fontRef>
        </p:style>
        <p:txBody>
          <a:bodyPr>
            <a:normAutofit/>
          </a:bodyPr>
          <a:lstStyle/>
          <a:p>
            <a:r>
              <a:rPr lang="en-US" sz="3600" dirty="0" smtClean="0"/>
              <a:t>Consumers (Animals)</a:t>
            </a:r>
            <a:endParaRPr lang="en-US" sz="3600"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style>
          <a:lnRef idx="1">
            <a:schemeClr val="accent3"/>
          </a:lnRef>
          <a:fillRef idx="2">
            <a:schemeClr val="accent3"/>
          </a:fillRef>
          <a:effectRef idx="1">
            <a:schemeClr val="accent3"/>
          </a:effectRef>
          <a:fontRef idx="minor">
            <a:schemeClr val="dk1"/>
          </a:fontRef>
        </p:style>
        <p:txBody>
          <a:bodyPr/>
          <a:lstStyle/>
          <a:p>
            <a:r>
              <a:rPr lang="en-US" dirty="0"/>
              <a:t>Decomposers</a:t>
            </a:r>
            <a:endParaRPr lang="en-US" dirty="0"/>
          </a:p>
        </p:txBody>
      </p:sp>
      <p:sp>
        <p:nvSpPr>
          <p:cNvPr id="3" name="Content Placeholder 2"/>
          <p:cNvSpPr>
            <a:spLocks noGrp="1"/>
          </p:cNvSpPr>
          <p:nvPr>
            <p:ph idx="1"/>
          </p:nvPr>
        </p:nvSpPr>
        <p:spPr>
          <a:xfrm>
            <a:off x="304800" y="1143000"/>
            <a:ext cx="8610600" cy="5486400"/>
          </a:xfrm>
        </p:spPr>
        <p:style>
          <a:lnRef idx="1">
            <a:schemeClr val="accent4"/>
          </a:lnRef>
          <a:fillRef idx="2">
            <a:schemeClr val="accent4"/>
          </a:fillRef>
          <a:effectRef idx="1">
            <a:schemeClr val="accent4"/>
          </a:effectRef>
          <a:fontRef idx="minor">
            <a:schemeClr val="dk1"/>
          </a:fontRef>
        </p:style>
        <p:txBody>
          <a:bodyPr>
            <a:normAutofit lnSpcReduction="10000"/>
          </a:bodyPr>
          <a:lstStyle/>
          <a:p>
            <a:r>
              <a:rPr lang="en-US" dirty="0" smtClean="0"/>
              <a:t>Decomposers </a:t>
            </a:r>
            <a:r>
              <a:rPr lang="en-US" dirty="0"/>
              <a:t>are </a:t>
            </a:r>
            <a:r>
              <a:rPr lang="en-US" b="1" dirty="0"/>
              <a:t>micro-organisms, like fungi and some bacteria,</a:t>
            </a:r>
            <a:r>
              <a:rPr lang="en-US" dirty="0"/>
              <a:t> which are incapable of manufacturing their food and live on dead and decaying plants or animals parts. </a:t>
            </a:r>
            <a:r>
              <a:rPr lang="en-US" dirty="0" smtClean="0"/>
              <a:t>they </a:t>
            </a:r>
            <a:r>
              <a:rPr lang="en-US" dirty="0"/>
              <a:t>are </a:t>
            </a:r>
            <a:r>
              <a:rPr lang="en-US" dirty="0" smtClean="0"/>
              <a:t>also called </a:t>
            </a:r>
            <a:r>
              <a:rPr lang="en-US" b="1" dirty="0" smtClean="0"/>
              <a:t>saprotrophs</a:t>
            </a:r>
            <a:r>
              <a:rPr lang="en-US" dirty="0" smtClean="0"/>
              <a:t> or </a:t>
            </a:r>
            <a:r>
              <a:rPr lang="en-US" b="1" dirty="0" smtClean="0"/>
              <a:t>detrivores</a:t>
            </a:r>
            <a:r>
              <a:rPr lang="en-US" dirty="0" smtClean="0"/>
              <a:t>. </a:t>
            </a:r>
            <a:endParaRPr lang="en-US" dirty="0" smtClean="0"/>
          </a:p>
          <a:p>
            <a:r>
              <a:rPr lang="en-US" dirty="0" smtClean="0"/>
              <a:t>These </a:t>
            </a:r>
            <a:r>
              <a:rPr lang="en-US" dirty="0"/>
              <a:t>decompose complex organic substances of the dead parts into simpler forms to make them available to other organisms, the producers. By releasing enzymes, they carry out extracellular digestion of the dead remains and convert them into simpler inorganic substances.</a:t>
            </a:r>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style>
          <a:lnRef idx="1">
            <a:schemeClr val="accent3"/>
          </a:lnRef>
          <a:fillRef idx="2">
            <a:schemeClr val="accent3"/>
          </a:fillRef>
          <a:effectRef idx="1">
            <a:schemeClr val="accent3"/>
          </a:effectRef>
          <a:fontRef idx="minor">
            <a:schemeClr val="dk1"/>
          </a:fontRef>
        </p:style>
        <p:txBody>
          <a:bodyPr/>
          <a:lstStyle/>
          <a:p>
            <a:r>
              <a:rPr lang="en-US" dirty="0" smtClean="0"/>
              <a:t>Abiotic Components</a:t>
            </a:r>
            <a:endParaRPr lang="en-US" dirty="0"/>
          </a:p>
        </p:txBody>
      </p:sp>
      <p:sp>
        <p:nvSpPr>
          <p:cNvPr id="3" name="Text Placeholder 2"/>
          <p:cNvSpPr>
            <a:spLocks noGrp="1"/>
          </p:cNvSpPr>
          <p:nvPr>
            <p:ph type="body" idx="1"/>
          </p:nvPr>
        </p:nvSpPr>
        <p:spPr>
          <a:xfrm>
            <a:off x="533400" y="1295400"/>
            <a:ext cx="4040188" cy="639762"/>
          </a:xfrm>
        </p:spPr>
        <p:style>
          <a:lnRef idx="1">
            <a:schemeClr val="accent1"/>
          </a:lnRef>
          <a:fillRef idx="2">
            <a:schemeClr val="accent1"/>
          </a:fillRef>
          <a:effectRef idx="1">
            <a:schemeClr val="accent1"/>
          </a:effectRef>
          <a:fontRef idx="minor">
            <a:schemeClr val="dk1"/>
          </a:fontRef>
        </p:style>
        <p:txBody>
          <a:bodyPr>
            <a:normAutofit/>
          </a:bodyPr>
          <a:lstStyle/>
          <a:p>
            <a:pPr algn="ctr"/>
            <a:r>
              <a:rPr lang="en-IN" sz="2800" dirty="0"/>
              <a:t>C</a:t>
            </a:r>
            <a:r>
              <a:rPr lang="en-IN" sz="2800" dirty="0" smtClean="0"/>
              <a:t>limatic </a:t>
            </a:r>
            <a:r>
              <a:rPr lang="en-IN" sz="2800" dirty="0"/>
              <a:t>factors</a:t>
            </a:r>
            <a:endParaRPr lang="en-US" sz="2800" dirty="0"/>
          </a:p>
        </p:txBody>
      </p:sp>
      <p:sp>
        <p:nvSpPr>
          <p:cNvPr id="4" name="Content Placeholder 3"/>
          <p:cNvSpPr>
            <a:spLocks noGrp="1"/>
          </p:cNvSpPr>
          <p:nvPr>
            <p:ph sz="half" idx="2"/>
          </p:nvPr>
        </p:nvSpPr>
        <p:spPr/>
        <p:style>
          <a:lnRef idx="1">
            <a:schemeClr val="dk1"/>
          </a:lnRef>
          <a:fillRef idx="2">
            <a:schemeClr val="dk1"/>
          </a:fillRef>
          <a:effectRef idx="1">
            <a:schemeClr val="dk1"/>
          </a:effectRef>
          <a:fontRef idx="minor">
            <a:schemeClr val="dk1"/>
          </a:fontRef>
        </p:style>
        <p:txBody>
          <a:bodyPr>
            <a:normAutofit/>
          </a:bodyPr>
          <a:lstStyle/>
          <a:p>
            <a:r>
              <a:rPr lang="en-IN" sz="2800" dirty="0" smtClean="0"/>
              <a:t>Temperature</a:t>
            </a:r>
            <a:endParaRPr lang="en-IN" sz="2800" dirty="0" smtClean="0"/>
          </a:p>
          <a:p>
            <a:r>
              <a:rPr lang="en-IN" sz="2800" dirty="0" smtClean="0"/>
              <a:t>Water</a:t>
            </a:r>
            <a:endParaRPr lang="en-IN" sz="2800" dirty="0" smtClean="0"/>
          </a:p>
          <a:p>
            <a:r>
              <a:rPr lang="en-IN" sz="2800" dirty="0" smtClean="0"/>
              <a:t>Light</a:t>
            </a:r>
            <a:endParaRPr lang="en-IN" sz="2800" dirty="0" smtClean="0"/>
          </a:p>
          <a:p>
            <a:r>
              <a:rPr lang="en-IN" sz="2800" dirty="0" smtClean="0"/>
              <a:t>Humidity</a:t>
            </a:r>
            <a:endParaRPr lang="en-IN" sz="2800" dirty="0" smtClean="0"/>
          </a:p>
          <a:p>
            <a:r>
              <a:rPr lang="en-US" sz="2800" dirty="0" smtClean="0"/>
              <a:t>Topography</a:t>
            </a:r>
            <a:endParaRPr lang="en-US" sz="2800" dirty="0" smtClean="0"/>
          </a:p>
          <a:p>
            <a:r>
              <a:rPr lang="en-US" sz="2800" dirty="0" smtClean="0"/>
              <a:t>Background</a:t>
            </a:r>
            <a:endParaRPr lang="en-US" sz="2800" dirty="0" smtClean="0"/>
          </a:p>
          <a:p>
            <a:endParaRPr lang="en-US" sz="3200" dirty="0"/>
          </a:p>
        </p:txBody>
      </p:sp>
      <p:sp>
        <p:nvSpPr>
          <p:cNvPr id="5" name="Text Placeholder 4"/>
          <p:cNvSpPr>
            <a:spLocks noGrp="1"/>
          </p:cNvSpPr>
          <p:nvPr>
            <p:ph type="body" sz="quarter" idx="3"/>
          </p:nvPr>
        </p:nvSpPr>
        <p:spPr>
          <a:xfrm>
            <a:off x="4648200" y="1295400"/>
            <a:ext cx="4041775" cy="639762"/>
          </a:xfrm>
        </p:spPr>
        <p:style>
          <a:lnRef idx="1">
            <a:schemeClr val="accent1"/>
          </a:lnRef>
          <a:fillRef idx="2">
            <a:schemeClr val="accent1"/>
          </a:fillRef>
          <a:effectRef idx="1">
            <a:schemeClr val="accent1"/>
          </a:effectRef>
          <a:fontRef idx="minor">
            <a:schemeClr val="dk1"/>
          </a:fontRef>
        </p:style>
        <p:txBody>
          <a:bodyPr>
            <a:normAutofit/>
          </a:bodyPr>
          <a:lstStyle/>
          <a:p>
            <a:pPr algn="ctr"/>
            <a:r>
              <a:rPr lang="en-IN" sz="2800" dirty="0"/>
              <a:t>E</a:t>
            </a:r>
            <a:r>
              <a:rPr lang="en-IN" sz="2800" dirty="0" smtClean="0"/>
              <a:t>daphic </a:t>
            </a:r>
            <a:r>
              <a:rPr lang="en-IN" sz="2800" dirty="0"/>
              <a:t>factors</a:t>
            </a:r>
            <a:endParaRPr lang="en-US" sz="2800" dirty="0"/>
          </a:p>
        </p:txBody>
      </p:sp>
      <p:sp>
        <p:nvSpPr>
          <p:cNvPr id="6" name="Content Placeholder 5"/>
          <p:cNvSpPr>
            <a:spLocks noGrp="1"/>
          </p:cNvSpPr>
          <p:nvPr>
            <p:ph sz="quarter" idx="4"/>
          </p:nvPr>
        </p:nvSpPr>
        <p:spPr/>
        <p:style>
          <a:lnRef idx="1">
            <a:schemeClr val="dk1"/>
          </a:lnRef>
          <a:fillRef idx="2">
            <a:schemeClr val="dk1"/>
          </a:fillRef>
          <a:effectRef idx="1">
            <a:schemeClr val="dk1"/>
          </a:effectRef>
          <a:fontRef idx="minor">
            <a:schemeClr val="dk1"/>
          </a:fontRef>
        </p:style>
        <p:txBody>
          <a:bodyPr>
            <a:normAutofit/>
          </a:bodyPr>
          <a:lstStyle/>
          <a:p>
            <a:r>
              <a:rPr lang="en-US" sz="2800" dirty="0" smtClean="0"/>
              <a:t>Soil pH</a:t>
            </a:r>
            <a:endParaRPr lang="en-US" sz="2800" dirty="0" smtClean="0"/>
          </a:p>
          <a:p>
            <a:r>
              <a:rPr lang="en-US" sz="2800" dirty="0" smtClean="0"/>
              <a:t>Soil moisture</a:t>
            </a:r>
            <a:endParaRPr lang="en-US" sz="2800" dirty="0" smtClean="0"/>
          </a:p>
          <a:p>
            <a:r>
              <a:rPr lang="en-US" sz="2800" dirty="0" smtClean="0"/>
              <a:t>Soil minerals</a:t>
            </a:r>
            <a:endParaRPr lang="en-US" sz="2800" dirty="0" smtClean="0"/>
          </a:p>
          <a:p>
            <a:r>
              <a:rPr lang="en-US" sz="2800" dirty="0" smtClean="0"/>
              <a:t>Soil porosity</a:t>
            </a:r>
            <a:endParaRPr lang="en-US" sz="2800" dirty="0" smtClean="0"/>
          </a:p>
          <a:p>
            <a:endParaRPr lang="en-US" sz="2800" dirty="0" smtClean="0"/>
          </a:p>
          <a:p>
            <a:endParaRPr lang="en-US" sz="2800"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0"/>
            <a:ext cx="8229600" cy="1020762"/>
          </a:xfrm>
        </p:spPr>
        <p:style>
          <a:lnRef idx="1">
            <a:schemeClr val="accent3"/>
          </a:lnRef>
          <a:fillRef idx="2">
            <a:schemeClr val="accent3"/>
          </a:fillRef>
          <a:effectRef idx="1">
            <a:schemeClr val="accent3"/>
          </a:effectRef>
          <a:fontRef idx="minor">
            <a:schemeClr val="dk1"/>
          </a:fontRef>
        </p:style>
        <p:txBody>
          <a:bodyPr>
            <a:noAutofit/>
          </a:bodyPr>
          <a:lstStyle/>
          <a:p>
            <a:r>
              <a:rPr lang="en-US" sz="2800" dirty="0" smtClean="0"/>
              <a:t>Inter-relationship between Biotic and Abiotic components</a:t>
            </a:r>
            <a:endParaRPr lang="en-US" sz="2800" dirty="0"/>
          </a:p>
        </p:txBody>
      </p:sp>
      <p:sp>
        <p:nvSpPr>
          <p:cNvPr id="5" name="TextBox 4"/>
          <p:cNvSpPr txBox="1"/>
          <p:nvPr/>
        </p:nvSpPr>
        <p:spPr>
          <a:xfrm>
            <a:off x="637953" y="2972733"/>
            <a:ext cx="1981200" cy="646331"/>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r>
              <a:rPr lang="en-US" dirty="0" smtClean="0"/>
              <a:t>Biotic components</a:t>
            </a:r>
            <a:endParaRPr lang="en-US" dirty="0" smtClean="0"/>
          </a:p>
          <a:p>
            <a:r>
              <a:rPr lang="en-US" dirty="0" smtClean="0"/>
              <a:t>(producers)</a:t>
            </a:r>
            <a:endParaRPr lang="en-US" dirty="0"/>
          </a:p>
        </p:txBody>
      </p:sp>
      <p:sp>
        <p:nvSpPr>
          <p:cNvPr id="8" name="Sun 7"/>
          <p:cNvSpPr/>
          <p:nvPr/>
        </p:nvSpPr>
        <p:spPr>
          <a:xfrm>
            <a:off x="561753" y="1524000"/>
            <a:ext cx="1066800" cy="762000"/>
          </a:xfrm>
          <a:prstGeom prst="sun">
            <a:avLst/>
          </a:prstGeom>
        </p:spPr>
        <p:style>
          <a:lnRef idx="0">
            <a:schemeClr val="accent6"/>
          </a:lnRef>
          <a:fillRef idx="3">
            <a:schemeClr val="accent6"/>
          </a:fillRef>
          <a:effectRef idx="3">
            <a:schemeClr val="accent6"/>
          </a:effectRef>
          <a:fontRef idx="minor">
            <a:schemeClr val="lt1"/>
          </a:fontRef>
        </p:style>
        <p:txBody>
          <a:bodyPr rtlCol="0" anchor="ctr"/>
          <a:lstStyle/>
          <a:p>
            <a:pPr algn="ctr"/>
            <a:endParaRPr lang="en-US"/>
          </a:p>
        </p:txBody>
      </p:sp>
      <p:cxnSp>
        <p:nvCxnSpPr>
          <p:cNvPr id="15" name="Straight Arrow Connector 14"/>
          <p:cNvCxnSpPr/>
          <p:nvPr/>
        </p:nvCxnSpPr>
        <p:spPr>
          <a:xfrm>
            <a:off x="1295400" y="2286000"/>
            <a:ext cx="333153" cy="686733"/>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sp>
        <p:nvSpPr>
          <p:cNvPr id="17" name="TextBox 16"/>
          <p:cNvSpPr txBox="1"/>
          <p:nvPr/>
        </p:nvSpPr>
        <p:spPr>
          <a:xfrm>
            <a:off x="3962400" y="2080806"/>
            <a:ext cx="2209800" cy="923330"/>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r>
              <a:rPr lang="en-US" dirty="0" smtClean="0"/>
              <a:t>Biotic components</a:t>
            </a:r>
            <a:endParaRPr lang="en-US" dirty="0" smtClean="0"/>
          </a:p>
          <a:p>
            <a:pPr algn="ctr"/>
            <a:r>
              <a:rPr lang="en-US" dirty="0" smtClean="0"/>
              <a:t>Primary consumers</a:t>
            </a:r>
            <a:endParaRPr lang="en-US" dirty="0" smtClean="0"/>
          </a:p>
          <a:p>
            <a:pPr algn="ctr"/>
            <a:r>
              <a:rPr lang="en-US" dirty="0" smtClean="0"/>
              <a:t>(Herbivores)</a:t>
            </a:r>
            <a:endParaRPr lang="en-US" dirty="0"/>
          </a:p>
        </p:txBody>
      </p:sp>
      <p:sp>
        <p:nvSpPr>
          <p:cNvPr id="18" name="TextBox 17"/>
          <p:cNvSpPr txBox="1"/>
          <p:nvPr/>
        </p:nvSpPr>
        <p:spPr>
          <a:xfrm>
            <a:off x="3981450" y="3835133"/>
            <a:ext cx="2209800" cy="646331"/>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r>
              <a:rPr lang="en-US" dirty="0" smtClean="0"/>
              <a:t>Decomposers </a:t>
            </a:r>
            <a:endParaRPr lang="en-US" dirty="0" smtClean="0"/>
          </a:p>
          <a:p>
            <a:pPr algn="ctr"/>
            <a:r>
              <a:rPr lang="en-US" dirty="0" smtClean="0"/>
              <a:t>(saprophytes)</a:t>
            </a:r>
            <a:endParaRPr lang="en-US" dirty="0"/>
          </a:p>
        </p:txBody>
      </p:sp>
      <p:sp>
        <p:nvSpPr>
          <p:cNvPr id="19" name="TextBox 18"/>
          <p:cNvSpPr txBox="1"/>
          <p:nvPr/>
        </p:nvSpPr>
        <p:spPr>
          <a:xfrm>
            <a:off x="6836599" y="2516614"/>
            <a:ext cx="2209800" cy="1200329"/>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r>
              <a:rPr lang="en-US" dirty="0"/>
              <a:t>Biotic components</a:t>
            </a:r>
            <a:endParaRPr lang="en-US" dirty="0"/>
          </a:p>
          <a:p>
            <a:pPr algn="ctr"/>
            <a:r>
              <a:rPr lang="en-US" dirty="0" smtClean="0"/>
              <a:t>Secondary </a:t>
            </a:r>
            <a:r>
              <a:rPr lang="en-US" dirty="0"/>
              <a:t>consumers</a:t>
            </a:r>
            <a:endParaRPr lang="en-US" dirty="0"/>
          </a:p>
          <a:p>
            <a:pPr algn="ctr"/>
            <a:r>
              <a:rPr lang="en-US" dirty="0" smtClean="0"/>
              <a:t>(Carnivores</a:t>
            </a:r>
            <a:r>
              <a:rPr lang="en-US" dirty="0"/>
              <a:t>)</a:t>
            </a:r>
            <a:endParaRPr lang="en-US" dirty="0"/>
          </a:p>
        </p:txBody>
      </p:sp>
      <p:sp>
        <p:nvSpPr>
          <p:cNvPr id="22" name="TextBox 21"/>
          <p:cNvSpPr txBox="1"/>
          <p:nvPr/>
        </p:nvSpPr>
        <p:spPr>
          <a:xfrm>
            <a:off x="4057650" y="5762713"/>
            <a:ext cx="2133600" cy="923330"/>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en-US" dirty="0" smtClean="0"/>
              <a:t>Abiotic Components</a:t>
            </a:r>
            <a:endParaRPr lang="en-US" dirty="0" smtClean="0"/>
          </a:p>
          <a:p>
            <a:pPr algn="ctr"/>
            <a:r>
              <a:rPr lang="en-US" dirty="0" smtClean="0"/>
              <a:t>Physical Decomposition</a:t>
            </a:r>
            <a:endParaRPr lang="en-US" dirty="0"/>
          </a:p>
        </p:txBody>
      </p:sp>
      <p:sp>
        <p:nvSpPr>
          <p:cNvPr id="24" name="TextBox 23"/>
          <p:cNvSpPr txBox="1"/>
          <p:nvPr/>
        </p:nvSpPr>
        <p:spPr>
          <a:xfrm>
            <a:off x="676053" y="5181599"/>
            <a:ext cx="1905000" cy="1200329"/>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pPr algn="ctr"/>
            <a:r>
              <a:rPr lang="en-US" dirty="0"/>
              <a:t>Abiotic </a:t>
            </a:r>
            <a:r>
              <a:rPr lang="en-US" dirty="0" smtClean="0"/>
              <a:t>Components</a:t>
            </a:r>
            <a:endParaRPr lang="en-US" dirty="0" smtClean="0"/>
          </a:p>
          <a:p>
            <a:pPr algn="ctr"/>
            <a:r>
              <a:rPr lang="en-US" dirty="0" smtClean="0"/>
              <a:t>N, </a:t>
            </a:r>
            <a:r>
              <a:rPr lang="en-US" dirty="0" err="1" smtClean="0"/>
              <a:t>Ca</a:t>
            </a:r>
            <a:r>
              <a:rPr lang="en-US" dirty="0" smtClean="0"/>
              <a:t>, Mg, S, CO</a:t>
            </a:r>
            <a:r>
              <a:rPr lang="en-US" baseline="-25000" dirty="0" smtClean="0"/>
              <a:t>2</a:t>
            </a:r>
            <a:r>
              <a:rPr lang="en-US" dirty="0" smtClean="0"/>
              <a:t>, H</a:t>
            </a:r>
            <a:r>
              <a:rPr lang="en-US" baseline="-25000" dirty="0" smtClean="0"/>
              <a:t>2</a:t>
            </a:r>
            <a:r>
              <a:rPr lang="en-US" dirty="0" smtClean="0"/>
              <a:t>O, P</a:t>
            </a:r>
            <a:endParaRPr lang="en-US" dirty="0"/>
          </a:p>
        </p:txBody>
      </p:sp>
      <p:cxnSp>
        <p:nvCxnSpPr>
          <p:cNvPr id="28" name="Straight Arrow Connector 27"/>
          <p:cNvCxnSpPr>
            <a:stCxn id="5" idx="3"/>
          </p:cNvCxnSpPr>
          <p:nvPr/>
        </p:nvCxnSpPr>
        <p:spPr>
          <a:xfrm flipV="1">
            <a:off x="2619153" y="2629366"/>
            <a:ext cx="1343247" cy="666533"/>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30" name="Straight Arrow Connector 29"/>
          <p:cNvCxnSpPr/>
          <p:nvPr/>
        </p:nvCxnSpPr>
        <p:spPr>
          <a:xfrm>
            <a:off x="6191250" y="2629366"/>
            <a:ext cx="590550" cy="443697"/>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32" name="Straight Arrow Connector 31"/>
          <p:cNvCxnSpPr/>
          <p:nvPr/>
        </p:nvCxnSpPr>
        <p:spPr>
          <a:xfrm>
            <a:off x="4953000" y="3004136"/>
            <a:ext cx="0" cy="830997"/>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34" name="Straight Arrow Connector 33"/>
          <p:cNvCxnSpPr/>
          <p:nvPr/>
        </p:nvCxnSpPr>
        <p:spPr>
          <a:xfrm flipH="1">
            <a:off x="6191250" y="3534728"/>
            <a:ext cx="742950" cy="62357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36" name="Straight Arrow Connector 35"/>
          <p:cNvCxnSpPr>
            <a:stCxn id="18" idx="2"/>
          </p:cNvCxnSpPr>
          <p:nvPr/>
        </p:nvCxnSpPr>
        <p:spPr>
          <a:xfrm>
            <a:off x="5086350" y="4481464"/>
            <a:ext cx="38100" cy="1281249"/>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38" name="Straight Arrow Connector 37"/>
          <p:cNvCxnSpPr>
            <a:stCxn id="22" idx="1"/>
          </p:cNvCxnSpPr>
          <p:nvPr/>
        </p:nvCxnSpPr>
        <p:spPr>
          <a:xfrm flipH="1" flipV="1">
            <a:off x="2619153" y="5781763"/>
            <a:ext cx="1438497" cy="442615"/>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40" name="Straight Arrow Connector 39"/>
          <p:cNvCxnSpPr/>
          <p:nvPr/>
        </p:nvCxnSpPr>
        <p:spPr>
          <a:xfrm flipV="1">
            <a:off x="1295400" y="3619064"/>
            <a:ext cx="0" cy="1562535"/>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43" name="Straight Arrow Connector 42"/>
          <p:cNvCxnSpPr/>
          <p:nvPr/>
        </p:nvCxnSpPr>
        <p:spPr>
          <a:xfrm>
            <a:off x="1905000" y="3619064"/>
            <a:ext cx="2076450" cy="781267"/>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sp>
        <p:nvSpPr>
          <p:cNvPr id="45" name="TextBox 44"/>
          <p:cNvSpPr txBox="1"/>
          <p:nvPr/>
        </p:nvSpPr>
        <p:spPr>
          <a:xfrm>
            <a:off x="1461976" y="1535668"/>
            <a:ext cx="2286000" cy="369332"/>
          </a:xfrm>
          <a:prstGeom prst="rect">
            <a:avLst/>
          </a:prstGeom>
          <a:noFill/>
        </p:spPr>
        <p:txBody>
          <a:bodyPr wrap="square" rtlCol="0">
            <a:spAutoFit/>
          </a:bodyPr>
          <a:lstStyle/>
          <a:p>
            <a:r>
              <a:rPr lang="en-US" dirty="0" smtClean="0"/>
              <a:t>Light Energy</a:t>
            </a:r>
            <a:endParaRPr lang="en-US" dirty="0"/>
          </a:p>
        </p:txBody>
      </p:sp>
      <p:sp>
        <p:nvSpPr>
          <p:cNvPr id="46" name="TextBox 45"/>
          <p:cNvSpPr txBox="1"/>
          <p:nvPr/>
        </p:nvSpPr>
        <p:spPr>
          <a:xfrm rot="1474539">
            <a:off x="2537933" y="3720579"/>
            <a:ext cx="1447800" cy="369332"/>
          </a:xfrm>
          <a:prstGeom prst="rect">
            <a:avLst/>
          </a:prstGeom>
          <a:noFill/>
        </p:spPr>
        <p:txBody>
          <a:bodyPr wrap="square" rtlCol="0">
            <a:spAutoFit/>
          </a:bodyPr>
          <a:lstStyle/>
          <a:p>
            <a:pPr algn="ctr"/>
            <a:r>
              <a:rPr lang="en-US" b="1" dirty="0" smtClean="0"/>
              <a:t>death</a:t>
            </a:r>
            <a:endParaRPr lang="en-US" b="1" dirty="0"/>
          </a:p>
        </p:txBody>
      </p:sp>
      <p:sp>
        <p:nvSpPr>
          <p:cNvPr id="47" name="TextBox 46"/>
          <p:cNvSpPr txBox="1"/>
          <p:nvPr/>
        </p:nvSpPr>
        <p:spPr>
          <a:xfrm rot="5400000">
            <a:off x="4648199" y="3234968"/>
            <a:ext cx="1143000" cy="369332"/>
          </a:xfrm>
          <a:prstGeom prst="rect">
            <a:avLst/>
          </a:prstGeom>
          <a:noFill/>
        </p:spPr>
        <p:txBody>
          <a:bodyPr wrap="square" rtlCol="0">
            <a:spAutoFit/>
          </a:bodyPr>
          <a:lstStyle/>
          <a:p>
            <a:pPr algn="ctr"/>
            <a:r>
              <a:rPr lang="en-US" b="1" dirty="0" smtClean="0"/>
              <a:t>death</a:t>
            </a:r>
            <a:endParaRPr lang="en-US" b="1" dirty="0"/>
          </a:p>
        </p:txBody>
      </p:sp>
      <p:sp>
        <p:nvSpPr>
          <p:cNvPr id="48" name="TextBox 47"/>
          <p:cNvSpPr txBox="1"/>
          <p:nvPr/>
        </p:nvSpPr>
        <p:spPr>
          <a:xfrm rot="5400000">
            <a:off x="3815834" y="3284448"/>
            <a:ext cx="1905000" cy="369332"/>
          </a:xfrm>
          <a:prstGeom prst="rect">
            <a:avLst/>
          </a:prstGeom>
          <a:noFill/>
        </p:spPr>
        <p:txBody>
          <a:bodyPr wrap="square" rtlCol="0">
            <a:spAutoFit/>
          </a:bodyPr>
          <a:lstStyle/>
          <a:p>
            <a:pPr algn="ctr"/>
            <a:r>
              <a:rPr lang="en-US" b="1" dirty="0" smtClean="0"/>
              <a:t>excreta</a:t>
            </a:r>
            <a:endParaRPr lang="en-US" b="1" dirty="0"/>
          </a:p>
        </p:txBody>
      </p:sp>
      <p:sp>
        <p:nvSpPr>
          <p:cNvPr id="52" name="TextBox 51"/>
          <p:cNvSpPr txBox="1"/>
          <p:nvPr/>
        </p:nvSpPr>
        <p:spPr>
          <a:xfrm rot="19408136">
            <a:off x="5724525" y="3454133"/>
            <a:ext cx="1676400" cy="381000"/>
          </a:xfrm>
          <a:prstGeom prst="rect">
            <a:avLst/>
          </a:prstGeom>
          <a:noFill/>
        </p:spPr>
        <p:txBody>
          <a:bodyPr wrap="square" rtlCol="0">
            <a:spAutoFit/>
          </a:bodyPr>
          <a:lstStyle/>
          <a:p>
            <a:pPr algn="ctr"/>
            <a:r>
              <a:rPr lang="en-US" b="1" dirty="0" smtClean="0"/>
              <a:t>excreta</a:t>
            </a:r>
            <a:endParaRPr lang="en-US" b="1" dirty="0"/>
          </a:p>
        </p:txBody>
      </p:sp>
      <p:sp>
        <p:nvSpPr>
          <p:cNvPr id="53" name="TextBox 52"/>
          <p:cNvSpPr txBox="1"/>
          <p:nvPr/>
        </p:nvSpPr>
        <p:spPr>
          <a:xfrm rot="19109123">
            <a:off x="6036499" y="3806467"/>
            <a:ext cx="1524000" cy="369332"/>
          </a:xfrm>
          <a:prstGeom prst="rect">
            <a:avLst/>
          </a:prstGeom>
          <a:noFill/>
        </p:spPr>
        <p:txBody>
          <a:bodyPr wrap="square" rtlCol="0">
            <a:spAutoFit/>
          </a:bodyPr>
          <a:lstStyle/>
          <a:p>
            <a:pPr algn="ctr"/>
            <a:r>
              <a:rPr lang="en-US" b="1" dirty="0" smtClean="0"/>
              <a:t>death</a:t>
            </a:r>
            <a:endParaRPr lang="en-US" b="1" dirty="0"/>
          </a:p>
        </p:txBody>
      </p:sp>
      <p:sp>
        <p:nvSpPr>
          <p:cNvPr id="54" name="TextBox 53"/>
          <p:cNvSpPr txBox="1"/>
          <p:nvPr/>
        </p:nvSpPr>
        <p:spPr>
          <a:xfrm>
            <a:off x="3867150" y="4937422"/>
            <a:ext cx="2514600" cy="369332"/>
          </a:xfrm>
          <a:prstGeom prst="rect">
            <a:avLst/>
          </a:prstGeom>
          <a:noFill/>
        </p:spPr>
        <p:txBody>
          <a:bodyPr wrap="square" rtlCol="0">
            <a:spAutoFit/>
          </a:bodyPr>
          <a:lstStyle/>
          <a:p>
            <a:pPr algn="ctr"/>
            <a:r>
              <a:rPr lang="en-US" b="1" dirty="0" err="1" smtClean="0"/>
              <a:t>Mineralisation</a:t>
            </a:r>
            <a:endParaRPr lang="en-US" b="1" dirty="0"/>
          </a:p>
        </p:txBody>
      </p:sp>
      <p:sp>
        <p:nvSpPr>
          <p:cNvPr id="56" name="TextBox 55"/>
          <p:cNvSpPr txBox="1"/>
          <p:nvPr/>
        </p:nvSpPr>
        <p:spPr>
          <a:xfrm>
            <a:off x="676053" y="2516614"/>
            <a:ext cx="1981200" cy="369332"/>
          </a:xfrm>
          <a:prstGeom prst="rect">
            <a:avLst/>
          </a:prstGeom>
          <a:noFill/>
        </p:spPr>
        <p:txBody>
          <a:bodyPr wrap="square" rtlCol="0">
            <a:spAutoFit/>
          </a:bodyPr>
          <a:lstStyle/>
          <a:p>
            <a:r>
              <a:rPr lang="en-US" b="1" dirty="0" smtClean="0"/>
              <a:t>Photosynthesis</a:t>
            </a:r>
            <a:endParaRPr lang="en-US" b="1"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style>
          <a:lnRef idx="1">
            <a:schemeClr val="accent6"/>
          </a:lnRef>
          <a:fillRef idx="2">
            <a:schemeClr val="accent6"/>
          </a:fillRef>
          <a:effectRef idx="1">
            <a:schemeClr val="accent6"/>
          </a:effectRef>
          <a:fontRef idx="minor">
            <a:schemeClr val="dk1"/>
          </a:fontRef>
        </p:style>
        <p:txBody>
          <a:bodyPr/>
          <a:lstStyle/>
          <a:p>
            <a:r>
              <a:rPr lang="en-US" dirty="0" smtClean="0"/>
              <a:t>Concept of Homeostasis</a:t>
            </a:r>
            <a:endParaRPr lang="en-US" dirty="0"/>
          </a:p>
        </p:txBody>
      </p:sp>
      <p:sp>
        <p:nvSpPr>
          <p:cNvPr id="3" name="Content Placeholder 2"/>
          <p:cNvSpPr>
            <a:spLocks noGrp="1"/>
          </p:cNvSpPr>
          <p:nvPr>
            <p:ph idx="1"/>
          </p:nvPr>
        </p:nvSpPr>
        <p:spPr/>
        <p:style>
          <a:lnRef idx="1">
            <a:schemeClr val="accent4"/>
          </a:lnRef>
          <a:fillRef idx="2">
            <a:schemeClr val="accent4"/>
          </a:fillRef>
          <a:effectRef idx="1">
            <a:schemeClr val="accent4"/>
          </a:effectRef>
          <a:fontRef idx="minor">
            <a:schemeClr val="dk1"/>
          </a:fontRef>
        </p:style>
        <p:txBody>
          <a:bodyPr/>
          <a:lstStyle/>
          <a:p>
            <a:r>
              <a:rPr lang="en-US" dirty="0" smtClean="0"/>
              <a:t>Natural ecosystem are capable of self-regulation and self-maintenance as they are able to maintain a stable steady state.</a:t>
            </a:r>
            <a:endParaRPr lang="en-US" dirty="0" smtClean="0"/>
          </a:p>
          <a:p>
            <a:r>
              <a:rPr lang="en-US" dirty="0" smtClean="0"/>
              <a:t>Odum defined homeostasis as the tendency of natural ecosystem to resist change and to remain in a state of </a:t>
            </a:r>
            <a:r>
              <a:rPr lang="en-US" dirty="0" err="1" smtClean="0"/>
              <a:t>equlibrium</a:t>
            </a:r>
            <a:r>
              <a:rPr lang="en-US" dirty="0" smtClean="0"/>
              <a:t>.</a:t>
            </a:r>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tile tx="0" ty="0" sx="100000" sy="100000" flip="none" algn="tl"/>
        </a:blipFill>
        <a:effectLst/>
      </p:bgPr>
    </p:bg>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52400" y="143546"/>
            <a:ext cx="8839200" cy="6629400"/>
          </a:xfrm>
          <a:solidFill>
            <a:schemeClr val="accent3"/>
          </a:solidFill>
          <a:effectLst>
            <a:glow rad="127000">
              <a:srgbClr val="FFFF00"/>
            </a:glow>
            <a:softEdge rad="63500"/>
          </a:effectLst>
        </p:spPr>
      </p:pic>
      <p:sp>
        <p:nvSpPr>
          <p:cNvPr id="2" name="Title 1"/>
          <p:cNvSpPr>
            <a:spLocks noGrp="1"/>
          </p:cNvSpPr>
          <p:nvPr>
            <p:ph type="title"/>
          </p:nvPr>
        </p:nvSpPr>
        <p:spPr>
          <a:xfrm>
            <a:off x="419100" y="2514600"/>
            <a:ext cx="8229600" cy="1905000"/>
          </a:xfrm>
        </p:spPr>
        <p:txBody>
          <a:bodyPr>
            <a:normAutofit/>
          </a:bodyPr>
          <a:lstStyle/>
          <a:p>
            <a:r>
              <a:rPr lang="en-US" sz="4800" dirty="0" smtClean="0">
                <a:solidFill>
                  <a:srgbClr val="002060"/>
                </a:solidFill>
                <a:latin typeface="Lucida Calligraphy" panose="03010101010101010101" pitchFamily="66" charset="0"/>
              </a:rPr>
              <a:t>Thankyou </a:t>
            </a:r>
            <a:endParaRPr lang="en-IN" sz="4800" dirty="0">
              <a:solidFill>
                <a:srgbClr val="002060"/>
              </a:solidFill>
              <a:latin typeface="Lucida Calligraphy" panose="03010101010101010101" pitchFamily="66"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3971</Words>
  <Application>WPS Presentation</Application>
  <PresentationFormat>On-screen Show (4:3)</PresentationFormat>
  <Paragraphs>208</Paragraphs>
  <Slides>18</Slides>
  <Notes>0</Notes>
  <HiddenSlides>0</HiddenSlides>
  <MMClips>0</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18</vt:i4>
      </vt:variant>
    </vt:vector>
  </HeadingPairs>
  <TitlesOfParts>
    <vt:vector size="30" baseType="lpstr">
      <vt:lpstr>Arial</vt:lpstr>
      <vt:lpstr>SimSun</vt:lpstr>
      <vt:lpstr>Wingdings</vt:lpstr>
      <vt:lpstr>Script MT Bold</vt:lpstr>
      <vt:lpstr>Freestyle Script</vt:lpstr>
      <vt:lpstr>Lucida Calligraphy</vt:lpstr>
      <vt:lpstr>Times New Roman</vt:lpstr>
      <vt:lpstr>Courier New</vt:lpstr>
      <vt:lpstr>Microsoft YaHei</vt:lpstr>
      <vt:lpstr>Arial Unicode MS</vt:lpstr>
      <vt:lpstr>Calibri</vt:lpstr>
      <vt:lpstr>Office Theme</vt:lpstr>
      <vt:lpstr>Kalipada Ghosh Tarai Mahavidyalaya Bagdogra  Department of Environmental Science</vt:lpstr>
      <vt:lpstr>Unit 2: Ecosystems </vt:lpstr>
      <vt:lpstr>Unit 2: Ecosystems Lecture-1 </vt:lpstr>
      <vt:lpstr>ECOSYSTEM</vt:lpstr>
      <vt:lpstr>A typical ecosystem</vt:lpstr>
      <vt:lpstr>Types of Ecosystems (natural)</vt:lpstr>
      <vt:lpstr>Types of Ecosystems (artificial)</vt:lpstr>
      <vt:lpstr>Aspects of Ecosystem</vt:lpstr>
      <vt:lpstr>Structure of an Ecosystem</vt:lpstr>
      <vt:lpstr>Producers (Plants)</vt:lpstr>
      <vt:lpstr>Photosynthesis and Respiration</vt:lpstr>
      <vt:lpstr>Consumers (Animals)</vt:lpstr>
      <vt:lpstr>Consumers (Animals)</vt:lpstr>
      <vt:lpstr>Decomposers</vt:lpstr>
      <vt:lpstr>Abiotic Components</vt:lpstr>
      <vt:lpstr>Inter-relationship between Biotic and Abiotic components</vt:lpstr>
      <vt:lpstr>Concept of Homeostasis</vt:lpstr>
      <vt:lpstr>Thankyou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KGTM-2</dc:creator>
  <cp:lastModifiedBy>Meeta Bala</cp:lastModifiedBy>
  <cp:revision>54</cp:revision>
  <dcterms:created xsi:type="dcterms:W3CDTF">2020-08-21T11:54:00Z</dcterms:created>
  <dcterms:modified xsi:type="dcterms:W3CDTF">2026-08-25T13:58:55Z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E012CEF437154B2286A751476547DCBC_12</vt:lpwstr>
  </property>
  <property fmtid="{D5CDD505-2E9C-101B-9397-08002B2CF9AE}" pid="3" name="KSOProductBuildVer">
    <vt:lpwstr>1033-12.1.0.28032</vt:lpwstr>
  </property>
</Properties>
</file>