
<file path=[Content_Types].xml><?xml version="1.0" encoding="utf-8"?>
<Types xmlns="http://schemas.openxmlformats.org/package/2006/content-types">
  <Default Extension="xml" ContentType="application/vnd.openxmlformats-officedocument.extended-properties+xml"/>
  <Default Extension="png" ContentType="image/png"/>
  <Default Extension="jpg" ContentType="image/jpeg"/>
  <Default Extension="jpeg" ContentType="image/jpeg"/>
  <Default Extension="svg" ContentType="image/svg+xml"/>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76"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Impact Metrics</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60D2-473C-9CD8-ECEE01A39C8A}"/>
              </c:ext>
            </c:extLst>
          </c:dPt>
          <c:dPt>
            <c:idx val="1"/>
            <c:invertIfNegative val="0"/>
            <c:bubble3D val="0"/>
            <c:spPr>
              <a:solidFill>
                <a:srgbClr val="7C3AED"/>
              </a:solidFill>
              <a:effectLst/>
            </c:spPr>
            <c:extLst>
              <c:ext xmlns:c16="http://schemas.microsoft.com/office/drawing/2014/chart" uri="{C3380CC4-5D6E-409C-BE32-E72D297353CC}">
                <c16:uniqueId val="{00000003-60D2-473C-9CD8-ECEE01A39C8A}"/>
              </c:ext>
            </c:extLst>
          </c:dPt>
          <c:dPt>
            <c:idx val="2"/>
            <c:invertIfNegative val="0"/>
            <c:bubble3D val="0"/>
            <c:spPr>
              <a:solidFill>
                <a:srgbClr val="0EA5E9"/>
              </a:solidFill>
              <a:effectLst/>
            </c:spPr>
            <c:extLst>
              <c:ext xmlns:c16="http://schemas.microsoft.com/office/drawing/2014/chart" uri="{C3380CC4-5D6E-409C-BE32-E72D297353CC}">
                <c16:uniqueId val="{00000005-60D2-473C-9CD8-ECEE01A39C8A}"/>
              </c:ext>
            </c:extLst>
          </c:dPt>
          <c:dPt>
            <c:idx val="3"/>
            <c:invertIfNegative val="0"/>
            <c:bubble3D val="0"/>
            <c:spPr>
              <a:solidFill>
                <a:srgbClr val="0D9488"/>
              </a:solidFill>
              <a:effectLst/>
            </c:spPr>
            <c:extLst>
              <c:ext xmlns:c16="http://schemas.microsoft.com/office/drawing/2014/chart" uri="{C3380CC4-5D6E-409C-BE32-E72D297353CC}">
                <c16:uniqueId val="{00000007-60D2-473C-9CD8-ECEE01A39C8A}"/>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Employment Growth</c:v>
                </c:pt>
                <c:pt idx="1">
                  <c:v>Investment Increase</c:v>
                </c:pt>
                <c:pt idx="2">
                  <c:v>GDP Contribution</c:v>
                </c:pt>
                <c:pt idx="3">
                  <c:v>Infrastructure Development</c:v>
                </c:pt>
              </c:strCache>
            </c:strRef>
          </c:cat>
          <c:val>
            <c:numRef>
              <c:f>Sheet1!$B$2:$B$5</c:f>
              <c:numCache>
                <c:formatCode>General</c:formatCode>
                <c:ptCount val="4"/>
                <c:pt idx="0">
                  <c:v>30</c:v>
                </c:pt>
                <c:pt idx="1">
                  <c:v>50</c:v>
                </c:pt>
                <c:pt idx="2">
                  <c:v>40</c:v>
                </c:pt>
                <c:pt idx="3">
                  <c:v>60</c:v>
                </c:pt>
              </c:numCache>
            </c:numRef>
          </c:val>
          <c:extLst>
            <c:ext xmlns:c16="http://schemas.microsoft.com/office/drawing/2014/chart" uri="{C3380CC4-5D6E-409C-BE32-E72D297353CC}">
              <c16:uniqueId val="{00000008-60D2-473C-9CD8-ECEE01A39C8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24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44933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90298CD5-6C1E-4009-B41F-6DF62E31D3BE}" type="datetimeFigureOut">
              <a:rPr lang="en-US" smtClean="0"/>
              <a:pPr/>
              <a:t>9/7/2026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06859845"/>
      </p:ext>
    </p:extLst>
  </p:cSld>
  <p:clrMap bg1="lt1" tx1="dk1" bg2="lt2" tx2="dk2" accent1="accent1" accent2="accent2" accent3="accent3" accent4="accent4" accent5="accent5" accent6="accent6" hlink="hlink" folHlink="folHlink"/>
  <p:sldLayoutIdLst>
    <p:sldLayoutId id="2147483694"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10.svg" Id="rId8" /><Relationship Type="http://schemas.openxmlformats.org/officeDocument/2006/relationships/image" Target="/ppt/media/image5.png" Id="rId3" /><Relationship Type="http://schemas.openxmlformats.org/officeDocument/2006/relationships/image" Target="/ppt/media/image9.png" Id="rId7" /><Relationship Type="http://schemas.openxmlformats.org/officeDocument/2006/relationships/image" Target="/ppt/media/image4.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svg" Id="rId6" /><Relationship Type="http://schemas.openxmlformats.org/officeDocument/2006/relationships/image" Target="/ppt/media/image13.png" Id="rId11" /><Relationship Type="http://schemas.openxmlformats.org/officeDocument/2006/relationships/image" Target="/ppt/media/image7.png" Id="rId5" /><Relationship Type="http://schemas.openxmlformats.org/officeDocument/2006/relationships/image" Target="/ppt/media/image12.jpeg" Id="rId10" /><Relationship Type="http://schemas.openxmlformats.org/officeDocument/2006/relationships/image" Target="/ppt/media/image6.png" Id="rId4" /><Relationship Type="http://schemas.openxmlformats.org/officeDocument/2006/relationships/image" Target="/ppt/media/image11.png" Id="rId9" /></Relationships>
</file>

<file path=ppt/slides/_rels/slide3.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3.xml" Id="rId2" /><Relationship Type="http://schemas.openxmlformats.org/officeDocument/2006/relationships/image" Target="/ppt/media/image2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6.svg" Id="rId1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25.png" Id="rId14" /></Relationships>
</file>

<file path=ppt/slides/_rels/slide4.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33.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2.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1.svg" Id="rId11" /><Relationship Type="http://schemas.openxmlformats.org/officeDocument/2006/relationships/image" Target="/ppt/media/image16.png" Id="rId5" /><Relationship Type="http://schemas.openxmlformats.org/officeDocument/2006/relationships/image" Target="/ppt/media/image30.png" Id="rId10" /><Relationship Type="http://schemas.openxmlformats.org/officeDocument/2006/relationships/image" Target="/ppt/media/image15.png" Id="rId4" /><Relationship Type="http://schemas.openxmlformats.org/officeDocument/2006/relationships/image" Target="/ppt/media/image29.svg" Id="rId9" /><Relationship Type="http://schemas.openxmlformats.org/officeDocument/2006/relationships/image" Target="/ppt/media/image34.jpeg" Id="rId14" /></Relationships>
</file>

<file path=ppt/slides/_rels/slide5.xml.rels>&#65279;<?xml version="1.0" encoding="utf-8"?><Relationships xmlns="http://schemas.openxmlformats.org/package/2006/relationships"><Relationship Type="http://schemas.openxmlformats.org/officeDocument/2006/relationships/image" Target="/ppt/media/image35.png" Id="rId3" /><Relationship Type="http://schemas.openxmlformats.org/officeDocument/2006/relationships/chart" Target="/ppt/charts/chart1.xml"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18.png" Id="rId6" /><Relationship Type="http://schemas.openxmlformats.org/officeDocument/2006/relationships/image" Target="/ppt/media/image37.png" Id="rId5" /><Relationship Type="http://schemas.openxmlformats.org/officeDocument/2006/relationships/image" Target="/ppt/media/image36.png" Id="rId4" /></Relationships>
</file>

<file path=ppt/slides/_rels/slide6.xml.rels>&#65279;<?xml version="1.0" encoding="utf-8"?><Relationships xmlns="http://schemas.openxmlformats.org/package/2006/relationships"><Relationship Type="http://schemas.openxmlformats.org/officeDocument/2006/relationships/image" Target="/ppt/media/image38.png" Id="rId8" /><Relationship Type="http://schemas.openxmlformats.org/officeDocument/2006/relationships/image" Target="/ppt/media/image43.svg" Id="rId13" /><Relationship Type="http://schemas.openxmlformats.org/officeDocument/2006/relationships/image" Target="/ppt/media/image48.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42.png" Id="rId12" /><Relationship Type="http://schemas.openxmlformats.org/officeDocument/2006/relationships/image" Target="/ppt/media/image47.svg" Id="rId17" /><Relationship Type="http://schemas.openxmlformats.org/officeDocument/2006/relationships/notesSlide" Target="/ppt/notesSlides/notesSlide6.xml" Id="rId2" /><Relationship Type="http://schemas.openxmlformats.org/officeDocument/2006/relationships/image" Target="/ppt/media/image46.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41.svg" Id="rId11" /><Relationship Type="http://schemas.openxmlformats.org/officeDocument/2006/relationships/image" Target="/ppt/media/image16.png" Id="rId5" /><Relationship Type="http://schemas.openxmlformats.org/officeDocument/2006/relationships/image" Target="/ppt/media/image45.svg" Id="rId15" /><Relationship Type="http://schemas.openxmlformats.org/officeDocument/2006/relationships/image" Target="/ppt/media/image40.png" Id="rId10" /><Relationship Type="http://schemas.openxmlformats.org/officeDocument/2006/relationships/image" Target="/ppt/media/image15.png" Id="rId4" /><Relationship Type="http://schemas.openxmlformats.org/officeDocument/2006/relationships/image" Target="/ppt/media/image39.svg" Id="rId9" /><Relationship Type="http://schemas.openxmlformats.org/officeDocument/2006/relationships/image" Target="/ppt/media/image44.png" Id="rId14" /></Relationships>
</file>

<file path=ppt/slides/_rels/slide7.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7.xml" Id="rId2" /><Relationship Type="http://schemas.openxmlformats.org/officeDocument/2006/relationships/slideLayout" Target="/ppt/slideLayouts/slideLayout18.xml" Id="rId1" /><Relationship Type="http://schemas.openxmlformats.org/officeDocument/2006/relationships/image" Target="/ppt/media/image50.png" Id="rId6" /><Relationship Type="http://schemas.openxmlformats.org/officeDocument/2006/relationships/image" Target="/ppt/media/image16.png" Id="rId5" /><Relationship Type="http://schemas.openxmlformats.org/officeDocument/2006/relationships/image" Target="/ppt/media/image49.png" Id="rId4" /></Relationships>
</file>

<file path=ppt/slides/_rels/slide8.xml.rels>&#65279;<?xml version="1.0" encoding="utf-8"?><Relationships xmlns="http://schemas.openxmlformats.org/package/2006/relationships"><Relationship Type="http://schemas.openxmlformats.org/officeDocument/2006/relationships/image" Target="/ppt/media/image23.png" Id="rId8" /><Relationship Type="http://schemas.openxmlformats.org/officeDocument/2006/relationships/image" Target="/ppt/media/image5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53.png" Id="rId12" /><Relationship Type="http://schemas.openxmlformats.org/officeDocument/2006/relationships/notesSlide" Target="/ppt/notesSlides/notesSlide8.xml" Id="rId2" /><Relationship Type="http://schemas.openxmlformats.org/officeDocument/2006/relationships/image" Target="/ppt/media/image55.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52.svg" Id="rId11" /><Relationship Type="http://schemas.openxmlformats.org/officeDocument/2006/relationships/image" Target="/ppt/media/image16.png" Id="rId5" /><Relationship Type="http://schemas.openxmlformats.org/officeDocument/2006/relationships/image" Target="/ppt/media/image20.svg" Id="rId15" /><Relationship Type="http://schemas.openxmlformats.org/officeDocument/2006/relationships/image" Target="/ppt/media/image51.png" Id="rId10" /><Relationship Type="http://schemas.openxmlformats.org/officeDocument/2006/relationships/image" Target="/ppt/media/image15.png" Id="rId4" /><Relationship Type="http://schemas.openxmlformats.org/officeDocument/2006/relationships/image" Target="/ppt/media/image24.svg" Id="rId9" /><Relationship Type="http://schemas.openxmlformats.org/officeDocument/2006/relationships/image" Target="/ppt/media/image19.png" Id="rId14" /></Relationships>
</file>

<file path=ppt/slides/_rels/slide9.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56.png" Id="rId3" /><Relationship Type="http://schemas.openxmlformats.org/officeDocument/2006/relationships/image" Target="/ppt/media/image60.png"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59.jpeg" Id="rId6" /><Relationship Type="http://schemas.openxmlformats.org/officeDocument/2006/relationships/image" Target="/ppt/media/image58.png" Id="rId5" /><Relationship Type="http://schemas.openxmlformats.org/officeDocument/2006/relationships/image" Target="/ppt/media/image57.png" Id="rId4" /></Relationships>
</file>

<file path=ppt/slides/_rels/slide10.xml.rels>&#65279;<?xml version="1.0" encoding="utf-8"?><Relationships xmlns="http://schemas.openxmlformats.org/package/2006/relationships"><Relationship Type="http://schemas.openxmlformats.org/officeDocument/2006/relationships/image" Target="/ppt/media/image18.png" Id="rId3" /><Relationship Type="http://schemas.openxmlformats.org/officeDocument/2006/relationships/notesSlide" Target="/ppt/notesSlides/notesSlide10.xml" Id="rId2" /><Relationship Type="http://schemas.openxmlformats.org/officeDocument/2006/relationships/slideLayout" Target="/ppt/slideLayouts/slideLayout18.xml" Id="rId1" /></Relationships>
</file>

<file path=ppt/slides/_rels/slide11.xml.rels>&#65279;<?xml version="1.0" encoding="utf-8"?><Relationships xmlns="http://schemas.openxmlformats.org/package/2006/relationships"><Relationship Type="http://schemas.openxmlformats.org/officeDocument/2006/relationships/image" Target="/ppt/media/image61.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11.xml" Id="rId2" /><Relationship Type="http://schemas.openxmlformats.org/officeDocument/2006/relationships/image" Target="/ppt/media/image65.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64.svg" Id="rId11" /><Relationship Type="http://schemas.openxmlformats.org/officeDocument/2006/relationships/image" Target="/ppt/media/image16.png" Id="rId5" /><Relationship Type="http://schemas.openxmlformats.org/officeDocument/2006/relationships/image" Target="/ppt/media/image20.svg" Id="rId15" /><Relationship Type="http://schemas.openxmlformats.org/officeDocument/2006/relationships/image" Target="/ppt/media/image63.png" Id="rId10" /><Relationship Type="http://schemas.openxmlformats.org/officeDocument/2006/relationships/image" Target="/ppt/media/image15.png" Id="rId4" /><Relationship Type="http://schemas.openxmlformats.org/officeDocument/2006/relationships/image" Target="/ppt/media/image62.svg" Id="rId9" /><Relationship Type="http://schemas.openxmlformats.org/officeDocument/2006/relationships/image" Target="/ppt/media/image19.png" Id="rId14" /></Relationships>
</file>

<file path=ppt/slides/_rels/slide12.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12.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66.jpeg" Id="rId14" /></Relationships>
</file>

<file path=ppt/slides/_rels/slide13.xml.rels>&#65279;<?xml version="1.0" encoding="utf-8"?><Relationships xmlns="http://schemas.openxmlformats.org/package/2006/relationships"><Relationship Type="http://schemas.openxmlformats.org/officeDocument/2006/relationships/image" Target="/ppt/media/image72.png" Id="rId8" /><Relationship Type="http://schemas.openxmlformats.org/officeDocument/2006/relationships/image" Target="/ppt/media/image67.png" Id="rId3" /><Relationship Type="http://schemas.openxmlformats.org/officeDocument/2006/relationships/image" Target="/ppt/media/image71.svg" Id="rId7" /><Relationship Type="http://schemas.openxmlformats.org/officeDocument/2006/relationships/image" Target="/ppt/media/image4.png" Id="rId12"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70.png" Id="rId6" /><Relationship Type="http://schemas.openxmlformats.org/officeDocument/2006/relationships/image" Target="/ppt/media/image75.png" Id="rId11" /><Relationship Type="http://schemas.openxmlformats.org/officeDocument/2006/relationships/image" Target="/ppt/media/image69.png" Id="rId5" /><Relationship Type="http://schemas.openxmlformats.org/officeDocument/2006/relationships/image" Target="/ppt/media/image74.png" Id="rId10" /><Relationship Type="http://schemas.openxmlformats.org/officeDocument/2006/relationships/image" Target="/ppt/media/image68.png" Id="rId4" /><Relationship Type="http://schemas.openxmlformats.org/officeDocument/2006/relationships/image" Target="/ppt/media/image73.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Understanding the Growth Pole Model of Perroux</a:t>
            </a:r>
          </a:p>
          <a:p>
            <a:pPr marL="0" indent="0" algn="ctr">
              <a:lnSpc>
                <a:spcPct val="130000"/>
              </a:lnSpc>
              <a:buNone/>
            </a:pPr>
            <a:endParaRPr lang="en-US" b="1" i="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endParaRPr lang="en-US" b="1" i="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r>
              <a:rPr lang="en-US"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3"/>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Understanding the Growth Pole Model of Perroux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presentation explores the Growth Pole Model developed by François Perroux, which emphasizes the role of specific industries in regional economic development. By identifying key growth poles, we can understand how certain areas can stimulate broader economic growth. This model has significant implications for urban planning and regional policy-making, providing insights into how to foster sustainable economic development in various contexts.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60401" y="6553036"/>
            <a:ext cx="175509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Origin of the Model
</a:t>
            </a:r>
            <a:endParaRPr lang="en-US" sz="1400" dirty="0"/>
          </a:p>
        </p:txBody>
      </p:sp>
      <p:sp>
        <p:nvSpPr>
          <p:cNvPr id="9" name="Text 2"/>
          <p:cNvSpPr/>
          <p:nvPr/>
        </p:nvSpPr>
        <p:spPr>
          <a:xfrm>
            <a:off x="599425" y="2680904"/>
            <a:ext cx="3552101" cy="5156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Developed by François Perroux in the 1950s to analyze regional growth.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Regional Focus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Concentrates economic development in specific regions to enhance productivity.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Key Industries
</a:t>
            </a:r>
            <a:endParaRPr lang="en-US" sz="1400" dirty="0"/>
          </a:p>
        </p:txBody>
      </p:sp>
      <p:sp>
        <p:nvSpPr>
          <p:cNvPr id="13" name="Text 6"/>
          <p:cNvSpPr/>
          <p:nvPr/>
        </p:nvSpPr>
        <p:spPr>
          <a:xfrm>
            <a:off x="599425" y="4587124"/>
            <a:ext cx="3552101" cy="5156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Identifies specific industries as growth poles to drive local economies.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Economic Linkages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Aims to stimulate surrounding areas through strategic economic connections.
</a:t>
            </a:r>
            <a:endParaRPr lang="en-US" sz="1300" dirty="0"/>
          </a:p>
        </p:txBody>
      </p:sp>
      <p:sp>
        <p:nvSpPr>
          <p:cNvPr id="16" name="Text 9"/>
          <p:cNvSpPr/>
          <p:nvPr/>
        </p:nvSpPr>
        <p:spPr>
          <a:xfrm>
            <a:off x="10436599" y="6578435"/>
            <a:ext cx="160270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Leandro Barreto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the Model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60"/>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60"/>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6"/>
            <a:ext cx="148840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Concentrated Economic Activity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Growth poles are regions with high levels of economic concentration and activity.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Regional Development Driver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They stimulate regional growth through industrialization and job creation.
</a:t>
            </a:r>
            <a:endParaRPr lang="en-US" sz="1300" dirty="0"/>
          </a:p>
        </p:txBody>
      </p:sp>
      <p:sp>
        <p:nvSpPr>
          <p:cNvPr id="12" name="Text 5"/>
          <p:cNvSpPr/>
          <p:nvPr/>
        </p:nvSpPr>
        <p:spPr>
          <a:xfrm>
            <a:off x="1280128" y="4521086"/>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Agglomeration Economies
</a:t>
            </a:r>
            <a:endParaRPr lang="en-US" sz="1400" dirty="0"/>
          </a:p>
        </p:txBody>
      </p:sp>
      <p:sp>
        <p:nvSpPr>
          <p:cNvPr id="13" name="Text 6"/>
          <p:cNvSpPr/>
          <p:nvPr/>
        </p:nvSpPr>
        <p:spPr>
          <a:xfrm>
            <a:off x="1280128" y="4825878"/>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Perroux emphasized the benefits of agglomeration for enhancing productivity and innovation.
</a:t>
            </a:r>
            <a:endParaRPr lang="en-US" sz="1300" dirty="0"/>
          </a:p>
        </p:txBody>
      </p:sp>
      <p:sp>
        <p:nvSpPr>
          <p:cNvPr id="14" name="Text 7"/>
          <p:cNvSpPr/>
          <p:nvPr/>
        </p:nvSpPr>
        <p:spPr>
          <a:xfrm>
            <a:off x="7365815" y="6578432"/>
            <a:ext cx="1336007"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Jan Kopřiva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Key Concepts
</a:t>
            </a:r>
            <a:endParaRPr lang="en-US" sz="2300" dirty="0"/>
          </a:p>
        </p:txBody>
      </p:sp>
      <p:sp>
        <p:nvSpPr>
          <p:cNvPr id="16" name="Shape 9"/>
          <p:cNvSpPr/>
          <p:nvPr/>
        </p:nvSpPr>
        <p:spPr>
          <a:xfrm>
            <a:off x="711182" y="2131009"/>
            <a:ext cx="660384" cy="63497"/>
          </a:xfrm>
          <a:prstGeom prst="ellipse">
            <a:avLst/>
          </a:prstGeom>
          <a:solidFill>
            <a:srgbClr val="4F46E5"/>
          </a:solidFill>
          <a:ln/>
        </p:spPr>
      </p:sp>
      <p:sp>
        <p:nvSpPr>
          <p:cNvPr id="17" name="Shape 10"/>
          <p:cNvSpPr/>
          <p:nvPr/>
        </p:nvSpPr>
        <p:spPr>
          <a:xfrm>
            <a:off x="711182" y="2435801"/>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11"/>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Economic Impact of Growth Poles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4"/>
            <a:ext cx="1392044"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Silicon Valley's Tech Hub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Silicon Valley generates over $300 billion in annual revenue, driving global tech innovation.
</a:t>
            </a:r>
            <a:endParaRPr lang="en-US" sz="1200" dirty="0"/>
          </a:p>
        </p:txBody>
      </p:sp>
      <p:sp>
        <p:nvSpPr>
          <p:cNvPr id="10" name="Text 3"/>
          <p:cNvSpPr/>
          <p:nvPr/>
        </p:nvSpPr>
        <p:spPr>
          <a:xfrm>
            <a:off x="1224567" y="247627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Detroit's Auto Industry
</a:t>
            </a:r>
            <a:endParaRPr lang="en-US" sz="1400" dirty="0"/>
          </a:p>
        </p:txBody>
      </p:sp>
      <p:sp>
        <p:nvSpPr>
          <p:cNvPr id="11" name="Text 4"/>
          <p:cNvSpPr/>
          <p:nvPr/>
        </p:nvSpPr>
        <p:spPr>
          <a:xfrm>
            <a:off x="1224567" y="2767735"/>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Detroit was the birthplace of the automobile, producing 75% of U.S. cars in the 1950s.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Asia's Emerging Markets
</a:t>
            </a:r>
            <a:endParaRPr lang="en-US" sz="1400" dirty="0"/>
          </a:p>
        </p:txBody>
      </p:sp>
      <p:sp>
        <p:nvSpPr>
          <p:cNvPr id="13" name="Text 6"/>
          <p:cNvSpPr/>
          <p:nvPr/>
        </p:nvSpPr>
        <p:spPr>
          <a:xfrm>
            <a:off x="1224567" y="376656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Countries like Vietnam and India are rapidly developing as new growth poles in technology.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Regional Success Case Studies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Case studies reveal diverse regional strategies leading to successful growth pole dynamics.
</a:t>
            </a:r>
            <a:endParaRPr lang="en-US" sz="1200" dirty="0"/>
          </a:p>
        </p:txBody>
      </p:sp>
      <p:sp>
        <p:nvSpPr>
          <p:cNvPr id="16" name="Text 9"/>
          <p:cNvSpPr/>
          <p:nvPr/>
        </p:nvSpPr>
        <p:spPr>
          <a:xfrm>
            <a:off x="1224567" y="547276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Impact on Local Economies
</a:t>
            </a:r>
            <a:endParaRPr lang="en-US" sz="1400" dirty="0"/>
          </a:p>
        </p:txBody>
      </p:sp>
      <p:sp>
        <p:nvSpPr>
          <p:cNvPr id="17" name="Text 10"/>
          <p:cNvSpPr/>
          <p:nvPr/>
        </p:nvSpPr>
        <p:spPr>
          <a:xfrm>
            <a:off x="1224567" y="5764230"/>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Growth poles significantly boost local economies, creating jobs and attracting investments.
</a:t>
            </a:r>
            <a:endParaRPr lang="en-US" sz="1200" dirty="0"/>
          </a:p>
        </p:txBody>
      </p:sp>
      <p:sp>
        <p:nvSpPr>
          <p:cNvPr id="18" name="Text 11"/>
          <p:cNvSpPr/>
          <p:nvPr/>
        </p:nvSpPr>
        <p:spPr>
          <a:xfrm>
            <a:off x="7362481" y="6587324"/>
            <a:ext cx="1246315"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Piotr Musioł
</a:t>
            </a:r>
            <a:endParaRPr lang="en-US" sz="900" dirty="0"/>
          </a:p>
        </p:txBody>
      </p:sp>
      <p:sp>
        <p:nvSpPr>
          <p:cNvPr id="19" name="Text 12"/>
          <p:cNvSpPr/>
          <p:nvPr/>
        </p:nvSpPr>
        <p:spPr>
          <a:xfrm>
            <a:off x="680068" y="590689"/>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Examples of Growth Poles
</a:t>
            </a:r>
            <a:endParaRPr lang="en-US" sz="2300" dirty="0"/>
          </a:p>
        </p:txBody>
      </p:sp>
      <p:sp>
        <p:nvSpPr>
          <p:cNvPr id="20" name="Shape 13"/>
          <p:cNvSpPr/>
          <p:nvPr/>
        </p:nvSpPr>
        <p:spPr>
          <a:xfrm>
            <a:off x="680068" y="1188055"/>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15"/>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45"/>
            <a:ext cx="194305" cy="194305"/>
          </a:xfrm>
          <a:prstGeom prst="rect">
            <a:avLst/>
          </a:prstGeom>
        </p:spPr>
      </p:pic>
      <p:sp>
        <p:nvSpPr>
          <p:cNvPr id="25" name="Shape 16"/>
          <p:cNvSpPr/>
          <p:nvPr/>
        </p:nvSpPr>
        <p:spPr>
          <a:xfrm>
            <a:off x="680068" y="3477649"/>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79"/>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10"/>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4"/>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598257"/>
            <a:ext cx="5181470" cy="4296305"/>
          </a:xfrm>
          <a:prstGeom prst="roundRect">
            <a:avLst>
              <a:gd name="adj" fmla="val 4138"/>
            </a:avLst>
          </a:prstGeom>
          <a:solidFill>
            <a:srgbClr val="4F46E5">
              <a:alpha val="8000"/>
            </a:srgbClr>
          </a:solidFill>
          <a:ln w="10160">
            <a:solidFill>
              <a:srgbClr val="4F46E5">
                <a:alpha val="20000"/>
              </a:srgbClr>
            </a:solidFill>
            <a:prstDash val="solid"/>
          </a:ln>
        </p:spPr>
      </p:sp>
      <p:sp>
        <p:nvSpPr>
          <p:cNvPr id="4" name="Shape 1"/>
          <p:cNvSpPr/>
          <p:nvPr/>
        </p:nvSpPr>
        <p:spPr>
          <a:xfrm>
            <a:off x="6248244" y="1598257"/>
            <a:ext cx="5181470" cy="4296305"/>
          </a:xfrm>
          <a:prstGeom prst="roundRect">
            <a:avLst>
              <a:gd name="adj" fmla="val 4138"/>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Growth Poles vs. Growth Centers
</a:t>
            </a:r>
            <a:endParaRPr lang="en-US" sz="2900" dirty="0"/>
          </a:p>
        </p:txBody>
      </p:sp>
      <p:sp>
        <p:nvSpPr>
          <p:cNvPr id="10" name="Text 3"/>
          <p:cNvSpPr/>
          <p:nvPr/>
        </p:nvSpPr>
        <p:spPr>
          <a:xfrm>
            <a:off x="1000735" y="1811613"/>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Growth Poles
</a:t>
            </a:r>
            <a:endParaRPr lang="en-US" sz="1900" dirty="0"/>
          </a:p>
        </p:txBody>
      </p:sp>
      <p:sp>
        <p:nvSpPr>
          <p:cNvPr id="11" name="Text 4"/>
          <p:cNvSpPr/>
          <p:nvPr/>
        </p:nvSpPr>
        <p:spPr>
          <a:xfrm>
            <a:off x="1254728" y="228404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Focus on specific industries that drive local economies.
</a:t>
            </a:r>
            <a:endParaRPr lang="en-US" sz="1400" dirty="0"/>
          </a:p>
        </p:txBody>
      </p:sp>
      <p:sp>
        <p:nvSpPr>
          <p:cNvPr id="12" name="Text 5"/>
          <p:cNvSpPr/>
          <p:nvPr/>
        </p:nvSpPr>
        <p:spPr>
          <a:xfrm>
            <a:off x="1254728" y="2988872"/>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Localized impact on employment and income generation.
</a:t>
            </a:r>
            <a:endParaRPr lang="en-US" sz="1400" dirty="0"/>
          </a:p>
        </p:txBody>
      </p:sp>
      <p:sp>
        <p:nvSpPr>
          <p:cNvPr id="13" name="Text 6"/>
          <p:cNvSpPr/>
          <p:nvPr/>
        </p:nvSpPr>
        <p:spPr>
          <a:xfrm>
            <a:off x="1254728" y="3693705"/>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Encourages investment in targeted sectors for rapid growth.
</a:t>
            </a:r>
            <a:endParaRPr lang="en-US" sz="1400" dirty="0"/>
          </a:p>
        </p:txBody>
      </p:sp>
      <p:sp>
        <p:nvSpPr>
          <p:cNvPr id="14" name="Text 7"/>
          <p:cNvSpPr/>
          <p:nvPr/>
        </p:nvSpPr>
        <p:spPr>
          <a:xfrm>
            <a:off x="1254728" y="4398537"/>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Can lead to regional disparities if not managed properly.
</a:t>
            </a:r>
            <a:endParaRPr lang="en-US" sz="1400" dirty="0"/>
          </a:p>
        </p:txBody>
      </p:sp>
      <p:sp>
        <p:nvSpPr>
          <p:cNvPr id="15" name="Text 8"/>
          <p:cNvSpPr/>
          <p:nvPr/>
        </p:nvSpPr>
        <p:spPr>
          <a:xfrm>
            <a:off x="1254728" y="510337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Policy implications include targeted incentives for specific industries.
</a:t>
            </a:r>
            <a:endParaRPr lang="en-US" sz="1400" dirty="0"/>
          </a:p>
        </p:txBody>
      </p:sp>
      <p:sp>
        <p:nvSpPr>
          <p:cNvPr id="16" name="Text 9"/>
          <p:cNvSpPr/>
          <p:nvPr/>
        </p:nvSpPr>
        <p:spPr>
          <a:xfrm>
            <a:off x="6486998" y="1811613"/>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Growth Centers
</a:t>
            </a:r>
            <a:endParaRPr lang="en-US" sz="1900" dirty="0"/>
          </a:p>
        </p:txBody>
      </p:sp>
      <p:sp>
        <p:nvSpPr>
          <p:cNvPr id="17" name="Text 10"/>
          <p:cNvSpPr/>
          <p:nvPr/>
        </p:nvSpPr>
        <p:spPr>
          <a:xfrm>
            <a:off x="6740991" y="228404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Involves broader economic activities across multiple sectors.
</a:t>
            </a:r>
            <a:endParaRPr lang="en-US" sz="1400" dirty="0"/>
          </a:p>
        </p:txBody>
      </p:sp>
      <p:sp>
        <p:nvSpPr>
          <p:cNvPr id="18" name="Text 11"/>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Wider influence on regional development and infrastructure.
</a:t>
            </a:r>
            <a:endParaRPr lang="en-US" sz="1400" dirty="0"/>
          </a:p>
        </p:txBody>
      </p:sp>
      <p:sp>
        <p:nvSpPr>
          <p:cNvPr id="19" name="Text 12"/>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Promotes diversification of the economy to reduce risks.
</a:t>
            </a:r>
            <a:endParaRPr lang="en-US" sz="1400" dirty="0"/>
          </a:p>
        </p:txBody>
      </p:sp>
      <p:sp>
        <p:nvSpPr>
          <p:cNvPr id="20" name="Text 13"/>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Encourages balanced regional development and equity.
</a:t>
            </a:r>
            <a:endParaRPr lang="en-US" sz="1400" dirty="0"/>
          </a:p>
        </p:txBody>
      </p:sp>
      <p:sp>
        <p:nvSpPr>
          <p:cNvPr id="21" name="Text 14"/>
          <p:cNvSpPr/>
          <p:nvPr/>
        </p:nvSpPr>
        <p:spPr>
          <a:xfrm>
            <a:off x="6740991" y="510337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Policy implications include comprehensive planning for diverse sectors.
</a:t>
            </a:r>
            <a:endParaRPr lang="en-US" sz="1400" dirty="0"/>
          </a:p>
        </p:txBody>
      </p:sp>
      <p:sp>
        <p:nvSpPr>
          <p:cNvPr id="22" name="Shape 15"/>
          <p:cNvSpPr/>
          <p:nvPr/>
        </p:nvSpPr>
        <p:spPr>
          <a:xfrm>
            <a:off x="1000735" y="2372936"/>
            <a:ext cx="101597" cy="101596"/>
          </a:xfrm>
          <a:prstGeom prst="ellipse">
            <a:avLst/>
          </a:prstGeom>
          <a:solidFill>
            <a:srgbClr val="4F46E5"/>
          </a:solidFill>
          <a:ln/>
        </p:spPr>
      </p:sp>
      <p:sp>
        <p:nvSpPr>
          <p:cNvPr id="23" name="Shape 16"/>
          <p:cNvSpPr/>
          <p:nvPr/>
        </p:nvSpPr>
        <p:spPr>
          <a:xfrm>
            <a:off x="1000735" y="3077768"/>
            <a:ext cx="101597" cy="101596"/>
          </a:xfrm>
          <a:prstGeom prst="ellipse">
            <a:avLst/>
          </a:prstGeom>
          <a:solidFill>
            <a:srgbClr val="4F46E5"/>
          </a:solidFill>
          <a:ln/>
        </p:spPr>
      </p:sp>
      <p:sp>
        <p:nvSpPr>
          <p:cNvPr id="24" name="Shape 17"/>
          <p:cNvSpPr/>
          <p:nvPr/>
        </p:nvSpPr>
        <p:spPr>
          <a:xfrm>
            <a:off x="1000735" y="3782601"/>
            <a:ext cx="101597" cy="101596"/>
          </a:xfrm>
          <a:prstGeom prst="ellipse">
            <a:avLst/>
          </a:prstGeom>
          <a:solidFill>
            <a:srgbClr val="4F46E5"/>
          </a:solidFill>
          <a:ln/>
        </p:spPr>
      </p:sp>
      <p:sp>
        <p:nvSpPr>
          <p:cNvPr id="25" name="Shape 18"/>
          <p:cNvSpPr/>
          <p:nvPr/>
        </p:nvSpPr>
        <p:spPr>
          <a:xfrm>
            <a:off x="1000735" y="4487433"/>
            <a:ext cx="101597" cy="101596"/>
          </a:xfrm>
          <a:prstGeom prst="ellipse">
            <a:avLst/>
          </a:prstGeom>
          <a:solidFill>
            <a:srgbClr val="4F46E5"/>
          </a:solidFill>
          <a:ln/>
        </p:spPr>
      </p:sp>
      <p:sp>
        <p:nvSpPr>
          <p:cNvPr id="26" name="Shape 19"/>
          <p:cNvSpPr/>
          <p:nvPr/>
        </p:nvSpPr>
        <p:spPr>
          <a:xfrm>
            <a:off x="1000735" y="5192266"/>
            <a:ext cx="101597" cy="101596"/>
          </a:xfrm>
          <a:prstGeom prst="ellipse">
            <a:avLst/>
          </a:prstGeom>
          <a:solidFill>
            <a:srgbClr val="4F46E5"/>
          </a:solidFill>
          <a:ln/>
        </p:spPr>
      </p:sp>
      <p:sp>
        <p:nvSpPr>
          <p:cNvPr id="27" name="Shape 20"/>
          <p:cNvSpPr/>
          <p:nvPr/>
        </p:nvSpPr>
        <p:spPr>
          <a:xfrm>
            <a:off x="6486998" y="2372936"/>
            <a:ext cx="101598" cy="101596"/>
          </a:xfrm>
          <a:prstGeom prst="ellipse">
            <a:avLst/>
          </a:prstGeom>
          <a:solidFill>
            <a:srgbClr val="8B5CF6"/>
          </a:solidFill>
          <a:ln/>
        </p:spPr>
      </p:sp>
      <p:sp>
        <p:nvSpPr>
          <p:cNvPr id="28" name="Shape 21"/>
          <p:cNvSpPr/>
          <p:nvPr/>
        </p:nvSpPr>
        <p:spPr>
          <a:xfrm>
            <a:off x="6486998" y="3077768"/>
            <a:ext cx="101598" cy="101596"/>
          </a:xfrm>
          <a:prstGeom prst="ellipse">
            <a:avLst/>
          </a:prstGeom>
          <a:solidFill>
            <a:srgbClr val="8B5CF6"/>
          </a:solidFill>
          <a:ln/>
        </p:spPr>
      </p:sp>
      <p:sp>
        <p:nvSpPr>
          <p:cNvPr id="29" name="Shape 22"/>
          <p:cNvSpPr/>
          <p:nvPr/>
        </p:nvSpPr>
        <p:spPr>
          <a:xfrm>
            <a:off x="6486998" y="3782601"/>
            <a:ext cx="101598" cy="101596"/>
          </a:xfrm>
          <a:prstGeom prst="ellipse">
            <a:avLst/>
          </a:prstGeom>
          <a:solidFill>
            <a:srgbClr val="8B5CF6"/>
          </a:solidFill>
          <a:ln/>
        </p:spPr>
      </p:sp>
      <p:sp>
        <p:nvSpPr>
          <p:cNvPr id="30" name="Shape 23"/>
          <p:cNvSpPr/>
          <p:nvPr/>
        </p:nvSpPr>
        <p:spPr>
          <a:xfrm>
            <a:off x="6486998" y="4487433"/>
            <a:ext cx="101598" cy="101596"/>
          </a:xfrm>
          <a:prstGeom prst="ellipse">
            <a:avLst/>
          </a:prstGeom>
          <a:solidFill>
            <a:srgbClr val="8B5CF6"/>
          </a:solidFill>
          <a:ln/>
        </p:spPr>
      </p:sp>
      <p:sp>
        <p:nvSpPr>
          <p:cNvPr id="31" name="Shape 24"/>
          <p:cNvSpPr/>
          <p:nvPr/>
        </p:nvSpPr>
        <p:spPr>
          <a:xfrm>
            <a:off x="6486998" y="5192266"/>
            <a:ext cx="101598" cy="101596"/>
          </a:xfrm>
          <a:prstGeom prst="ellipse">
            <a:avLst/>
          </a:prstGeom>
          <a:solidFill>
            <a:srgbClr val="8B5CF6"/>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78973" y="6553036"/>
            <a:ext cx="1736524"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09"/>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Neglect of Rural Areas
</a:t>
            </a:r>
            <a:endParaRPr lang="en-US" sz="1400" dirty="0"/>
          </a:p>
        </p:txBody>
      </p:sp>
      <p:sp>
        <p:nvSpPr>
          <p:cNvPr id="9" name="Text 2"/>
          <p:cNvSpPr/>
          <p:nvPr/>
        </p:nvSpPr>
        <p:spPr>
          <a:xfrm>
            <a:off x="599425" y="268090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Perroux's model often overlooks rural development, focusing excessively on industrial growth.
</a:t>
            </a:r>
            <a:endParaRPr lang="en-US" sz="1300" dirty="0"/>
          </a:p>
        </p:txBody>
      </p:sp>
      <p:sp>
        <p:nvSpPr>
          <p:cNvPr id="10" name="Text 3"/>
          <p:cNvSpPr/>
          <p:nvPr/>
        </p:nvSpPr>
        <p:spPr>
          <a:xfrm>
            <a:off x="4771270" y="2376109"/>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Regional Disparities
</a:t>
            </a:r>
            <a:endParaRPr lang="en-US" sz="1400" dirty="0"/>
          </a:p>
        </p:txBody>
      </p:sp>
      <p:sp>
        <p:nvSpPr>
          <p:cNvPr id="11" name="Text 4"/>
          <p:cNvSpPr/>
          <p:nvPr/>
        </p:nvSpPr>
        <p:spPr>
          <a:xfrm>
            <a:off x="4771270" y="268090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 model can exacerbate regional inequalities, favoring urban over rural regions significantly.
</a:t>
            </a:r>
            <a:endParaRPr lang="en-US" sz="1300" dirty="0"/>
          </a:p>
        </p:txBody>
      </p:sp>
      <p:sp>
        <p:nvSpPr>
          <p:cNvPr id="12" name="Text 5"/>
          <p:cNvSpPr/>
          <p:nvPr/>
        </p:nvSpPr>
        <p:spPr>
          <a:xfrm>
            <a:off x="599425" y="428233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Environmental Oversights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Environmental impacts are frequently ignored, leading to unsustainable growth practices.
</a:t>
            </a:r>
            <a:endParaRPr lang="en-US" sz="1300" dirty="0"/>
          </a:p>
        </p:txBody>
      </p:sp>
      <p:sp>
        <p:nvSpPr>
          <p:cNvPr id="14" name="Text 7"/>
          <p:cNvSpPr/>
          <p:nvPr/>
        </p:nvSpPr>
        <p:spPr>
          <a:xfrm>
            <a:off x="4771270" y="428233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Need for Inclusivity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Critics argue for more inclusive development strategies that address diverse community needs.
</a:t>
            </a:r>
            <a:endParaRPr lang="en-US" sz="1300" dirty="0"/>
          </a:p>
        </p:txBody>
      </p:sp>
      <p:sp>
        <p:nvSpPr>
          <p:cNvPr id="16" name="Text 9"/>
          <p:cNvSpPr/>
          <p:nvPr/>
        </p:nvSpPr>
        <p:spPr>
          <a:xfrm>
            <a:off x="10455171" y="6578437"/>
            <a:ext cx="1584127"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Sveta Fedarava
</a:t>
            </a:r>
            <a:endParaRPr lang="en-US" sz="900" dirty="0"/>
          </a:p>
        </p:txBody>
      </p:sp>
      <p:sp>
        <p:nvSpPr>
          <p:cNvPr id="17" name="Text 10"/>
          <p:cNvSpPr/>
          <p:nvPr/>
        </p:nvSpPr>
        <p:spPr>
          <a:xfrm>
            <a:off x="380990" y="1324580"/>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Critiques of the Model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4"/>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4"/>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77"/>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77"/>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35623"/>
            <a:ext cx="5079873" cy="3386582"/>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Growth Pole Dynamics Illustration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visual represents the Growth Pole Model, highlighting key areas of economic development and their interconnections. It illustrates how growth poles stimulate surrounding regions through infrastructure and investment.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4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31"/>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are the main drivers of growth poles?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The main drivers of growth poles include innovation, investment in infrastructure, and the concentration of skilled labor, which together stimulate economic activity and attract further investment.
</a:t>
            </a:r>
            <a:endParaRPr lang="en-US" sz="1100" dirty="0"/>
          </a:p>
        </p:txBody>
      </p:sp>
      <p:sp>
        <p:nvSpPr>
          <p:cNvPr id="10" name="Text 7"/>
          <p:cNvSpPr/>
          <p:nvPr/>
        </p:nvSpPr>
        <p:spPr>
          <a:xfrm>
            <a:off x="1395060" y="278963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can policymakers leverage this model?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Policymakers can leverage the Growth Pole Model by identifying and supporting key industries and sectors that have the potential to drive regional development and create jobs.
</a:t>
            </a:r>
            <a:endParaRPr lang="en-US" sz="1100" dirty="0"/>
          </a:p>
        </p:txBody>
      </p:sp>
      <p:sp>
        <p:nvSpPr>
          <p:cNvPr id="12" name="Text 9"/>
          <p:cNvSpPr/>
          <p:nvPr/>
        </p:nvSpPr>
        <p:spPr>
          <a:xfrm>
            <a:off x="1395060" y="399642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industries are typically identified as growth poles?
</a:t>
            </a:r>
            <a:endParaRPr lang="en-US" sz="1300" dirty="0"/>
          </a:p>
        </p:txBody>
      </p:sp>
      <p:sp>
        <p:nvSpPr>
          <p:cNvPr id="13" name="Text 10"/>
          <p:cNvSpPr/>
          <p:nvPr/>
        </p:nvSpPr>
        <p:spPr>
          <a:xfrm>
            <a:off x="1395060" y="425883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Industries such as technology, manufacturing, and services are often identified as growth poles due to their capacity for innovation and job creation.
</a:t>
            </a:r>
            <a:endParaRPr lang="en-US" sz="1100" dirty="0"/>
          </a:p>
        </p:txBody>
      </p:sp>
      <p:sp>
        <p:nvSpPr>
          <p:cNvPr id="14" name="Text 11"/>
          <p:cNvSpPr/>
          <p:nvPr/>
        </p:nvSpPr>
        <p:spPr>
          <a:xfrm>
            <a:off x="1395060" y="520320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Are there successful examples outside of traditional sectors?
</a:t>
            </a:r>
            <a:endParaRPr lang="en-US" sz="1300" dirty="0"/>
          </a:p>
        </p:txBody>
      </p:sp>
      <p:sp>
        <p:nvSpPr>
          <p:cNvPr id="15" name="Text 12"/>
          <p:cNvSpPr/>
          <p:nvPr/>
        </p:nvSpPr>
        <p:spPr>
          <a:xfrm>
            <a:off x="1395060" y="546561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Yes, successful examples include growth poles in renewable energy and creative industries, which have demonstrated significant economic impact and job creation in various regions.
</a:t>
            </a:r>
            <a:endParaRPr lang="en-US" sz="1100" dirty="0"/>
          </a:p>
        </p:txBody>
      </p:sp>
      <p:sp>
        <p:nvSpPr>
          <p:cNvPr id="16" name="Shape 13"/>
          <p:cNvSpPr/>
          <p:nvPr/>
        </p:nvSpPr>
        <p:spPr>
          <a:xfrm>
            <a:off x="947238" y="1598087"/>
            <a:ext cx="284473" cy="284476"/>
          </a:xfrm>
          <a:prstGeom prst="ellipse">
            <a:avLst/>
          </a:prstGeom>
          <a:solidFill>
            <a:srgbClr val="4F46E5"/>
          </a:solidFill>
          <a:ln/>
        </p:spPr>
      </p:sp>
      <p:sp>
        <p:nvSpPr>
          <p:cNvPr id="17" name="Text 14"/>
          <p:cNvSpPr/>
          <p:nvPr/>
        </p:nvSpPr>
        <p:spPr>
          <a:xfrm>
            <a:off x="947238" y="1598087"/>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53"/>
            <a:ext cx="284473" cy="284476"/>
          </a:xfrm>
          <a:prstGeom prst="ellipse">
            <a:avLst/>
          </a:prstGeom>
          <a:solidFill>
            <a:srgbClr val="4F46E5"/>
          </a:solidFill>
          <a:ln/>
        </p:spPr>
      </p:sp>
      <p:sp>
        <p:nvSpPr>
          <p:cNvPr id="23" name="Text 20"/>
          <p:cNvSpPr/>
          <p:nvPr/>
        </p:nvSpPr>
        <p:spPr>
          <a:xfrm>
            <a:off x="947238" y="521845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290869" y="6553036"/>
            <a:ext cx="1824628"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09"/>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Adapting to Digital Economies
</a:t>
            </a:r>
            <a:endParaRPr lang="en-US" sz="1400" dirty="0"/>
          </a:p>
        </p:txBody>
      </p:sp>
      <p:sp>
        <p:nvSpPr>
          <p:cNvPr id="9" name="Text 2"/>
          <p:cNvSpPr/>
          <p:nvPr/>
        </p:nvSpPr>
        <p:spPr>
          <a:xfrm>
            <a:off x="599425" y="268090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Growth poles must integrate digital technologies to enhance economic resilience and innovation.
</a:t>
            </a:r>
            <a:endParaRPr lang="en-US" sz="1300" dirty="0"/>
          </a:p>
        </p:txBody>
      </p:sp>
      <p:sp>
        <p:nvSpPr>
          <p:cNvPr id="10" name="Text 3"/>
          <p:cNvSpPr/>
          <p:nvPr/>
        </p:nvSpPr>
        <p:spPr>
          <a:xfrm>
            <a:off x="4771270" y="2376109"/>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Sustainability in Strategies
</a:t>
            </a:r>
            <a:endParaRPr lang="en-US" sz="1400" dirty="0"/>
          </a:p>
        </p:txBody>
      </p:sp>
      <p:sp>
        <p:nvSpPr>
          <p:cNvPr id="11" name="Text 4"/>
          <p:cNvSpPr/>
          <p:nvPr/>
        </p:nvSpPr>
        <p:spPr>
          <a:xfrm>
            <a:off x="4771270" y="268090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Incorporating sustainable practices can lead to long-term viability and community support.
</a:t>
            </a:r>
            <a:endParaRPr lang="en-US" sz="1300" dirty="0"/>
          </a:p>
        </p:txBody>
      </p:sp>
      <p:sp>
        <p:nvSpPr>
          <p:cNvPr id="12" name="Text 5"/>
          <p:cNvSpPr/>
          <p:nvPr/>
        </p:nvSpPr>
        <p:spPr>
          <a:xfrm>
            <a:off x="599425" y="4282337"/>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Social Equity Considerations
</a:t>
            </a:r>
            <a:endParaRPr lang="en-US" sz="1400" dirty="0"/>
          </a:p>
        </p:txBody>
      </p:sp>
      <p:sp>
        <p:nvSpPr>
          <p:cNvPr id="13" name="Text 6"/>
          <p:cNvSpPr/>
          <p:nvPr/>
        </p:nvSpPr>
        <p:spPr>
          <a:xfrm>
            <a:off x="599425" y="4587130"/>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Development plans should prioritize social equity to ensure inclusive growth and opportunity.
</a:t>
            </a:r>
            <a:endParaRPr lang="en-US" sz="1300" dirty="0"/>
          </a:p>
        </p:txBody>
      </p:sp>
      <p:sp>
        <p:nvSpPr>
          <p:cNvPr id="14" name="Text 7"/>
          <p:cNvSpPr/>
          <p:nvPr/>
        </p:nvSpPr>
        <p:spPr>
          <a:xfrm>
            <a:off x="4771270" y="4282337"/>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Emerging Market Potential
</a:t>
            </a:r>
            <a:endParaRPr lang="en-US" sz="1400" dirty="0"/>
          </a:p>
        </p:txBody>
      </p:sp>
      <p:sp>
        <p:nvSpPr>
          <p:cNvPr id="15" name="Text 8"/>
          <p:cNvSpPr/>
          <p:nvPr/>
        </p:nvSpPr>
        <p:spPr>
          <a:xfrm>
            <a:off x="4771270" y="4587130"/>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New growth poles are likely to emerge in developing regions, driven by local entrepreneurship.
</a:t>
            </a:r>
            <a:endParaRPr lang="en-US" sz="1300" dirty="0"/>
          </a:p>
        </p:txBody>
      </p:sp>
      <p:sp>
        <p:nvSpPr>
          <p:cNvPr id="16" name="Text 9"/>
          <p:cNvSpPr/>
          <p:nvPr/>
        </p:nvSpPr>
        <p:spPr>
          <a:xfrm>
            <a:off x="10367067" y="6578443"/>
            <a:ext cx="1672231"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Conny Schneider
</a:t>
            </a:r>
            <a:endParaRPr lang="en-US" sz="900" dirty="0"/>
          </a:p>
        </p:txBody>
      </p:sp>
      <p:sp>
        <p:nvSpPr>
          <p:cNvPr id="17" name="Text 10"/>
          <p:cNvSpPr/>
          <p:nvPr/>
        </p:nvSpPr>
        <p:spPr>
          <a:xfrm>
            <a:off x="380990" y="1324580"/>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Future of Growth Poles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4"/>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4"/>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2"/>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2"/>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499938" y="6553036"/>
            <a:ext cx="161555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Significance of Growth Poles
</a:t>
            </a:r>
            <a:endParaRPr lang="en-US" sz="1400" dirty="0"/>
          </a:p>
        </p:txBody>
      </p:sp>
      <p:sp>
        <p:nvSpPr>
          <p:cNvPr id="9" name="Text 2"/>
          <p:cNvSpPr/>
          <p:nvPr/>
        </p:nvSpPr>
        <p:spPr>
          <a:xfrm>
            <a:off x="599425" y="2938708"/>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Perroux's model emphasizes growth poles as engines of regional economic development.
</a:t>
            </a:r>
            <a:endParaRPr lang="en-US" sz="1300" dirty="0"/>
          </a:p>
        </p:txBody>
      </p:sp>
      <p:sp>
        <p:nvSpPr>
          <p:cNvPr id="10" name="Text 3"/>
          <p:cNvSpPr/>
          <p:nvPr/>
        </p:nvSpPr>
        <p:spPr>
          <a:xfrm>
            <a:off x="4771270"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Regional Dynamics Importance
</a:t>
            </a:r>
            <a:endParaRPr lang="en-US" sz="1400" dirty="0"/>
          </a:p>
        </p:txBody>
      </p:sp>
      <p:sp>
        <p:nvSpPr>
          <p:cNvPr id="11" name="Text 4"/>
          <p:cNvSpPr/>
          <p:nvPr/>
        </p:nvSpPr>
        <p:spPr>
          <a:xfrm>
            <a:off x="4771270" y="2938708"/>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Understanding regional dynamics is essential for crafting effective economic policies.
</a:t>
            </a:r>
            <a:endParaRPr lang="en-US" sz="1300" dirty="0"/>
          </a:p>
        </p:txBody>
      </p:sp>
      <p:sp>
        <p:nvSpPr>
          <p:cNvPr id="12" name="Text 5"/>
          <p:cNvSpPr/>
          <p:nvPr/>
        </p:nvSpPr>
        <p:spPr>
          <a:xfrm>
            <a:off x="599425" y="4540144"/>
            <a:ext cx="7723947"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Future Considerations
</a:t>
            </a:r>
            <a:endParaRPr lang="en-US" sz="1400" dirty="0"/>
          </a:p>
        </p:txBody>
      </p:sp>
      <p:sp>
        <p:nvSpPr>
          <p:cNvPr id="13" name="Text 6"/>
          <p:cNvSpPr/>
          <p:nvPr/>
        </p:nvSpPr>
        <p:spPr>
          <a:xfrm>
            <a:off x="599425" y="4844936"/>
            <a:ext cx="7723947" cy="257798"/>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Sustainability and equity must be prioritized in future growth pole strategies.
</a:t>
            </a:r>
            <a:endParaRPr lang="en-US" sz="1300" dirty="0"/>
          </a:p>
        </p:txBody>
      </p:sp>
      <p:sp>
        <p:nvSpPr>
          <p:cNvPr id="14" name="Text 7"/>
          <p:cNvSpPr/>
          <p:nvPr/>
        </p:nvSpPr>
        <p:spPr>
          <a:xfrm>
            <a:off x="10576136" y="6578443"/>
            <a:ext cx="1463163"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CHUTTERSNAP
</a:t>
            </a:r>
            <a:endParaRPr lang="en-US" sz="900" dirty="0"/>
          </a:p>
        </p:txBody>
      </p:sp>
      <p:sp>
        <p:nvSpPr>
          <p:cNvPr id="15" name="Text 8"/>
          <p:cNvSpPr/>
          <p:nvPr/>
        </p:nvSpPr>
        <p:spPr>
          <a:xfrm>
            <a:off x="380990" y="1582375"/>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Conclusion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318971"/>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318971"/>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225189"/>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5261" y="2932362"/>
            <a:ext cx="8561174" cy="2516442"/>
          </a:xfrm>
          <a:prstGeom prst="roundRect">
            <a:avLst>
              <a:gd name="adj" fmla="val 8075"/>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11"/>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1" name="Text 1"/>
          <p:cNvSpPr/>
          <p:nvPr/>
        </p:nvSpPr>
        <p:spPr>
          <a:xfrm>
            <a:off x="4866360" y="2043848"/>
            <a:ext cx="2458976" cy="394963"/>
          </a:xfrm>
          <a:prstGeom prst="rect">
            <a:avLst/>
          </a:prstGeom>
          <a:noFill/>
          <a:ln/>
        </p:spPr>
        <p:txBody>
          <a:bodyPr wrap="square" lIns="1016" tIns="1016" rIns="1016" bIns="1016" rtlCol="0" anchor="t"/>
          <a:lstStyle/>
          <a:p>
            <a:pPr marL="0" indent="0" algn="ctr">
              <a:lnSpc>
                <a:spcPct val="119627"/>
              </a:lnSpc>
              <a:buNone/>
            </a:pPr>
            <a:r>
              <a:rPr lang="en-US" sz="2300" b="1" dirty="0">
                <a:solidFill>
                  <a:srgbClr val="0F172A"/>
                </a:solidFill>
                <a:latin typeface="Segoe UI" pitchFamily="34" charset="0"/>
                <a:ea typeface="Segoe UI" pitchFamily="34" charset="-122"/>
                <a:cs typeface="Segoe UI" pitchFamily="34" charset="-120"/>
              </a:rPr>
              <a:t>Final Thoughts
</a:t>
            </a:r>
            <a:endParaRPr lang="en-US" sz="2300" dirty="0"/>
          </a:p>
        </p:txBody>
      </p:sp>
      <p:sp>
        <p:nvSpPr>
          <p:cNvPr id="12" name="Text 2"/>
          <p:cNvSpPr/>
          <p:nvPr/>
        </p:nvSpPr>
        <p:spPr>
          <a:xfrm>
            <a:off x="2239113" y="3239535"/>
            <a:ext cx="7764269" cy="1902095"/>
          </a:xfrm>
          <a:prstGeom prst="rect">
            <a:avLst/>
          </a:prstGeom>
          <a:noFill/>
          <a:ln/>
        </p:spPr>
        <p:txBody>
          <a:bodyPr wrap="square" lIns="1016" tIns="1016" rIns="1016" bIns="1016" rtlCol="0" anchor="t"/>
          <a:lstStyle/>
          <a:p>
            <a:pPr marL="0" indent="0" algn="l">
              <a:lnSpc>
                <a:spcPct val="166459"/>
              </a:lnSpc>
              <a:buNone/>
            </a:pPr>
            <a:r>
              <a:rPr lang="en-US" sz="1400" dirty="0">
                <a:solidFill>
                  <a:srgbClr val="64748B"/>
                </a:solidFill>
                <a:latin typeface="Segoe UI" pitchFamily="34" charset="0"/>
                <a:ea typeface="Segoe UI" pitchFamily="34" charset="-122"/>
                <a:cs typeface="Segoe UI" pitchFamily="34" charset="-120"/>
              </a:rPr>
              <a:t>In conclusion, the Growth Pole Model of Perroux highlights the significance of strategic economic hubs. Key takeaways include the role of innovation, infrastructure, and regional collaboration. Moving forward, stakeholders should focus on fostering these growth poles to enhance regional development and economic resilience. Embracing this model can lead to sustainable growth and improved quality of life for communities.
</a:t>
            </a:r>
            <a:endParaRPr lang="en-US" sz="1400" dirty="0"/>
          </a:p>
        </p:txBody>
      </p:sp>
      <p:sp>
        <p:nvSpPr>
          <p:cNvPr id="13" name="Shape 3"/>
          <p:cNvSpPr/>
          <p:nvPr/>
        </p:nvSpPr>
        <p:spPr>
          <a:xfrm>
            <a:off x="5788674" y="2658195"/>
            <a:ext cx="614347" cy="54767"/>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3</TotalTime>
  <Words>960</Words>
  <Application>Microsoft Office PowerPoint</Application>
  <PresentationFormat>Widescreen</PresentationFormat>
  <Paragraphs>109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2026-09-07T09:53:18Z</dcterms:created>
  <dcterms:modified xsi:type="dcterms:W3CDTF">2026-09-07T11:03:30Z</dcterms:modified>
</cp:coreProperties>
</file>