
<file path=[Content_Types].xml><?xml version="1.0" encoding="utf-8"?>
<Types xmlns="http://schemas.openxmlformats.org/package/2006/content-types">
  <Default Extension="xml" ContentType="application/vnd.openxmlformats-officedocument.extended-properties+xml"/>
  <Default Extension="svg" ContentType="image/svg+xml"/>
  <Default Extension="png" ContentType="image/png"/>
  <Default Extension="jpeg" ContentType="image/jpeg"/>
  <Default Extension="xlsx" ContentType="application/vnd.openxmlformats-officedocument.spreadsheetml.sheet"/>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charts/chart1.xml" ContentType="application/vnd.openxmlformats-officedocument.drawingml.chart+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8" d="100"/>
          <a:sy n="78" d="100"/>
        </p:scale>
        <p:origin x="850" y="77"/>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Application Impact (%)</c:v>
                </c:pt>
              </c:strCache>
            </c:strRef>
          </c:tx>
          <c:spPr>
            <a:solidFill>
              <a:srgbClr val="00FFFF"/>
            </a:solidFill>
            <a:effectLst/>
          </c:spPr>
          <c:invertIfNegative val="0"/>
          <c:dPt>
            <c:idx val="0"/>
            <c:invertIfNegative val="0"/>
            <c:bubble3D val="0"/>
            <c:extLst>
              <c:ext xmlns:c16="http://schemas.microsoft.com/office/drawing/2014/chart" uri="{C3380CC4-5D6E-409C-BE32-E72D297353CC}">
                <c16:uniqueId val="{00000001-49A1-4131-8569-C6EA438280F0}"/>
              </c:ext>
            </c:extLst>
          </c:dPt>
          <c:dPt>
            <c:idx val="1"/>
            <c:invertIfNegative val="0"/>
            <c:bubble3D val="0"/>
            <c:spPr>
              <a:solidFill>
                <a:srgbClr val="FF00FF"/>
              </a:solidFill>
              <a:effectLst/>
            </c:spPr>
            <c:extLst>
              <c:ext xmlns:c16="http://schemas.microsoft.com/office/drawing/2014/chart" uri="{C3380CC4-5D6E-409C-BE32-E72D297353CC}">
                <c16:uniqueId val="{00000003-49A1-4131-8569-C6EA438280F0}"/>
              </c:ext>
            </c:extLst>
          </c:dPt>
          <c:dPt>
            <c:idx val="2"/>
            <c:invertIfNegative val="0"/>
            <c:bubble3D val="0"/>
            <c:spPr>
              <a:solidFill>
                <a:srgbClr val="FFD700"/>
              </a:solidFill>
              <a:effectLst/>
            </c:spPr>
            <c:extLst>
              <c:ext xmlns:c16="http://schemas.microsoft.com/office/drawing/2014/chart" uri="{C3380CC4-5D6E-409C-BE32-E72D297353CC}">
                <c16:uniqueId val="{00000005-49A1-4131-8569-C6EA438280F0}"/>
              </c:ext>
            </c:extLst>
          </c:dPt>
          <c:dPt>
            <c:idx val="3"/>
            <c:invertIfNegative val="0"/>
            <c:bubble3D val="0"/>
            <c:spPr>
              <a:solidFill>
                <a:srgbClr val="FF0055"/>
              </a:solidFill>
              <a:effectLst/>
            </c:spPr>
            <c:extLst>
              <c:ext xmlns:c16="http://schemas.microsoft.com/office/drawing/2014/chart" uri="{C3380CC4-5D6E-409C-BE32-E72D297353CC}">
                <c16:uniqueId val="{00000007-49A1-4131-8569-C6EA438280F0}"/>
              </c:ext>
            </c:extLst>
          </c:dPt>
          <c:dLbls>
            <c:numFmt formatCode="#,##0" sourceLinked="0"/>
            <c:spPr>
              <a:noFill/>
              <a:ln>
                <a:noFill/>
              </a:ln>
              <a:effectLst/>
            </c:spPr>
            <c:txPr>
              <a:bodyPr/>
              <a:lstStyle/>
              <a:p>
                <a:pPr>
                  <a:defRPr sz="1000" b="0" i="0" u="none" strike="noStrike">
                    <a:solidFill>
                      <a:srgbClr val="FFFFFF"/>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Urban Planning</c:v>
                </c:pt>
                <c:pt idx="1">
                  <c:v>Environmental Monitoring</c:v>
                </c:pt>
                <c:pt idx="2">
                  <c:v>Disaster Management</c:v>
                </c:pt>
                <c:pt idx="3">
                  <c:v>Transportation</c:v>
                </c:pt>
              </c:strCache>
            </c:strRef>
          </c:cat>
          <c:val>
            <c:numRef>
              <c:f>Sheet1!$B$2:$B$5</c:f>
              <c:numCache>
                <c:formatCode>General</c:formatCode>
                <c:ptCount val="4"/>
                <c:pt idx="0">
                  <c:v>75</c:v>
                </c:pt>
                <c:pt idx="1">
                  <c:v>60</c:v>
                </c:pt>
                <c:pt idx="2">
                  <c:v>85</c:v>
                </c:pt>
                <c:pt idx="3">
                  <c:v>70</c:v>
                </c:pt>
              </c:numCache>
            </c:numRef>
          </c:val>
          <c:extLst>
            <c:ext xmlns:c16="http://schemas.microsoft.com/office/drawing/2014/chart" uri="{C3380CC4-5D6E-409C-BE32-E72D297353CC}">
              <c16:uniqueId val="{00000008-49A1-4131-8569-C6EA438280F0}"/>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FFFFFF"/>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6505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2" /><Relationship Type="http://schemas.openxmlformats.org/officeDocument/2006/relationships/slideLayout" Target="/ppt/slideLayouts/slideLayout1.xml" Id="rId1"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6.png" Id="rId8" /><Relationship Type="http://schemas.openxmlformats.org/officeDocument/2006/relationships/image" Target="/ppt/media/image1.png" Id="rId3" /><Relationship Type="http://schemas.openxmlformats.org/officeDocument/2006/relationships/image" Target="/ppt/media/image5.png" Id="rId7" /><Relationship Type="http://schemas.openxmlformats.org/officeDocument/2006/relationships/notesSlide" Target="/ppt/notesSlides/notesSlide1.xml" Id="rId2" /><Relationship Type="http://schemas.openxmlformats.org/officeDocument/2006/relationships/slideLayout" Target="/ppt/slideLayouts/slideLayout1.xml" Id="rId1" /><Relationship Type="http://schemas.openxmlformats.org/officeDocument/2006/relationships/image" Target="/ppt/media/image4.png" Id="rId6" /><Relationship Type="http://schemas.openxmlformats.org/officeDocument/2006/relationships/image" Target="/ppt/media/image3.png" Id="rId5" /><Relationship Type="http://schemas.openxmlformats.org/officeDocument/2006/relationships/image" Target="/ppt/media/image2.png" Id="rId4" /></Relationships>
</file>

<file path=ppt/slides/_rels/slide2.xml.rels>&#65279;<?xml version="1.0" encoding="utf-8"?><Relationships xmlns="http://schemas.openxmlformats.org/package/2006/relationships"><Relationship Type="http://schemas.openxmlformats.org/officeDocument/2006/relationships/image" Target="/ppt/media/image7.jpeg" Id="rId3" /><Relationship Type="http://schemas.openxmlformats.org/officeDocument/2006/relationships/notesSlide" Target="/ppt/notesSlides/notesSlide2.xml" Id="rId2" /><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image" Target="/ppt/media/image13.svg" Id="rId8" /><Relationship Type="http://schemas.openxmlformats.org/officeDocument/2006/relationships/image" Target="/ppt/media/image8.png" Id="rId3" /><Relationship Type="http://schemas.openxmlformats.org/officeDocument/2006/relationships/image" Target="/ppt/media/image12.png" Id="rId7" /><Relationship Type="http://schemas.openxmlformats.org/officeDocument/2006/relationships/notesSlide" Target="/ppt/notesSlides/notesSlide3.xml" Id="rId2" /><Relationship Type="http://schemas.openxmlformats.org/officeDocument/2006/relationships/slideLayout" Target="/ppt/slideLayouts/slideLayout1.xml" Id="rId1" /><Relationship Type="http://schemas.openxmlformats.org/officeDocument/2006/relationships/image" Target="/ppt/media/image11.svg" Id="rId6" /><Relationship Type="http://schemas.openxmlformats.org/officeDocument/2006/relationships/image" Target="/ppt/media/image10.png" Id="rId5" /><Relationship Type="http://schemas.openxmlformats.org/officeDocument/2006/relationships/image" Target="/ppt/media/image9.svg" Id="rId4" /><Relationship Type="http://schemas.openxmlformats.org/officeDocument/2006/relationships/image" Target="/ppt/media/image14.jpeg" Id="rId9" /></Relationships>
</file>

<file path=ppt/slides/_rels/slide4.xml.rels>&#65279;<?xml version="1.0" encoding="utf-8"?><Relationships xmlns="http://schemas.openxmlformats.org/package/2006/relationships"><Relationship Type="http://schemas.openxmlformats.org/officeDocument/2006/relationships/image" Target="/ppt/media/image15.png" Id="rId3" /><Relationship Type="http://schemas.openxmlformats.org/officeDocument/2006/relationships/notesSlide" Target="/ppt/notesSlides/notesSlide4.xml" Id="rId2" /><Relationship Type="http://schemas.openxmlformats.org/officeDocument/2006/relationships/slideLayout" Target="/ppt/slideLayouts/slideLayout1.xml" Id="rId1" /><Relationship Type="http://schemas.openxmlformats.org/officeDocument/2006/relationships/image" Target="/ppt/media/image16.svg" Id="rId4" /></Relationships>
</file>

<file path=ppt/slides/_rels/slide5.xml.rels>&#65279;<?xml version="1.0" encoding="utf-8"?><Relationships xmlns="http://schemas.openxmlformats.org/package/2006/relationships"><Relationship Type="http://schemas.openxmlformats.org/officeDocument/2006/relationships/chart" Target="/ppt/charts/chart1.xml" Id="rId3" /><Relationship Type="http://schemas.openxmlformats.org/officeDocument/2006/relationships/notesSlide" Target="/ppt/notesSlides/notesSlide5.xml" Id="rId2" /><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image" Target="/ppt/media/image22.svg" Id="rId8" /><Relationship Type="http://schemas.openxmlformats.org/officeDocument/2006/relationships/image" Target="/ppt/media/image17.png" Id="rId3" /><Relationship Type="http://schemas.openxmlformats.org/officeDocument/2006/relationships/image" Target="/ppt/media/image21.png" Id="rId7" /><Relationship Type="http://schemas.openxmlformats.org/officeDocument/2006/relationships/notesSlide" Target="/ppt/notesSlides/notesSlide6.xml" Id="rId2" /><Relationship Type="http://schemas.openxmlformats.org/officeDocument/2006/relationships/slideLayout" Target="/ppt/slideLayouts/slideLayout1.xml" Id="rId1" /><Relationship Type="http://schemas.openxmlformats.org/officeDocument/2006/relationships/image" Target="/ppt/media/image20.svg" Id="rId6" /><Relationship Type="http://schemas.openxmlformats.org/officeDocument/2006/relationships/image" Target="/ppt/media/image25.jpeg" Id="rId11" /><Relationship Type="http://schemas.openxmlformats.org/officeDocument/2006/relationships/image" Target="/ppt/media/image19.png" Id="rId5" /><Relationship Type="http://schemas.openxmlformats.org/officeDocument/2006/relationships/image" Target="/ppt/media/image24.svg" Id="rId10" /><Relationship Type="http://schemas.openxmlformats.org/officeDocument/2006/relationships/image" Target="/ppt/media/image18.svg" Id="rId4" /><Relationship Type="http://schemas.openxmlformats.org/officeDocument/2006/relationships/image" Target="/ppt/media/image23.png" Id="rId9" /></Relationships>
</file>

<file path=ppt/slides/_rels/slide7.xml.rels>&#65279;<?xml version="1.0" encoding="utf-8"?><Relationships xmlns="http://schemas.openxmlformats.org/package/2006/relationships"><Relationship Type="http://schemas.openxmlformats.org/officeDocument/2006/relationships/image" Target="/ppt/media/image31.svg" Id="rId8" /><Relationship Type="http://schemas.openxmlformats.org/officeDocument/2006/relationships/image" Target="/ppt/media/image26.png" Id="rId3" /><Relationship Type="http://schemas.openxmlformats.org/officeDocument/2006/relationships/image" Target="/ppt/media/image30.png" Id="rId7" /><Relationship Type="http://schemas.openxmlformats.org/officeDocument/2006/relationships/notesSlide" Target="/ppt/notesSlides/notesSlide7.xml" Id="rId2" /><Relationship Type="http://schemas.openxmlformats.org/officeDocument/2006/relationships/slideLayout" Target="/ppt/slideLayouts/slideLayout1.xml" Id="rId1" /><Relationship Type="http://schemas.openxmlformats.org/officeDocument/2006/relationships/image" Target="/ppt/media/image29.svg" Id="rId6" /><Relationship Type="http://schemas.openxmlformats.org/officeDocument/2006/relationships/image" Target="/ppt/media/image34.jpeg" Id="rId11" /><Relationship Type="http://schemas.openxmlformats.org/officeDocument/2006/relationships/image" Target="/ppt/media/image28.png" Id="rId5" /><Relationship Type="http://schemas.openxmlformats.org/officeDocument/2006/relationships/image" Target="/ppt/media/image33.svg" Id="rId10" /><Relationship Type="http://schemas.openxmlformats.org/officeDocument/2006/relationships/image" Target="/ppt/media/image27.svg" Id="rId4" /><Relationship Type="http://schemas.openxmlformats.org/officeDocument/2006/relationships/image" Target="/ppt/media/image32.png" Id="rId9" /></Relationships>
</file>

<file path=ppt/slides/_rels/slide8.xml.rels>&#65279;<?xml version="1.0" encoding="utf-8"?><Relationships xmlns="http://schemas.openxmlformats.org/package/2006/relationships"><Relationship Type="http://schemas.openxmlformats.org/officeDocument/2006/relationships/notesSlide" Target="/ppt/notesSlides/notesSlide8.xml" Id="rId2" /><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image" Target="/ppt/media/image35.jpeg" Id="rId3" /><Relationship Type="http://schemas.openxmlformats.org/officeDocument/2006/relationships/notesSlide" Target="/ppt/notesSlides/notesSlide9.xml" Id="rId2" /><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notesSlide" Target="/ppt/notesSlides/notesSlide10.xml" Id="rId2" /><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notesSlide" Target="/ppt/notesSlides/notesSlide11.xml" Id="rId2" /><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notesSlide" Target="/ppt/notesSlides/notesSlide12.xml" Id="rId2" /><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notesSlide" Target="/ppt/notesSlides/notesSlide13.xml" Id="rId2" /><Relationship Type="http://schemas.openxmlformats.org/officeDocument/2006/relationships/slideLayout" Target="/ppt/slideLayouts/slideLayout1.xml" Id="rId1"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0D1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507987" y="507987"/>
            <a:ext cx="203195" cy="203195"/>
          </a:xfrm>
          <a:prstGeom prst="rect">
            <a:avLst/>
          </a:prstGeom>
        </p:spPr>
      </p:pic>
      <p:pic>
        <p:nvPicPr>
          <p:cNvPr id="3" name="Image 1" descr="preencoded.png"/>
          <p:cNvPicPr>
            <a:picLocks noChangeAspect="1"/>
          </p:cNvPicPr>
          <p:nvPr/>
        </p:nvPicPr>
        <p:blipFill>
          <a:blip r:embed="rId4"/>
          <a:srcRect/>
          <a:stretch/>
        </p:blipFill>
        <p:spPr>
          <a:xfrm>
            <a:off x="11480513" y="507987"/>
            <a:ext cx="203195" cy="203195"/>
          </a:xfrm>
          <a:prstGeom prst="rect">
            <a:avLst/>
          </a:prstGeom>
        </p:spPr>
      </p:pic>
      <p:pic>
        <p:nvPicPr>
          <p:cNvPr id="4" name="Image 2" descr="preencoded.png"/>
          <p:cNvPicPr>
            <a:picLocks noChangeAspect="1"/>
          </p:cNvPicPr>
          <p:nvPr/>
        </p:nvPicPr>
        <p:blipFill>
          <a:blip r:embed="rId5"/>
          <a:srcRect/>
          <a:stretch/>
        </p:blipFill>
        <p:spPr>
          <a:xfrm>
            <a:off x="507987" y="6146646"/>
            <a:ext cx="203195" cy="203195"/>
          </a:xfrm>
          <a:prstGeom prst="rect">
            <a:avLst/>
          </a:prstGeom>
        </p:spPr>
      </p:pic>
      <p:pic>
        <p:nvPicPr>
          <p:cNvPr id="5" name="Image 3" descr="preencoded.png"/>
          <p:cNvPicPr>
            <a:picLocks noChangeAspect="1"/>
          </p:cNvPicPr>
          <p:nvPr/>
        </p:nvPicPr>
        <p:blipFill>
          <a:blip r:embed="rId6"/>
          <a:srcRect/>
          <a:stretch/>
        </p:blipFill>
        <p:spPr>
          <a:xfrm>
            <a:off x="11480513" y="6146646"/>
            <a:ext cx="203195" cy="203195"/>
          </a:xfrm>
          <a:prstGeom prst="rect">
            <a:avLst/>
          </a:prstGeom>
        </p:spPr>
      </p:pic>
      <p:pic>
        <p:nvPicPr>
          <p:cNvPr id="6" name="Image 4" descr="preencoded.png"/>
          <p:cNvPicPr>
            <a:picLocks noChangeAspect="1"/>
          </p:cNvPicPr>
          <p:nvPr/>
        </p:nvPicPr>
        <p:blipFill>
          <a:blip r:embed="rId7"/>
          <a:srcRect/>
          <a:stretch/>
        </p:blipFill>
        <p:spPr>
          <a:xfrm>
            <a:off x="2031949" y="1015975"/>
            <a:ext cx="8127797" cy="50799"/>
          </a:xfrm>
          <a:prstGeom prst="rect">
            <a:avLst/>
          </a:prstGeom>
        </p:spPr>
      </p:pic>
      <p:pic>
        <p:nvPicPr>
          <p:cNvPr id="7" name="Image 5" descr="preencoded.png"/>
          <p:cNvPicPr>
            <a:picLocks noChangeAspect="1"/>
          </p:cNvPicPr>
          <p:nvPr/>
        </p:nvPicPr>
        <p:blipFill>
          <a:blip r:embed="rId8"/>
          <a:srcRect/>
          <a:stretch/>
        </p:blipFill>
        <p:spPr>
          <a:xfrm>
            <a:off x="2031949" y="5333867"/>
            <a:ext cx="8127797" cy="50799"/>
          </a:xfrm>
          <a:prstGeom prst="rect">
            <a:avLst/>
          </a:prstGeom>
        </p:spPr>
      </p:pic>
      <p:sp>
        <p:nvSpPr>
          <p:cNvPr id="8" name="Text 0"/>
          <p:cNvSpPr/>
          <p:nvPr/>
        </p:nvSpPr>
        <p:spPr>
          <a:xfrm>
            <a:off x="1015975" y="1904952"/>
            <a:ext cx="9905752" cy="1523962"/>
          </a:xfrm>
          <a:prstGeom prst="rect">
            <a:avLst/>
          </a:prstGeom>
          <a:noFill/>
          <a:ln/>
        </p:spPr>
        <p:txBody>
          <a:bodyPr wrap="square" lIns="0" tIns="0" rIns="0" bIns="0" rtlCol="0" anchor="t"/>
          <a:lstStyle/>
          <a:p>
            <a:pPr marL="0" indent="0" algn="l">
              <a:lnSpc>
                <a:spcPct val="130000"/>
              </a:lnSpc>
              <a:buNone/>
            </a:pPr>
            <a:r>
              <a:rPr lang="en-US" sz="4100" b="1" dirty="0">
                <a:solidFill>
                  <a:srgbClr val="00FFFF"/>
                </a:solidFill>
                <a:latin typeface="Calibri" pitchFamily="34" charset="0"/>
                <a:ea typeface="Calibri" pitchFamily="34" charset="-122"/>
                <a:cs typeface="Calibri" pitchFamily="34" charset="-120"/>
              </a:rPr>
              <a:t>Understanding Geographic Information Systems</a:t>
            </a:r>
            <a:r>
              <a:rPr lang="en-US" sz="4100" dirty="0">
                <a:solidFill>
                  <a:srgbClr val="00FFFF"/>
                </a:solidFill>
                <a:latin typeface="Calibri" pitchFamily="34" charset="0"/>
                <a:ea typeface="Calibri" pitchFamily="34" charset="-122"/>
                <a:cs typeface="Calibri" pitchFamily="34" charset="-120"/>
              </a:rPr>
              <a:t>
</a:t>
            </a:r>
            <a:r>
              <a:rPr lang="en-US" sz="2000" b="1" dirty="0">
                <a:solidFill>
                  <a:srgbClr val="00FFFF"/>
                </a:solidFill>
                <a:latin typeface="Calibri" pitchFamily="34" charset="0"/>
                <a:ea typeface="Calibri" pitchFamily="34" charset="-122"/>
                <a:cs typeface="Calibri" pitchFamily="34" charset="-120"/>
              </a:rPr>
              <a:t>DR RANJITA ROY SARKAR , ASSISTANT PROFESSOR, DEPARTMENT OF GEOGRAPHY, KGTM</a:t>
            </a:r>
            <a:endParaRPr lang="en-US" sz="41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D0D1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8381790" y="1015975"/>
            <a:ext cx="3301917" cy="4825879"/>
          </a:xfrm>
          <a:prstGeom prst="rect">
            <a:avLst/>
          </a:prstGeom>
        </p:spPr>
      </p:pic>
      <p:sp>
        <p:nvSpPr>
          <p:cNvPr id="3" name="Text 0"/>
          <p:cNvSpPr/>
          <p:nvPr/>
        </p:nvSpPr>
        <p:spPr>
          <a:xfrm>
            <a:off x="1015975" y="1803355"/>
            <a:ext cx="6756231" cy="1193770"/>
          </a:xfrm>
          <a:prstGeom prst="rect">
            <a:avLst/>
          </a:prstGeom>
          <a:noFill/>
          <a:ln/>
        </p:spPr>
        <p:txBody>
          <a:bodyPr wrap="square" lIns="0" tIns="0" rIns="0" bIns="0" rtlCol="0" anchor="t"/>
          <a:lstStyle/>
          <a:p>
            <a:pPr marL="0" indent="0" algn="l">
              <a:lnSpc>
                <a:spcPct val="120000"/>
              </a:lnSpc>
              <a:buNone/>
            </a:pPr>
            <a:r>
              <a:rPr lang="en-US" sz="3200" b="1" dirty="0">
                <a:solidFill>
                  <a:srgbClr val="00FFFF"/>
                </a:solidFill>
                <a:latin typeface="Calibri" pitchFamily="34" charset="0"/>
                <a:ea typeface="Calibri" pitchFamily="34" charset="-122"/>
                <a:cs typeface="Calibri" pitchFamily="34" charset="-120"/>
              </a:rPr>
              <a:t>Understanding Geographic Information Systems
</a:t>
            </a:r>
            <a:endParaRPr lang="en-US" sz="3200" dirty="0"/>
          </a:p>
        </p:txBody>
      </p:sp>
      <p:sp>
        <p:nvSpPr>
          <p:cNvPr id="4" name="Text 1"/>
          <p:cNvSpPr/>
          <p:nvPr/>
        </p:nvSpPr>
        <p:spPr>
          <a:xfrm>
            <a:off x="1015975" y="3276518"/>
            <a:ext cx="6603835" cy="2692333"/>
          </a:xfrm>
          <a:prstGeom prst="rect">
            <a:avLst/>
          </a:prstGeom>
          <a:noFill/>
          <a:ln/>
        </p:spPr>
        <p:txBody>
          <a:bodyPr wrap="square" lIns="0" tIns="0" rIns="0" bIns="0" rtlCol="0" anchor="t"/>
          <a:lstStyle/>
          <a:p>
            <a:pPr marL="0" indent="0" algn="l">
              <a:lnSpc>
                <a:spcPct val="150000"/>
              </a:lnSpc>
              <a:buNone/>
            </a:pPr>
            <a:r>
              <a:rPr lang="en-US" sz="1300" dirty="0">
                <a:solidFill>
                  <a:srgbClr val="E0E0E0"/>
                </a:solidFill>
                <a:latin typeface="Calibri" pitchFamily="34" charset="0"/>
                <a:ea typeface="Calibri" pitchFamily="34" charset="-122"/>
                <a:cs typeface="Calibri" pitchFamily="34" charset="-120"/>
              </a:rPr>
              <a:t>This presentation explores the essential components of Geographic Information Systems (GIS) and the principles behind the Global Positioning System (GPS). GIS integrates hardware, software, and data for capturing, managing, and analyzing spatial information. GPS, on the other hand, provides location data through satellite signals, enabling various applications from navigation to environmental monitoring. Together, these technologies revolutionize how we understand and interact with our world.
</a:t>
            </a:r>
            <a:endParaRPr lang="en-US" sz="1300" dirty="0"/>
          </a:p>
        </p:txBody>
      </p:sp>
      <p:sp>
        <p:nvSpPr>
          <p:cNvPr id="5" name="Shape 2"/>
          <p:cNvSpPr/>
          <p:nvPr/>
        </p:nvSpPr>
        <p:spPr>
          <a:xfrm>
            <a:off x="1015975" y="1498563"/>
            <a:ext cx="711182" cy="63498"/>
          </a:xfrm>
          <a:prstGeom prst="rect">
            <a:avLst/>
          </a:prstGeom>
          <a:solidFill>
            <a:srgbClr val="00FFFF"/>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10636301" y="6553036"/>
            <a:ext cx="1479195" cy="228594"/>
          </a:xfrm>
          <a:prstGeom prst="rect">
            <a:avLst/>
          </a:prstGeom>
          <a:solidFill>
            <a:srgbClr val="000000">
              <a:alpha val="60000"/>
            </a:srgbClr>
          </a:solidFill>
          <a:ln/>
        </p:spPr>
      </p:sp>
      <p:sp>
        <p:nvSpPr>
          <p:cNvPr id="3" name="Text 1"/>
          <p:cNvSpPr/>
          <p:nvPr/>
        </p:nvSpPr>
        <p:spPr>
          <a:xfrm>
            <a:off x="599425" y="2021155"/>
            <a:ext cx="3552101" cy="222244"/>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GIS Definition
</a:t>
            </a:r>
            <a:endParaRPr lang="en-US" sz="1300" dirty="0"/>
          </a:p>
        </p:txBody>
      </p:sp>
      <p:sp>
        <p:nvSpPr>
          <p:cNvPr id="4" name="Text 2"/>
          <p:cNvSpPr/>
          <p:nvPr/>
        </p:nvSpPr>
        <p:spPr>
          <a:xfrm>
            <a:off x="599425" y="2294197"/>
            <a:ext cx="3552101" cy="1546821"/>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Geographical Information System (GIS) integrates hardware, software, and data to analyze spatial information, enabling informed decision-making across various sectors.
</a:t>
            </a:r>
            <a:endParaRPr lang="en-US" sz="1300" dirty="0"/>
          </a:p>
        </p:txBody>
      </p:sp>
      <p:sp>
        <p:nvSpPr>
          <p:cNvPr id="5" name="Text 3"/>
          <p:cNvSpPr/>
          <p:nvPr/>
        </p:nvSpPr>
        <p:spPr>
          <a:xfrm>
            <a:off x="4771270" y="2021155"/>
            <a:ext cx="3552101" cy="222244"/>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Core Components
</a:t>
            </a:r>
            <a:endParaRPr lang="en-US" sz="1300" dirty="0"/>
          </a:p>
        </p:txBody>
      </p:sp>
      <p:sp>
        <p:nvSpPr>
          <p:cNvPr id="6" name="Text 4"/>
          <p:cNvSpPr/>
          <p:nvPr/>
        </p:nvSpPr>
        <p:spPr>
          <a:xfrm>
            <a:off x="4771270" y="2294197"/>
            <a:ext cx="3552101" cy="1289017"/>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Key components of GIS include data input, data management, spatial analysis, and output, which collectively facilitate effective geographic data utilization.
</a:t>
            </a:r>
            <a:endParaRPr lang="en-US" sz="1300" dirty="0"/>
          </a:p>
        </p:txBody>
      </p:sp>
      <p:sp>
        <p:nvSpPr>
          <p:cNvPr id="7" name="Text 5"/>
          <p:cNvSpPr/>
          <p:nvPr/>
        </p:nvSpPr>
        <p:spPr>
          <a:xfrm>
            <a:off x="599425" y="4669039"/>
            <a:ext cx="7723947" cy="222244"/>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Applications of GIS
</a:t>
            </a:r>
            <a:endParaRPr lang="en-US" sz="1300" dirty="0"/>
          </a:p>
        </p:txBody>
      </p:sp>
      <p:sp>
        <p:nvSpPr>
          <p:cNvPr id="8" name="Text 6"/>
          <p:cNvSpPr/>
          <p:nvPr/>
        </p:nvSpPr>
        <p:spPr>
          <a:xfrm>
            <a:off x="599425" y="4942078"/>
            <a:ext cx="7723947" cy="773411"/>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GIS is widely used in urban planning, resource management, and environmental monitoring, such as mapping flood zones for effective disaster management strategies.
</a:t>
            </a:r>
            <a:endParaRPr lang="en-US" sz="1300" dirty="0"/>
          </a:p>
        </p:txBody>
      </p:sp>
      <p:sp>
        <p:nvSpPr>
          <p:cNvPr id="9" name="Text 7"/>
          <p:cNvSpPr/>
          <p:nvPr/>
        </p:nvSpPr>
        <p:spPr>
          <a:xfrm>
            <a:off x="10712499" y="6578435"/>
            <a:ext cx="1326799" cy="177798"/>
          </a:xfrm>
          <a:prstGeom prst="rect">
            <a:avLst/>
          </a:prstGeom>
          <a:noFill/>
          <a:ln/>
        </p:spPr>
        <p:txBody>
          <a:bodyPr wrap="square" lIns="0" tIns="0" rIns="0" bIns="0" rtlCol="0" anchor="t"/>
          <a:lstStyle/>
          <a:p>
            <a:pPr marL="0" indent="0">
              <a:lnSpc>
                <a:spcPct val="140000"/>
              </a:lnSpc>
              <a:buNone/>
            </a:pPr>
            <a:r>
              <a:rPr lang="en-US" sz="900" dirty="0">
                <a:solidFill>
                  <a:srgbClr val="FFFFFF"/>
                </a:solidFill>
                <a:latin typeface="Calibri" pitchFamily="34" charset="0"/>
                <a:ea typeface="Calibri" pitchFamily="34" charset="-122"/>
                <a:cs typeface="Calibri" pitchFamily="34" charset="-120"/>
              </a:rPr>
              <a:t>Photo by Ståle Grut
</a:t>
            </a:r>
            <a:endParaRPr lang="en-US" sz="900" dirty="0"/>
          </a:p>
        </p:txBody>
      </p:sp>
      <p:sp>
        <p:nvSpPr>
          <p:cNvPr id="10" name="Text 8"/>
          <p:cNvSpPr/>
          <p:nvPr/>
        </p:nvSpPr>
        <p:spPr>
          <a:xfrm>
            <a:off x="380990" y="969620"/>
            <a:ext cx="8140496" cy="396230"/>
          </a:xfrm>
          <a:prstGeom prst="rect">
            <a:avLst/>
          </a:prstGeom>
          <a:noFill/>
          <a:ln/>
        </p:spPr>
        <p:txBody>
          <a:bodyPr wrap="square" lIns="0" tIns="0" rIns="0" bIns="0" rtlCol="0" anchor="t"/>
          <a:lstStyle/>
          <a:p>
            <a:pPr marL="0" indent="0">
              <a:lnSpc>
                <a:spcPct val="120000"/>
              </a:lnSpc>
              <a:buNone/>
            </a:pPr>
            <a:r>
              <a:rPr lang="en-US" sz="2300" b="1" dirty="0">
                <a:solidFill>
                  <a:srgbClr val="FFD700"/>
                </a:solidFill>
                <a:latin typeface="Calibri" pitchFamily="34" charset="0"/>
                <a:ea typeface="Calibri" pitchFamily="34" charset="-122"/>
                <a:cs typeface="Calibri" pitchFamily="34" charset="-120"/>
              </a:rPr>
              <a:t>What is GIS?
</a:t>
            </a:r>
            <a:endParaRPr lang="en-US" sz="2300" dirty="0"/>
          </a:p>
        </p:txBody>
      </p:sp>
      <p:pic>
        <p:nvPicPr>
          <p:cNvPr id="11"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9265" y="1706200"/>
            <a:ext cx="228594" cy="228594"/>
          </a:xfrm>
          <a:prstGeom prst="rect">
            <a:avLst/>
          </a:prstGeom>
        </p:spPr>
      </p:pic>
      <p:pic>
        <p:nvPicPr>
          <p:cNvPr id="12"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61110" y="1706200"/>
            <a:ext cx="228594" cy="228594"/>
          </a:xfrm>
          <a:prstGeom prst="rect">
            <a:avLst/>
          </a:prstGeom>
        </p:spPr>
      </p:pic>
      <p:pic>
        <p:nvPicPr>
          <p:cNvPr id="13"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9265" y="4354084"/>
            <a:ext cx="228594" cy="228594"/>
          </a:xfrm>
          <a:prstGeom prst="rect">
            <a:avLst/>
          </a:prstGeom>
        </p:spPr>
      </p:pic>
      <p:pic>
        <p:nvPicPr>
          <p:cNvPr id="14" name="Image 3" descr="preencoded.png"/>
          <p:cNvPicPr>
            <a:picLocks noChangeAspect="1"/>
          </p:cNvPicPr>
          <p:nvPr/>
        </p:nvPicPr>
        <p:blipFill>
          <a:blip r:embed="rId9"/>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761981" y="507987"/>
            <a:ext cx="10667733" cy="761981"/>
          </a:xfrm>
          <a:prstGeom prst="rect">
            <a:avLst/>
          </a:prstGeom>
          <a:noFill/>
          <a:ln/>
        </p:spPr>
        <p:txBody>
          <a:bodyPr wrap="square" lIns="0" tIns="0" rIns="0" bIns="0" rtlCol="0" anchor="t"/>
          <a:lstStyle/>
          <a:p>
            <a:pPr marL="0" indent="0" algn="ctr">
              <a:lnSpc>
                <a:spcPct val="120000"/>
              </a:lnSpc>
              <a:buNone/>
            </a:pPr>
            <a:r>
              <a:rPr lang="en-US" sz="2900" b="1" dirty="0">
                <a:solidFill>
                  <a:srgbClr val="00FFFF"/>
                </a:solidFill>
                <a:latin typeface="Calibri" pitchFamily="34" charset="0"/>
                <a:ea typeface="Calibri" pitchFamily="34" charset="-122"/>
                <a:cs typeface="Calibri" pitchFamily="34" charset="-120"/>
              </a:rPr>
              <a:t>GIS Data Types
</a:t>
            </a:r>
            <a:endParaRPr lang="en-US" sz="2900" dirty="0"/>
          </a:p>
        </p:txBody>
      </p:sp>
      <p:sp>
        <p:nvSpPr>
          <p:cNvPr id="3" name="Text 1"/>
          <p:cNvSpPr/>
          <p:nvPr/>
        </p:nvSpPr>
        <p:spPr>
          <a:xfrm>
            <a:off x="1229329" y="1795737"/>
            <a:ext cx="10190225"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Vector Data Representation
</a:t>
            </a:r>
            <a:endParaRPr lang="en-US" sz="1300" dirty="0"/>
          </a:p>
        </p:txBody>
      </p:sp>
      <p:sp>
        <p:nvSpPr>
          <p:cNvPr id="4" name="Text 2"/>
          <p:cNvSpPr/>
          <p:nvPr/>
        </p:nvSpPr>
        <p:spPr>
          <a:xfrm>
            <a:off x="1229329" y="2068776"/>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Vector data represents discrete geographic features like points, lines, and polygons, essential for mapping roads, boundaries, and landmarks in GIS applications.
</a:t>
            </a:r>
            <a:endParaRPr lang="en-US" sz="1300" dirty="0"/>
          </a:p>
        </p:txBody>
      </p:sp>
      <p:sp>
        <p:nvSpPr>
          <p:cNvPr id="5" name="Text 3"/>
          <p:cNvSpPr/>
          <p:nvPr/>
        </p:nvSpPr>
        <p:spPr>
          <a:xfrm>
            <a:off x="1229329" y="2833298"/>
            <a:ext cx="10190225" cy="222246"/>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Raster Data Characteristics
</a:t>
            </a:r>
            <a:endParaRPr lang="en-US" sz="1300" dirty="0"/>
          </a:p>
        </p:txBody>
      </p:sp>
      <p:sp>
        <p:nvSpPr>
          <p:cNvPr id="6" name="Text 4"/>
          <p:cNvSpPr/>
          <p:nvPr/>
        </p:nvSpPr>
        <p:spPr>
          <a:xfrm>
            <a:off x="1229329" y="3106343"/>
            <a:ext cx="10190225"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Raster data consists of grid cells representing continuous variables, such as temperature or elevation, allowing for detailed spatial analysis and modeling in GIS.
</a:t>
            </a:r>
            <a:endParaRPr lang="en-US" sz="1300" dirty="0"/>
          </a:p>
        </p:txBody>
      </p:sp>
      <p:sp>
        <p:nvSpPr>
          <p:cNvPr id="7" name="Text 5"/>
          <p:cNvSpPr/>
          <p:nvPr/>
        </p:nvSpPr>
        <p:spPr>
          <a:xfrm>
            <a:off x="1229329" y="3870862"/>
            <a:ext cx="10190225" cy="222246"/>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Geospatial Data Analysis
</a:t>
            </a:r>
            <a:endParaRPr lang="en-US" sz="1300" dirty="0"/>
          </a:p>
        </p:txBody>
      </p:sp>
      <p:sp>
        <p:nvSpPr>
          <p:cNvPr id="8" name="Text 6"/>
          <p:cNvSpPr/>
          <p:nvPr/>
        </p:nvSpPr>
        <p:spPr>
          <a:xfrm>
            <a:off x="1229329" y="4143904"/>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Geospatial data enables comprehensive analysis of geographic patterns, facilitating decision-making in urban planning, environmental monitoring, and resource management.
</a:t>
            </a:r>
            <a:endParaRPr lang="en-US" sz="1300" dirty="0"/>
          </a:p>
        </p:txBody>
      </p:sp>
      <p:sp>
        <p:nvSpPr>
          <p:cNvPr id="9" name="Text 7"/>
          <p:cNvSpPr/>
          <p:nvPr/>
        </p:nvSpPr>
        <p:spPr>
          <a:xfrm>
            <a:off x="1229329" y="4908428"/>
            <a:ext cx="10190225"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Aerial Imagery Example
</a:t>
            </a:r>
            <a:endParaRPr lang="en-US" sz="1300" dirty="0"/>
          </a:p>
        </p:txBody>
      </p:sp>
      <p:sp>
        <p:nvSpPr>
          <p:cNvPr id="10" name="Text 8"/>
          <p:cNvSpPr/>
          <p:nvPr/>
        </p:nvSpPr>
        <p:spPr>
          <a:xfrm>
            <a:off x="1229329" y="5181470"/>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Aerial imagery is crucial for land cover classification, providing high-resolution visuals that help in assessing land use changes and environmental impacts.
</a:t>
            </a:r>
            <a:endParaRPr lang="en-US" sz="1300" dirty="0"/>
          </a:p>
        </p:txBody>
      </p:sp>
      <p:pic>
        <p:nvPicPr>
          <p:cNvPr id="11"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2" y="1810975"/>
            <a:ext cx="279390" cy="279390"/>
          </a:xfrm>
          <a:prstGeom prst="rect">
            <a:avLst/>
          </a:prstGeom>
        </p:spPr>
      </p:pic>
      <p:pic>
        <p:nvPicPr>
          <p:cNvPr id="12"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1" y="2848537"/>
            <a:ext cx="279393" cy="279393"/>
          </a:xfrm>
          <a:prstGeom prst="rect">
            <a:avLst/>
          </a:prstGeom>
        </p:spPr>
      </p:pic>
      <p:pic>
        <p:nvPicPr>
          <p:cNvPr id="13"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1" y="3886104"/>
            <a:ext cx="279393" cy="279393"/>
          </a:xfrm>
          <a:prstGeom prst="rect">
            <a:avLst/>
          </a:prstGeom>
        </p:spPr>
      </p:pic>
      <p:pic>
        <p:nvPicPr>
          <p:cNvPr id="14" name="Image 3"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2" y="4923667"/>
            <a:ext cx="279390" cy="2793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761981" y="1015975"/>
            <a:ext cx="10667733" cy="660383"/>
          </a:xfrm>
          <a:prstGeom prst="rect">
            <a:avLst/>
          </a:prstGeom>
          <a:noFill/>
          <a:ln/>
        </p:spPr>
        <p:txBody>
          <a:bodyPr wrap="square" lIns="0" tIns="0" rIns="0" bIns="0" rtlCol="0" anchor="t"/>
          <a:lstStyle/>
          <a:p>
            <a:pPr marL="0" indent="0" algn="l">
              <a:lnSpc>
                <a:spcPct val="120000"/>
              </a:lnSpc>
              <a:buNone/>
            </a:pPr>
            <a:r>
              <a:rPr lang="en-US" sz="2900" b="1" dirty="0">
                <a:solidFill>
                  <a:srgbClr val="00FFFF"/>
                </a:solidFill>
                <a:latin typeface="Calibri" pitchFamily="34" charset="0"/>
                <a:ea typeface="Calibri" pitchFamily="34" charset="-122"/>
                <a:cs typeface="Calibri" pitchFamily="34" charset="-120"/>
              </a:rPr>
              <a:t>GIS Applications Overview
</a:t>
            </a:r>
            <a:endParaRPr lang="en-US" sz="2900" dirty="0"/>
          </a:p>
        </p:txBody>
      </p:sp>
      <p:graphicFrame>
        <p:nvGraphicFramePr>
          <p:cNvPr id="3" name="Chart 0"/>
          <p:cNvGraphicFramePr/>
          <p:nvPr/>
        </p:nvGraphicFramePr>
        <p:xfrm>
          <a:off x="761981" y="2184345"/>
          <a:ext cx="10667733" cy="391150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7289617" y="6558750"/>
            <a:ext cx="1646673" cy="222879"/>
          </a:xfrm>
          <a:prstGeom prst="rect">
            <a:avLst/>
          </a:prstGeom>
          <a:solidFill>
            <a:srgbClr val="000000">
              <a:alpha val="60000"/>
            </a:srgbClr>
          </a:solidFill>
          <a:ln/>
        </p:spPr>
      </p:sp>
      <p:sp>
        <p:nvSpPr>
          <p:cNvPr id="3" name="Text 1"/>
          <p:cNvSpPr/>
          <p:nvPr/>
        </p:nvSpPr>
        <p:spPr>
          <a:xfrm>
            <a:off x="1248855" y="1506821"/>
            <a:ext cx="5458959" cy="216846"/>
          </a:xfrm>
          <a:prstGeom prst="rect">
            <a:avLst/>
          </a:prstGeom>
          <a:noFill/>
          <a:ln/>
        </p:spPr>
        <p:txBody>
          <a:bodyPr wrap="square" lIns="0" tIns="0" rIns="0" bIns="0" rtlCol="0" anchor="t"/>
          <a:lstStyle/>
          <a:p>
            <a:pPr marL="0" indent="0">
              <a:lnSpc>
                <a:spcPct val="121944"/>
              </a:lnSpc>
              <a:buNone/>
            </a:pPr>
            <a:r>
              <a:rPr lang="en-US" sz="1300" b="1" dirty="0">
                <a:solidFill>
                  <a:srgbClr val="FFD700"/>
                </a:solidFill>
                <a:latin typeface="Calibri" pitchFamily="34" charset="0"/>
                <a:ea typeface="Calibri" pitchFamily="34" charset="-122"/>
                <a:cs typeface="Calibri" pitchFamily="34" charset="-120"/>
              </a:rPr>
              <a:t>GPS Overview
</a:t>
            </a:r>
            <a:endParaRPr lang="en-US" sz="1300" dirty="0"/>
          </a:p>
        </p:txBody>
      </p:sp>
      <p:sp>
        <p:nvSpPr>
          <p:cNvPr id="4" name="Text 2"/>
          <p:cNvSpPr/>
          <p:nvPr/>
        </p:nvSpPr>
        <p:spPr>
          <a:xfrm>
            <a:off x="1248855" y="1773195"/>
            <a:ext cx="5458959" cy="754361"/>
          </a:xfrm>
          <a:prstGeom prst="rect">
            <a:avLst/>
          </a:prstGeom>
          <a:noFill/>
          <a:ln/>
        </p:spPr>
        <p:txBody>
          <a:bodyPr wrap="square" lIns="0" tIns="0" rIns="0" bIns="0" rtlCol="0" anchor="t"/>
          <a:lstStyle/>
          <a:p>
            <a:pPr marL="0" indent="0">
              <a:lnSpc>
                <a:spcPct val="141454"/>
              </a:lnSpc>
              <a:buNone/>
            </a:pPr>
            <a:r>
              <a:rPr lang="en-US" sz="1300" dirty="0">
                <a:solidFill>
                  <a:srgbClr val="E0E0E0"/>
                </a:solidFill>
                <a:latin typeface="Calibri" pitchFamily="34" charset="0"/>
                <a:ea typeface="Calibri" pitchFamily="34" charset="-122"/>
                <a:cs typeface="Calibri" pitchFamily="34" charset="-120"/>
              </a:rPr>
              <a:t>GPS is a satellite-based navigation system that provides precise location data to users worldwide, enabling accurate positioning and navigation.
</a:t>
            </a:r>
            <a:endParaRPr lang="en-US" sz="1300" dirty="0"/>
          </a:p>
        </p:txBody>
      </p:sp>
      <p:sp>
        <p:nvSpPr>
          <p:cNvPr id="5" name="Text 3"/>
          <p:cNvSpPr/>
          <p:nvPr/>
        </p:nvSpPr>
        <p:spPr>
          <a:xfrm>
            <a:off x="1248855" y="2745991"/>
            <a:ext cx="5458959" cy="216846"/>
          </a:xfrm>
          <a:prstGeom prst="rect">
            <a:avLst/>
          </a:prstGeom>
          <a:noFill/>
          <a:ln/>
        </p:spPr>
        <p:txBody>
          <a:bodyPr wrap="square" lIns="0" tIns="0" rIns="0" bIns="0" rtlCol="0" anchor="t"/>
          <a:lstStyle/>
          <a:p>
            <a:pPr marL="0" indent="0">
              <a:lnSpc>
                <a:spcPct val="121944"/>
              </a:lnSpc>
              <a:buNone/>
            </a:pPr>
            <a:r>
              <a:rPr lang="en-US" sz="1300" b="1" dirty="0">
                <a:solidFill>
                  <a:srgbClr val="FFD700"/>
                </a:solidFill>
                <a:latin typeface="Calibri" pitchFamily="34" charset="0"/>
                <a:ea typeface="Calibri" pitchFamily="34" charset="-122"/>
                <a:cs typeface="Calibri" pitchFamily="34" charset="-120"/>
              </a:rPr>
              <a:t>Operational Principles
</a:t>
            </a:r>
            <a:endParaRPr lang="en-US" sz="1300" dirty="0"/>
          </a:p>
        </p:txBody>
      </p:sp>
      <p:sp>
        <p:nvSpPr>
          <p:cNvPr id="6" name="Text 4"/>
          <p:cNvSpPr/>
          <p:nvPr/>
        </p:nvSpPr>
        <p:spPr>
          <a:xfrm>
            <a:off x="1248855" y="3012365"/>
            <a:ext cx="5458959" cy="754361"/>
          </a:xfrm>
          <a:prstGeom prst="rect">
            <a:avLst/>
          </a:prstGeom>
          <a:noFill/>
          <a:ln/>
        </p:spPr>
        <p:txBody>
          <a:bodyPr wrap="square" lIns="0" tIns="0" rIns="0" bIns="0" rtlCol="0" anchor="t"/>
          <a:lstStyle/>
          <a:p>
            <a:pPr marL="0" indent="0">
              <a:lnSpc>
                <a:spcPct val="141454"/>
              </a:lnSpc>
              <a:buNone/>
            </a:pPr>
            <a:r>
              <a:rPr lang="en-US" sz="1300" dirty="0">
                <a:solidFill>
                  <a:srgbClr val="E0E0E0"/>
                </a:solidFill>
                <a:latin typeface="Calibri" pitchFamily="34" charset="0"/>
                <a:ea typeface="Calibri" pitchFamily="34" charset="-122"/>
                <a:cs typeface="Calibri" pitchFamily="34" charset="-120"/>
              </a:rPr>
              <a:t>GPS operates by receiving signals from a network of at least 24 satellites, allowing devices to triangulate their position within meters.
</a:t>
            </a:r>
            <a:endParaRPr lang="en-US" sz="1300" dirty="0"/>
          </a:p>
        </p:txBody>
      </p:sp>
      <p:sp>
        <p:nvSpPr>
          <p:cNvPr id="7" name="Text 5"/>
          <p:cNvSpPr/>
          <p:nvPr/>
        </p:nvSpPr>
        <p:spPr>
          <a:xfrm>
            <a:off x="1248855" y="3985161"/>
            <a:ext cx="5458959" cy="216846"/>
          </a:xfrm>
          <a:prstGeom prst="rect">
            <a:avLst/>
          </a:prstGeom>
          <a:noFill/>
          <a:ln/>
        </p:spPr>
        <p:txBody>
          <a:bodyPr wrap="square" lIns="0" tIns="0" rIns="0" bIns="0" rtlCol="0" anchor="t"/>
          <a:lstStyle/>
          <a:p>
            <a:pPr marL="0" indent="0">
              <a:lnSpc>
                <a:spcPct val="121944"/>
              </a:lnSpc>
              <a:buNone/>
            </a:pPr>
            <a:r>
              <a:rPr lang="en-US" sz="1300" b="1" dirty="0">
                <a:solidFill>
                  <a:srgbClr val="FFD700"/>
                </a:solidFill>
                <a:latin typeface="Calibri" pitchFamily="34" charset="0"/>
                <a:ea typeface="Calibri" pitchFamily="34" charset="-122"/>
                <a:cs typeface="Calibri" pitchFamily="34" charset="-120"/>
              </a:rPr>
              <a:t>Applications in Navigation
</a:t>
            </a:r>
            <a:endParaRPr lang="en-US" sz="1300" dirty="0"/>
          </a:p>
        </p:txBody>
      </p:sp>
      <p:sp>
        <p:nvSpPr>
          <p:cNvPr id="8" name="Text 6"/>
          <p:cNvSpPr/>
          <p:nvPr/>
        </p:nvSpPr>
        <p:spPr>
          <a:xfrm>
            <a:off x="1248855" y="4251536"/>
            <a:ext cx="5458959" cy="754361"/>
          </a:xfrm>
          <a:prstGeom prst="rect">
            <a:avLst/>
          </a:prstGeom>
          <a:noFill/>
          <a:ln/>
        </p:spPr>
        <p:txBody>
          <a:bodyPr wrap="square" lIns="0" tIns="0" rIns="0" bIns="0" rtlCol="0" anchor="t"/>
          <a:lstStyle/>
          <a:p>
            <a:pPr marL="0" indent="0">
              <a:lnSpc>
                <a:spcPct val="141454"/>
              </a:lnSpc>
              <a:buNone/>
            </a:pPr>
            <a:r>
              <a:rPr lang="en-US" sz="1300" dirty="0">
                <a:solidFill>
                  <a:srgbClr val="E0E0E0"/>
                </a:solidFill>
                <a:latin typeface="Calibri" pitchFamily="34" charset="0"/>
                <a:ea typeface="Calibri" pitchFamily="34" charset="-122"/>
                <a:cs typeface="Calibri" pitchFamily="34" charset="-120"/>
              </a:rPr>
              <a:t>Used extensively in land, sea, and air transport, GPS enhances navigation efficiency, safety, and real-time tracking capabilities in various vehicles.
</a:t>
            </a:r>
            <a:endParaRPr lang="en-US" sz="1300" dirty="0"/>
          </a:p>
        </p:txBody>
      </p:sp>
      <p:sp>
        <p:nvSpPr>
          <p:cNvPr id="9" name="Text 7"/>
          <p:cNvSpPr/>
          <p:nvPr/>
        </p:nvSpPr>
        <p:spPr>
          <a:xfrm>
            <a:off x="1248855" y="5224332"/>
            <a:ext cx="5458959" cy="216846"/>
          </a:xfrm>
          <a:prstGeom prst="rect">
            <a:avLst/>
          </a:prstGeom>
          <a:noFill/>
          <a:ln/>
        </p:spPr>
        <p:txBody>
          <a:bodyPr wrap="square" lIns="0" tIns="0" rIns="0" bIns="0" rtlCol="0" anchor="t"/>
          <a:lstStyle/>
          <a:p>
            <a:pPr marL="0" indent="0">
              <a:lnSpc>
                <a:spcPct val="121944"/>
              </a:lnSpc>
              <a:buNone/>
            </a:pPr>
            <a:r>
              <a:rPr lang="en-US" sz="1300" b="1" dirty="0">
                <a:solidFill>
                  <a:srgbClr val="FFD700"/>
                </a:solidFill>
                <a:latin typeface="Calibri" pitchFamily="34" charset="0"/>
                <a:ea typeface="Calibri" pitchFamily="34" charset="-122"/>
                <a:cs typeface="Calibri" pitchFamily="34" charset="-120"/>
              </a:rPr>
              <a:t>Smartphone Integration
</a:t>
            </a:r>
            <a:endParaRPr lang="en-US" sz="1300" dirty="0"/>
          </a:p>
        </p:txBody>
      </p:sp>
      <p:sp>
        <p:nvSpPr>
          <p:cNvPr id="10" name="Text 8"/>
          <p:cNvSpPr/>
          <p:nvPr/>
        </p:nvSpPr>
        <p:spPr>
          <a:xfrm>
            <a:off x="1248855" y="5490706"/>
            <a:ext cx="5458959" cy="754361"/>
          </a:xfrm>
          <a:prstGeom prst="rect">
            <a:avLst/>
          </a:prstGeom>
          <a:noFill/>
          <a:ln/>
        </p:spPr>
        <p:txBody>
          <a:bodyPr wrap="square" lIns="0" tIns="0" rIns="0" bIns="0" rtlCol="0" anchor="t"/>
          <a:lstStyle/>
          <a:p>
            <a:pPr marL="0" indent="0">
              <a:lnSpc>
                <a:spcPct val="141454"/>
              </a:lnSpc>
              <a:buNone/>
            </a:pPr>
            <a:r>
              <a:rPr lang="en-US" sz="1300" dirty="0">
                <a:solidFill>
                  <a:srgbClr val="E0E0E0"/>
                </a:solidFill>
                <a:latin typeface="Calibri" pitchFamily="34" charset="0"/>
                <a:ea typeface="Calibri" pitchFamily="34" charset="-122"/>
                <a:cs typeface="Calibri" pitchFamily="34" charset="-120"/>
              </a:rPr>
              <a:t>Modern smartphones utilize GPS technology for real-time location tracking, enabling applications like maps, ride-sharing, and fitness tracking.
</a:t>
            </a:r>
            <a:endParaRPr lang="en-US" sz="1300" dirty="0"/>
          </a:p>
        </p:txBody>
      </p:sp>
      <p:sp>
        <p:nvSpPr>
          <p:cNvPr id="11" name="Text 9"/>
          <p:cNvSpPr/>
          <p:nvPr/>
        </p:nvSpPr>
        <p:spPr>
          <a:xfrm>
            <a:off x="7363910" y="6583519"/>
            <a:ext cx="1498087" cy="173351"/>
          </a:xfrm>
          <a:prstGeom prst="rect">
            <a:avLst/>
          </a:prstGeom>
          <a:noFill/>
          <a:ln/>
        </p:spPr>
        <p:txBody>
          <a:bodyPr wrap="square" lIns="0" tIns="0" rIns="0" bIns="0" rtlCol="0" anchor="t"/>
          <a:lstStyle/>
          <a:p>
            <a:pPr marL="0" indent="0">
              <a:lnSpc>
                <a:spcPct val="136577"/>
              </a:lnSpc>
              <a:buNone/>
            </a:pPr>
            <a:r>
              <a:rPr lang="en-US" sz="900" dirty="0">
                <a:solidFill>
                  <a:srgbClr val="FFFFFF"/>
                </a:solidFill>
                <a:latin typeface="Calibri" pitchFamily="34" charset="0"/>
                <a:ea typeface="Calibri" pitchFamily="34" charset="-122"/>
                <a:cs typeface="Calibri" pitchFamily="34" charset="-120"/>
              </a:rPr>
              <a:t>Photo by Kevin Stadnyk
</a:t>
            </a:r>
            <a:endParaRPr lang="en-US" sz="900" dirty="0"/>
          </a:p>
        </p:txBody>
      </p:sp>
      <p:sp>
        <p:nvSpPr>
          <p:cNvPr id="12" name="Text 10"/>
          <p:cNvSpPr/>
          <p:nvPr/>
        </p:nvSpPr>
        <p:spPr>
          <a:xfrm>
            <a:off x="693720" y="602601"/>
            <a:ext cx="6024253" cy="386391"/>
          </a:xfrm>
          <a:prstGeom prst="rect">
            <a:avLst/>
          </a:prstGeom>
          <a:noFill/>
          <a:ln/>
        </p:spPr>
        <p:txBody>
          <a:bodyPr wrap="square" lIns="0" tIns="0" rIns="0" bIns="0" rtlCol="0" anchor="t"/>
          <a:lstStyle/>
          <a:p>
            <a:pPr marL="0" indent="0">
              <a:lnSpc>
                <a:spcPct val="121748"/>
              </a:lnSpc>
              <a:buNone/>
            </a:pPr>
            <a:r>
              <a:rPr lang="en-US" sz="2300" b="1" dirty="0">
                <a:solidFill>
                  <a:srgbClr val="FFD700"/>
                </a:solidFill>
                <a:latin typeface="Calibri" pitchFamily="34" charset="0"/>
                <a:ea typeface="Calibri" pitchFamily="34" charset="-122"/>
                <a:cs typeface="Calibri" pitchFamily="34" charset="-120"/>
              </a:rPr>
              <a:t>What is GPS?
</a:t>
            </a:r>
            <a:endParaRPr lang="en-US" sz="2300" dirty="0"/>
          </a:p>
        </p:txBody>
      </p:sp>
      <p:sp>
        <p:nvSpPr>
          <p:cNvPr id="13" name="Shape 11"/>
          <p:cNvSpPr/>
          <p:nvPr/>
        </p:nvSpPr>
        <p:spPr>
          <a:xfrm>
            <a:off x="693720" y="1211872"/>
            <a:ext cx="644192" cy="61911"/>
          </a:xfrm>
          <a:prstGeom prst="ellipse">
            <a:avLst/>
          </a:prstGeom>
          <a:solidFill>
            <a:srgbClr val="00FFFF"/>
          </a:solidFill>
          <a:ln/>
        </p:spPr>
      </p:sp>
      <p:sp>
        <p:nvSpPr>
          <p:cNvPr id="14" name="Shape 12"/>
          <p:cNvSpPr/>
          <p:nvPr/>
        </p:nvSpPr>
        <p:spPr>
          <a:xfrm>
            <a:off x="693720" y="1509356"/>
            <a:ext cx="371625" cy="371627"/>
          </a:xfrm>
          <a:prstGeom prst="ellipse">
            <a:avLst/>
          </a:prstGeom>
          <a:solidFill>
            <a:srgbClr val="00FFFF">
              <a:alpha val="12000"/>
            </a:srgbClr>
          </a:solidFill>
          <a:ln/>
        </p:spPr>
      </p:sp>
      <p:pic>
        <p:nvPicPr>
          <p:cNvPr id="1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0395" y="1596030"/>
            <a:ext cx="198115" cy="198115"/>
          </a:xfrm>
          <a:prstGeom prst="rect">
            <a:avLst/>
          </a:prstGeom>
        </p:spPr>
      </p:pic>
      <p:sp>
        <p:nvSpPr>
          <p:cNvPr id="16" name="Shape 13"/>
          <p:cNvSpPr/>
          <p:nvPr/>
        </p:nvSpPr>
        <p:spPr>
          <a:xfrm>
            <a:off x="693720" y="2748526"/>
            <a:ext cx="371625" cy="371627"/>
          </a:xfrm>
          <a:prstGeom prst="ellipse">
            <a:avLst/>
          </a:prstGeom>
          <a:solidFill>
            <a:srgbClr val="00FFFF">
              <a:alpha val="12000"/>
            </a:srgbClr>
          </a:solidFill>
          <a:ln/>
        </p:spPr>
      </p:sp>
      <p:pic>
        <p:nvPicPr>
          <p:cNvPr id="17"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80395" y="2835206"/>
            <a:ext cx="198115" cy="198115"/>
          </a:xfrm>
          <a:prstGeom prst="rect">
            <a:avLst/>
          </a:prstGeom>
        </p:spPr>
      </p:pic>
      <p:sp>
        <p:nvSpPr>
          <p:cNvPr id="18" name="Shape 14"/>
          <p:cNvSpPr/>
          <p:nvPr/>
        </p:nvSpPr>
        <p:spPr>
          <a:xfrm>
            <a:off x="693720" y="3987702"/>
            <a:ext cx="371625" cy="371627"/>
          </a:xfrm>
          <a:prstGeom prst="ellipse">
            <a:avLst/>
          </a:prstGeom>
          <a:solidFill>
            <a:srgbClr val="00FFFF">
              <a:alpha val="12000"/>
            </a:srgbClr>
          </a:solidFill>
          <a:ln/>
        </p:spPr>
      </p:sp>
      <p:pic>
        <p:nvPicPr>
          <p:cNvPr id="1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80395" y="4074376"/>
            <a:ext cx="198115" cy="198115"/>
          </a:xfrm>
          <a:prstGeom prst="rect">
            <a:avLst/>
          </a:prstGeom>
        </p:spPr>
      </p:pic>
      <p:sp>
        <p:nvSpPr>
          <p:cNvPr id="20" name="Shape 15"/>
          <p:cNvSpPr/>
          <p:nvPr/>
        </p:nvSpPr>
        <p:spPr>
          <a:xfrm>
            <a:off x="693720" y="5226873"/>
            <a:ext cx="371625" cy="371627"/>
          </a:xfrm>
          <a:prstGeom prst="ellipse">
            <a:avLst/>
          </a:prstGeom>
          <a:solidFill>
            <a:srgbClr val="00FFFF">
              <a:alpha val="12000"/>
            </a:srgbClr>
          </a:solidFill>
          <a:ln/>
        </p:spPr>
      </p:sp>
      <p:pic>
        <p:nvPicPr>
          <p:cNvPr id="21"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80395" y="5313547"/>
            <a:ext cx="198115" cy="198115"/>
          </a:xfrm>
          <a:prstGeom prst="rect">
            <a:avLst/>
          </a:prstGeom>
        </p:spPr>
      </p:pic>
      <p:sp>
        <p:nvSpPr>
          <p:cNvPr id="22" name="Shape 16"/>
          <p:cNvSpPr/>
          <p:nvPr/>
        </p:nvSpPr>
        <p:spPr>
          <a:xfrm>
            <a:off x="7139126" y="0"/>
            <a:ext cx="74293" cy="6812280"/>
          </a:xfrm>
          <a:prstGeom prst="rect">
            <a:avLst/>
          </a:prstGeom>
          <a:solidFill>
            <a:srgbClr val="00FFFF"/>
          </a:solidFill>
          <a:ln/>
        </p:spPr>
      </p:sp>
      <p:pic>
        <p:nvPicPr>
          <p:cNvPr id="23" name="Image 4" descr="preencoded.png"/>
          <p:cNvPicPr>
            <a:picLocks noChangeAspect="1"/>
          </p:cNvPicPr>
          <p:nvPr/>
        </p:nvPicPr>
        <p:blipFill>
          <a:blip r:embed="rId11"/>
          <a:srcRect/>
          <a:stretch/>
        </p:blipFill>
        <p:spPr>
          <a:xfrm>
            <a:off x="7213419" y="0"/>
            <a:ext cx="4932556" cy="6812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7289617" y="6587638"/>
            <a:ext cx="1375059" cy="193990"/>
          </a:xfrm>
          <a:prstGeom prst="rect">
            <a:avLst/>
          </a:prstGeom>
          <a:solidFill>
            <a:srgbClr val="000000">
              <a:alpha val="60000"/>
            </a:srgbClr>
          </a:solidFill>
          <a:ln/>
        </p:spPr>
      </p:sp>
      <p:sp>
        <p:nvSpPr>
          <p:cNvPr id="3" name="Text 1"/>
          <p:cNvSpPr/>
          <p:nvPr/>
        </p:nvSpPr>
        <p:spPr>
          <a:xfrm>
            <a:off x="1089157" y="1750648"/>
            <a:ext cx="5682631" cy="188909"/>
          </a:xfrm>
          <a:prstGeom prst="rect">
            <a:avLst/>
          </a:prstGeom>
          <a:noFill/>
          <a:ln/>
        </p:spPr>
        <p:txBody>
          <a:bodyPr wrap="square" lIns="0" tIns="0" rIns="0" bIns="0" rtlCol="0" anchor="t"/>
          <a:lstStyle/>
          <a:p>
            <a:pPr marL="0" indent="0">
              <a:lnSpc>
                <a:spcPct val="123947"/>
              </a:lnSpc>
              <a:buNone/>
            </a:pPr>
            <a:r>
              <a:rPr lang="en-US" sz="1100" b="1" dirty="0">
                <a:solidFill>
                  <a:srgbClr val="FFD700"/>
                </a:solidFill>
                <a:latin typeface="Calibri" pitchFamily="34" charset="0"/>
                <a:ea typeface="Calibri" pitchFamily="34" charset="-122"/>
                <a:cs typeface="Calibri" pitchFamily="34" charset="-120"/>
              </a:rPr>
              <a:t>Trilateration Mechanics
</a:t>
            </a:r>
            <a:endParaRPr lang="en-US" sz="1100" dirty="0"/>
          </a:p>
        </p:txBody>
      </p:sp>
      <p:sp>
        <p:nvSpPr>
          <p:cNvPr id="4" name="Text 2"/>
          <p:cNvSpPr/>
          <p:nvPr/>
        </p:nvSpPr>
        <p:spPr>
          <a:xfrm>
            <a:off x="1089157" y="1982575"/>
            <a:ext cx="5682631" cy="657209"/>
          </a:xfrm>
          <a:prstGeom prst="rect">
            <a:avLst/>
          </a:prstGeom>
          <a:noFill/>
          <a:ln/>
        </p:spPr>
        <p:txBody>
          <a:bodyPr wrap="square" lIns="0" tIns="0" rIns="0" bIns="0" rtlCol="0" anchor="t"/>
          <a:lstStyle/>
          <a:p>
            <a:pPr marL="0" indent="0">
              <a:lnSpc>
                <a:spcPct val="143778"/>
              </a:lnSpc>
              <a:buNone/>
            </a:pPr>
            <a:r>
              <a:rPr lang="en-US" sz="1100" dirty="0">
                <a:solidFill>
                  <a:srgbClr val="E0E0E0"/>
                </a:solidFill>
                <a:latin typeface="Calibri" pitchFamily="34" charset="0"/>
                <a:ea typeface="Calibri" pitchFamily="34" charset="-122"/>
                <a:cs typeface="Calibri" pitchFamily="34" charset="-120"/>
              </a:rPr>
              <a:t>GPS utilizes trilateration, calculating distances from multiple satellites to pinpoint exact locations on Earth with remarkable accuracy, often within a few meters.
</a:t>
            </a:r>
            <a:endParaRPr lang="en-US" sz="1100" dirty="0"/>
          </a:p>
        </p:txBody>
      </p:sp>
      <p:sp>
        <p:nvSpPr>
          <p:cNvPr id="5" name="Text 3"/>
          <p:cNvSpPr/>
          <p:nvPr/>
        </p:nvSpPr>
        <p:spPr>
          <a:xfrm>
            <a:off x="1089157" y="2832660"/>
            <a:ext cx="5682631" cy="188909"/>
          </a:xfrm>
          <a:prstGeom prst="rect">
            <a:avLst/>
          </a:prstGeom>
          <a:noFill/>
          <a:ln/>
        </p:spPr>
        <p:txBody>
          <a:bodyPr wrap="square" lIns="0" tIns="0" rIns="0" bIns="0" rtlCol="0" anchor="t"/>
          <a:lstStyle/>
          <a:p>
            <a:pPr marL="0" indent="0">
              <a:lnSpc>
                <a:spcPct val="123947"/>
              </a:lnSpc>
              <a:buNone/>
            </a:pPr>
            <a:r>
              <a:rPr lang="en-US" sz="1100" b="1" dirty="0">
                <a:solidFill>
                  <a:srgbClr val="FFD700"/>
                </a:solidFill>
                <a:latin typeface="Calibri" pitchFamily="34" charset="0"/>
                <a:ea typeface="Calibri" pitchFamily="34" charset="-122"/>
                <a:cs typeface="Calibri" pitchFamily="34" charset="-120"/>
              </a:rPr>
              <a:t>Satellite Distance Calculation
</a:t>
            </a:r>
            <a:endParaRPr lang="en-US" sz="1100" dirty="0"/>
          </a:p>
        </p:txBody>
      </p:sp>
      <p:sp>
        <p:nvSpPr>
          <p:cNvPr id="6" name="Text 4"/>
          <p:cNvSpPr/>
          <p:nvPr/>
        </p:nvSpPr>
        <p:spPr>
          <a:xfrm>
            <a:off x="1089157" y="3064592"/>
            <a:ext cx="5682631" cy="657209"/>
          </a:xfrm>
          <a:prstGeom prst="rect">
            <a:avLst/>
          </a:prstGeom>
          <a:noFill/>
          <a:ln/>
        </p:spPr>
        <p:txBody>
          <a:bodyPr wrap="square" lIns="0" tIns="0" rIns="0" bIns="0" rtlCol="0" anchor="t"/>
          <a:lstStyle/>
          <a:p>
            <a:pPr marL="0" indent="0">
              <a:lnSpc>
                <a:spcPct val="143778"/>
              </a:lnSpc>
              <a:buNone/>
            </a:pPr>
            <a:r>
              <a:rPr lang="en-US" sz="1100" dirty="0">
                <a:solidFill>
                  <a:srgbClr val="E0E0E0"/>
                </a:solidFill>
                <a:latin typeface="Calibri" pitchFamily="34" charset="0"/>
                <a:ea typeface="Calibri" pitchFamily="34" charset="-122"/>
                <a:cs typeface="Calibri" pitchFamily="34" charset="-120"/>
              </a:rPr>
              <a:t>Receivers determine their position by calculating distances from at least four satellites, ensuring precise location data through triangulation and signal timing.
</a:t>
            </a:r>
            <a:endParaRPr lang="en-US" sz="1100" dirty="0"/>
          </a:p>
        </p:txBody>
      </p:sp>
      <p:sp>
        <p:nvSpPr>
          <p:cNvPr id="7" name="Text 5"/>
          <p:cNvSpPr/>
          <p:nvPr/>
        </p:nvSpPr>
        <p:spPr>
          <a:xfrm>
            <a:off x="1089157" y="3914677"/>
            <a:ext cx="5682631" cy="188909"/>
          </a:xfrm>
          <a:prstGeom prst="rect">
            <a:avLst/>
          </a:prstGeom>
          <a:noFill/>
          <a:ln/>
        </p:spPr>
        <p:txBody>
          <a:bodyPr wrap="square" lIns="0" tIns="0" rIns="0" bIns="0" rtlCol="0" anchor="t"/>
          <a:lstStyle/>
          <a:p>
            <a:pPr marL="0" indent="0">
              <a:lnSpc>
                <a:spcPct val="123947"/>
              </a:lnSpc>
              <a:buNone/>
            </a:pPr>
            <a:r>
              <a:rPr lang="en-US" sz="1100" b="1" dirty="0">
                <a:solidFill>
                  <a:srgbClr val="FFD700"/>
                </a:solidFill>
                <a:latin typeface="Calibri" pitchFamily="34" charset="0"/>
                <a:ea typeface="Calibri" pitchFamily="34" charset="-122"/>
                <a:cs typeface="Calibri" pitchFamily="34" charset="-120"/>
              </a:rPr>
              <a:t>Signal Delay Factors
</a:t>
            </a:r>
            <a:endParaRPr lang="en-US" sz="1100" dirty="0"/>
          </a:p>
        </p:txBody>
      </p:sp>
      <p:sp>
        <p:nvSpPr>
          <p:cNvPr id="8" name="Text 6"/>
          <p:cNvSpPr/>
          <p:nvPr/>
        </p:nvSpPr>
        <p:spPr>
          <a:xfrm>
            <a:off x="1089157" y="4146604"/>
            <a:ext cx="5682631" cy="657209"/>
          </a:xfrm>
          <a:prstGeom prst="rect">
            <a:avLst/>
          </a:prstGeom>
          <a:noFill/>
          <a:ln/>
        </p:spPr>
        <p:txBody>
          <a:bodyPr wrap="square" lIns="0" tIns="0" rIns="0" bIns="0" rtlCol="0" anchor="t"/>
          <a:lstStyle/>
          <a:p>
            <a:pPr marL="0" indent="0">
              <a:lnSpc>
                <a:spcPct val="143778"/>
              </a:lnSpc>
              <a:buNone/>
            </a:pPr>
            <a:r>
              <a:rPr lang="en-US" sz="1100" dirty="0">
                <a:solidFill>
                  <a:srgbClr val="E0E0E0"/>
                </a:solidFill>
                <a:latin typeface="Calibri" pitchFamily="34" charset="0"/>
                <a:ea typeface="Calibri" pitchFamily="34" charset="-122"/>
                <a:cs typeface="Calibri" pitchFamily="34" charset="-120"/>
              </a:rPr>
              <a:t>Signal delays and satellite positions are critical in calculations, as they account for atmospheric conditions, enhancing the overall accuracy of GPS technology.
</a:t>
            </a:r>
            <a:endParaRPr lang="en-US" sz="1100" dirty="0"/>
          </a:p>
        </p:txBody>
      </p:sp>
      <p:sp>
        <p:nvSpPr>
          <p:cNvPr id="9" name="Text 7"/>
          <p:cNvSpPr/>
          <p:nvPr/>
        </p:nvSpPr>
        <p:spPr>
          <a:xfrm>
            <a:off x="1089157" y="4996689"/>
            <a:ext cx="5682631" cy="188909"/>
          </a:xfrm>
          <a:prstGeom prst="rect">
            <a:avLst/>
          </a:prstGeom>
          <a:noFill/>
          <a:ln/>
        </p:spPr>
        <p:txBody>
          <a:bodyPr wrap="square" lIns="0" tIns="0" rIns="0" bIns="0" rtlCol="0" anchor="t"/>
          <a:lstStyle/>
          <a:p>
            <a:pPr marL="0" indent="0">
              <a:lnSpc>
                <a:spcPct val="123947"/>
              </a:lnSpc>
              <a:buNone/>
            </a:pPr>
            <a:r>
              <a:rPr lang="en-US" sz="1100" b="1" dirty="0">
                <a:solidFill>
                  <a:srgbClr val="FFD700"/>
                </a:solidFill>
                <a:latin typeface="Calibri" pitchFamily="34" charset="0"/>
                <a:ea typeface="Calibri" pitchFamily="34" charset="-122"/>
                <a:cs typeface="Calibri" pitchFamily="34" charset="-120"/>
              </a:rPr>
              <a:t>Improved Accuracy
</a:t>
            </a:r>
            <a:endParaRPr lang="en-US" sz="1100" dirty="0"/>
          </a:p>
        </p:txBody>
      </p:sp>
      <p:sp>
        <p:nvSpPr>
          <p:cNvPr id="10" name="Text 8"/>
          <p:cNvSpPr/>
          <p:nvPr/>
        </p:nvSpPr>
        <p:spPr>
          <a:xfrm>
            <a:off x="1089157" y="5228616"/>
            <a:ext cx="5682631" cy="657209"/>
          </a:xfrm>
          <a:prstGeom prst="rect">
            <a:avLst/>
          </a:prstGeom>
          <a:noFill/>
          <a:ln/>
        </p:spPr>
        <p:txBody>
          <a:bodyPr wrap="square" lIns="0" tIns="0" rIns="0" bIns="0" rtlCol="0" anchor="t"/>
          <a:lstStyle/>
          <a:p>
            <a:pPr marL="0" indent="0">
              <a:lnSpc>
                <a:spcPct val="143778"/>
              </a:lnSpc>
              <a:buNone/>
            </a:pPr>
            <a:r>
              <a:rPr lang="en-US" sz="1100" dirty="0">
                <a:solidFill>
                  <a:srgbClr val="E0E0E0"/>
                </a:solidFill>
                <a:latin typeface="Calibri" pitchFamily="34" charset="0"/>
                <a:ea typeface="Calibri" pitchFamily="34" charset="-122"/>
                <a:cs typeface="Calibri" pitchFamily="34" charset="-120"/>
              </a:rPr>
              <a:t>GPS accuracy significantly improves with additional satellite signals, allowing for better navigation and location tracking, especially in urban environments with obstructions.
</a:t>
            </a:r>
            <a:endParaRPr lang="en-US" sz="1100" dirty="0"/>
          </a:p>
        </p:txBody>
      </p:sp>
      <p:sp>
        <p:nvSpPr>
          <p:cNvPr id="11" name="Text 9"/>
          <p:cNvSpPr/>
          <p:nvPr/>
        </p:nvSpPr>
        <p:spPr>
          <a:xfrm>
            <a:off x="7354227" y="6609069"/>
            <a:ext cx="1245839" cy="151129"/>
          </a:xfrm>
          <a:prstGeom prst="rect">
            <a:avLst/>
          </a:prstGeom>
          <a:noFill/>
          <a:ln/>
        </p:spPr>
        <p:txBody>
          <a:bodyPr wrap="square" lIns="0" tIns="0" rIns="0" bIns="0" rtlCol="0" anchor="t"/>
          <a:lstStyle/>
          <a:p>
            <a:pPr marL="0" indent="0">
              <a:lnSpc>
                <a:spcPct val="148736"/>
              </a:lnSpc>
              <a:buNone/>
            </a:pPr>
            <a:r>
              <a:rPr lang="en-US" sz="700" dirty="0">
                <a:solidFill>
                  <a:srgbClr val="FFFFFF"/>
                </a:solidFill>
                <a:latin typeface="Calibri" pitchFamily="34" charset="0"/>
                <a:ea typeface="Calibri" pitchFamily="34" charset="-122"/>
                <a:cs typeface="Calibri" pitchFamily="34" charset="-120"/>
              </a:rPr>
              <a:t>Photo by Brecht Denil
</a:t>
            </a:r>
            <a:endParaRPr lang="en-US" sz="700" dirty="0"/>
          </a:p>
        </p:txBody>
      </p:sp>
      <p:sp>
        <p:nvSpPr>
          <p:cNvPr id="12" name="Text 10"/>
          <p:cNvSpPr/>
          <p:nvPr/>
        </p:nvSpPr>
        <p:spPr>
          <a:xfrm>
            <a:off x="604346" y="961682"/>
            <a:ext cx="6177602" cy="336700"/>
          </a:xfrm>
          <a:prstGeom prst="rect">
            <a:avLst/>
          </a:prstGeom>
          <a:noFill/>
          <a:ln/>
        </p:spPr>
        <p:txBody>
          <a:bodyPr wrap="square" lIns="0" tIns="0" rIns="0" bIns="0" rtlCol="0" anchor="t"/>
          <a:lstStyle/>
          <a:p>
            <a:pPr marL="0" indent="0">
              <a:lnSpc>
                <a:spcPct val="120534"/>
              </a:lnSpc>
              <a:buNone/>
            </a:pPr>
            <a:r>
              <a:rPr lang="en-US" sz="2000" b="1" dirty="0">
                <a:solidFill>
                  <a:srgbClr val="FFD700"/>
                </a:solidFill>
                <a:latin typeface="Calibri" pitchFamily="34" charset="0"/>
                <a:ea typeface="Calibri" pitchFamily="34" charset="-122"/>
                <a:cs typeface="Calibri" pitchFamily="34" charset="-120"/>
              </a:rPr>
              <a:t>How GPS Works
</a:t>
            </a:r>
            <a:endParaRPr lang="en-US" sz="2000" dirty="0"/>
          </a:p>
        </p:txBody>
      </p:sp>
      <p:sp>
        <p:nvSpPr>
          <p:cNvPr id="13" name="Shape 11"/>
          <p:cNvSpPr/>
          <p:nvPr/>
        </p:nvSpPr>
        <p:spPr>
          <a:xfrm>
            <a:off x="604346" y="1492528"/>
            <a:ext cx="561167" cy="53815"/>
          </a:xfrm>
          <a:prstGeom prst="ellipse">
            <a:avLst/>
          </a:prstGeom>
          <a:solidFill>
            <a:srgbClr val="00FFFF"/>
          </a:solidFill>
          <a:ln/>
        </p:spPr>
      </p:sp>
      <p:sp>
        <p:nvSpPr>
          <p:cNvPr id="14" name="Shape 12"/>
          <p:cNvSpPr/>
          <p:nvPr/>
        </p:nvSpPr>
        <p:spPr>
          <a:xfrm>
            <a:off x="604346" y="1753189"/>
            <a:ext cx="323683" cy="323685"/>
          </a:xfrm>
          <a:prstGeom prst="ellipse">
            <a:avLst/>
          </a:prstGeom>
          <a:solidFill>
            <a:srgbClr val="00FFFF">
              <a:alpha val="12000"/>
            </a:srgbClr>
          </a:solidFill>
          <a:ln/>
        </p:spPr>
      </p:sp>
      <p:pic>
        <p:nvPicPr>
          <p:cNvPr id="1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9910" y="1828754"/>
            <a:ext cx="172556" cy="172556"/>
          </a:xfrm>
          <a:prstGeom prst="rect">
            <a:avLst/>
          </a:prstGeom>
        </p:spPr>
      </p:pic>
      <p:sp>
        <p:nvSpPr>
          <p:cNvPr id="16" name="Shape 13"/>
          <p:cNvSpPr/>
          <p:nvPr/>
        </p:nvSpPr>
        <p:spPr>
          <a:xfrm>
            <a:off x="604346" y="2835201"/>
            <a:ext cx="323683" cy="323685"/>
          </a:xfrm>
          <a:prstGeom prst="ellipse">
            <a:avLst/>
          </a:prstGeom>
          <a:solidFill>
            <a:srgbClr val="00FFFF">
              <a:alpha val="12000"/>
            </a:srgbClr>
          </a:solidFill>
          <a:ln/>
        </p:spPr>
      </p:sp>
      <p:pic>
        <p:nvPicPr>
          <p:cNvPr id="17"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9910" y="2910766"/>
            <a:ext cx="172556" cy="172556"/>
          </a:xfrm>
          <a:prstGeom prst="rect">
            <a:avLst/>
          </a:prstGeom>
        </p:spPr>
      </p:pic>
      <p:sp>
        <p:nvSpPr>
          <p:cNvPr id="18" name="Shape 14"/>
          <p:cNvSpPr/>
          <p:nvPr/>
        </p:nvSpPr>
        <p:spPr>
          <a:xfrm>
            <a:off x="604346" y="3917212"/>
            <a:ext cx="323683" cy="323685"/>
          </a:xfrm>
          <a:prstGeom prst="ellipse">
            <a:avLst/>
          </a:prstGeom>
          <a:solidFill>
            <a:srgbClr val="00FFFF">
              <a:alpha val="12000"/>
            </a:srgbClr>
          </a:solidFill>
          <a:ln/>
        </p:spPr>
      </p:sp>
      <p:pic>
        <p:nvPicPr>
          <p:cNvPr id="1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9910" y="3992778"/>
            <a:ext cx="172556" cy="172556"/>
          </a:xfrm>
          <a:prstGeom prst="rect">
            <a:avLst/>
          </a:prstGeom>
        </p:spPr>
      </p:pic>
      <p:sp>
        <p:nvSpPr>
          <p:cNvPr id="20" name="Shape 15"/>
          <p:cNvSpPr/>
          <p:nvPr/>
        </p:nvSpPr>
        <p:spPr>
          <a:xfrm>
            <a:off x="604346" y="4999224"/>
            <a:ext cx="323683" cy="323685"/>
          </a:xfrm>
          <a:prstGeom prst="ellipse">
            <a:avLst/>
          </a:prstGeom>
          <a:solidFill>
            <a:srgbClr val="00FFFF">
              <a:alpha val="12000"/>
            </a:srgbClr>
          </a:solidFill>
          <a:ln/>
        </p:spPr>
      </p:sp>
      <p:pic>
        <p:nvPicPr>
          <p:cNvPr id="21"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79909" y="5074791"/>
            <a:ext cx="172557" cy="172557"/>
          </a:xfrm>
          <a:prstGeom prst="rect">
            <a:avLst/>
          </a:prstGeom>
        </p:spPr>
      </p:pic>
      <p:sp>
        <p:nvSpPr>
          <p:cNvPr id="22" name="Shape 16"/>
          <p:cNvSpPr/>
          <p:nvPr/>
        </p:nvSpPr>
        <p:spPr>
          <a:xfrm>
            <a:off x="7148810" y="0"/>
            <a:ext cx="64609" cy="6812280"/>
          </a:xfrm>
          <a:prstGeom prst="rect">
            <a:avLst/>
          </a:prstGeom>
          <a:solidFill>
            <a:srgbClr val="00FFFF"/>
          </a:solidFill>
          <a:ln/>
        </p:spPr>
      </p:sp>
      <p:pic>
        <p:nvPicPr>
          <p:cNvPr id="23" name="Image 4" descr="preencoded.png"/>
          <p:cNvPicPr>
            <a:picLocks noChangeAspect="1"/>
          </p:cNvPicPr>
          <p:nvPr/>
        </p:nvPicPr>
        <p:blipFill>
          <a:blip r:embed="rId11"/>
          <a:srcRect/>
          <a:stretch/>
        </p:blipFill>
        <p:spPr>
          <a:xfrm>
            <a:off x="7213419" y="0"/>
            <a:ext cx="4932556" cy="68122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761981" y="2004962"/>
            <a:ext cx="5181470" cy="3482891"/>
          </a:xfrm>
          <a:prstGeom prst="roundRect">
            <a:avLst>
              <a:gd name="adj" fmla="val 5105"/>
            </a:avLst>
          </a:prstGeom>
          <a:solidFill>
            <a:srgbClr val="00FFFF">
              <a:alpha val="8000"/>
            </a:srgbClr>
          </a:solidFill>
          <a:ln w="10160">
            <a:solidFill>
              <a:srgbClr val="00FFFF">
                <a:alpha val="20000"/>
              </a:srgbClr>
            </a:solidFill>
            <a:prstDash val="solid"/>
          </a:ln>
        </p:spPr>
      </p:sp>
      <p:sp>
        <p:nvSpPr>
          <p:cNvPr id="3" name="Shape 1"/>
          <p:cNvSpPr/>
          <p:nvPr/>
        </p:nvSpPr>
        <p:spPr>
          <a:xfrm>
            <a:off x="6248244" y="2004962"/>
            <a:ext cx="5181470" cy="3482891"/>
          </a:xfrm>
          <a:prstGeom prst="roundRect">
            <a:avLst>
              <a:gd name="adj" fmla="val 5105"/>
            </a:avLst>
          </a:prstGeom>
          <a:solidFill>
            <a:srgbClr val="8B5CF6">
              <a:alpha val="8000"/>
            </a:srgbClr>
          </a:solidFill>
          <a:ln w="10160">
            <a:solidFill>
              <a:srgbClr val="8B5CF6">
                <a:alpha val="20000"/>
              </a:srgbClr>
            </a:solidFill>
            <a:prstDash val="solid"/>
          </a:ln>
        </p:spPr>
      </p:sp>
      <p:sp>
        <p:nvSpPr>
          <p:cNvPr id="4" name="Text 2"/>
          <p:cNvSpPr/>
          <p:nvPr/>
        </p:nvSpPr>
        <p:spPr>
          <a:xfrm>
            <a:off x="761981" y="1015975"/>
            <a:ext cx="10667733" cy="888978"/>
          </a:xfrm>
          <a:prstGeom prst="rect">
            <a:avLst/>
          </a:prstGeom>
          <a:noFill/>
          <a:ln/>
        </p:spPr>
        <p:txBody>
          <a:bodyPr wrap="square" lIns="0" tIns="0" rIns="0" bIns="0" rtlCol="0" anchor="t"/>
          <a:lstStyle/>
          <a:p>
            <a:pPr marL="0" indent="0" algn="l">
              <a:lnSpc>
                <a:spcPct val="130000"/>
              </a:lnSpc>
              <a:buNone/>
            </a:pPr>
            <a:r>
              <a:rPr lang="en-US" sz="2900" dirty="0">
                <a:solidFill>
                  <a:srgbClr val="00FFFF"/>
                </a:solidFill>
                <a:latin typeface="Calibri" pitchFamily="34" charset="0"/>
                <a:ea typeface="Calibri" pitchFamily="34" charset="-122"/>
                <a:cs typeface="Calibri" pitchFamily="34" charset="-120"/>
              </a:rPr>
              <a:t>Comparison of GIS and GPS Technologies
</a:t>
            </a:r>
            <a:endParaRPr lang="en-US" sz="2900" dirty="0"/>
          </a:p>
        </p:txBody>
      </p:sp>
      <p:sp>
        <p:nvSpPr>
          <p:cNvPr id="5" name="Text 3"/>
          <p:cNvSpPr/>
          <p:nvPr/>
        </p:nvSpPr>
        <p:spPr>
          <a:xfrm>
            <a:off x="1000735" y="2218318"/>
            <a:ext cx="4703962" cy="640064"/>
          </a:xfrm>
          <a:prstGeom prst="rect">
            <a:avLst/>
          </a:prstGeom>
          <a:noFill/>
          <a:ln/>
        </p:spPr>
        <p:txBody>
          <a:bodyPr wrap="square" lIns="0" tIns="0" rIns="0" bIns="0" rtlCol="0" anchor="t"/>
          <a:lstStyle/>
          <a:p>
            <a:pPr marL="0" indent="0" algn="l">
              <a:lnSpc>
                <a:spcPct val="120000"/>
              </a:lnSpc>
              <a:buNone/>
            </a:pPr>
            <a:r>
              <a:rPr lang="en-US" sz="1900" b="1" dirty="0">
                <a:solidFill>
                  <a:srgbClr val="00FFFF"/>
                </a:solidFill>
                <a:latin typeface="Calibri" pitchFamily="34" charset="0"/>
                <a:ea typeface="Calibri" pitchFamily="34" charset="-122"/>
                <a:cs typeface="Calibri" pitchFamily="34" charset="-120"/>
              </a:rPr>
              <a:t>Geographical Information System (GIS)
</a:t>
            </a:r>
            <a:endParaRPr lang="en-US" sz="1900" dirty="0"/>
          </a:p>
        </p:txBody>
      </p:sp>
      <p:sp>
        <p:nvSpPr>
          <p:cNvPr id="6" name="Text 4"/>
          <p:cNvSpPr/>
          <p:nvPr/>
        </p:nvSpPr>
        <p:spPr>
          <a:xfrm>
            <a:off x="1254728" y="3010776"/>
            <a:ext cx="4449969" cy="552436"/>
          </a:xfrm>
          <a:prstGeom prst="rect">
            <a:avLst/>
          </a:prstGeom>
          <a:noFill/>
          <a:ln/>
        </p:spPr>
        <p:txBody>
          <a:bodyPr wrap="square" lIns="0" tIns="0" rIns="0" bIns="0" rtlCol="0" anchor="t"/>
          <a:lstStyle/>
          <a:p>
            <a:pPr marL="0" indent="0" algn="l">
              <a:lnSpc>
                <a:spcPct val="145000"/>
              </a:lnSpc>
              <a:buNone/>
            </a:pPr>
            <a:r>
              <a:rPr lang="en-US" sz="1400" dirty="0">
                <a:solidFill>
                  <a:srgbClr val="FFD700"/>
                </a:solidFill>
                <a:latin typeface="Calibri" pitchFamily="34" charset="0"/>
                <a:ea typeface="Calibri" pitchFamily="34" charset="-122"/>
                <a:cs typeface="Calibri" pitchFamily="34" charset="-120"/>
              </a:rPr>
              <a:t>Provides spatial analysis for informed decision-making.
</a:t>
            </a:r>
            <a:endParaRPr lang="en-US" sz="1400" dirty="0"/>
          </a:p>
        </p:txBody>
      </p:sp>
      <p:sp>
        <p:nvSpPr>
          <p:cNvPr id="7" name="Text 5"/>
          <p:cNvSpPr/>
          <p:nvPr/>
        </p:nvSpPr>
        <p:spPr>
          <a:xfrm>
            <a:off x="1254728" y="3715609"/>
            <a:ext cx="4449969" cy="552436"/>
          </a:xfrm>
          <a:prstGeom prst="rect">
            <a:avLst/>
          </a:prstGeom>
          <a:noFill/>
          <a:ln/>
        </p:spPr>
        <p:txBody>
          <a:bodyPr wrap="square" lIns="0" tIns="0" rIns="0" bIns="0" rtlCol="0" anchor="t"/>
          <a:lstStyle/>
          <a:p>
            <a:pPr marL="0" indent="0" algn="l">
              <a:lnSpc>
                <a:spcPct val="145000"/>
              </a:lnSpc>
              <a:buNone/>
            </a:pPr>
            <a:r>
              <a:rPr lang="en-US" sz="1400" dirty="0">
                <a:solidFill>
                  <a:srgbClr val="FFD700"/>
                </a:solidFill>
                <a:latin typeface="Calibri" pitchFamily="34" charset="0"/>
                <a:ea typeface="Calibri" pitchFamily="34" charset="-122"/>
                <a:cs typeface="Calibri" pitchFamily="34" charset="-120"/>
              </a:rPr>
              <a:t>Handles data management and visualization of geographic data.
</a:t>
            </a:r>
            <a:endParaRPr lang="en-US" sz="1400" dirty="0"/>
          </a:p>
        </p:txBody>
      </p:sp>
      <p:sp>
        <p:nvSpPr>
          <p:cNvPr id="8" name="Text 6"/>
          <p:cNvSpPr/>
          <p:nvPr/>
        </p:nvSpPr>
        <p:spPr>
          <a:xfrm>
            <a:off x="1254728" y="4420441"/>
            <a:ext cx="4449969" cy="828654"/>
          </a:xfrm>
          <a:prstGeom prst="rect">
            <a:avLst/>
          </a:prstGeom>
          <a:noFill/>
          <a:ln/>
        </p:spPr>
        <p:txBody>
          <a:bodyPr wrap="square" lIns="0" tIns="0" rIns="0" bIns="0" rtlCol="0" anchor="t"/>
          <a:lstStyle/>
          <a:p>
            <a:pPr marL="0" indent="0" algn="l">
              <a:lnSpc>
                <a:spcPct val="145000"/>
              </a:lnSpc>
              <a:buNone/>
            </a:pPr>
            <a:r>
              <a:rPr lang="en-US" sz="1400" dirty="0">
                <a:solidFill>
                  <a:srgbClr val="FFD700"/>
                </a:solidFill>
                <a:latin typeface="Calibri" pitchFamily="34" charset="0"/>
                <a:ea typeface="Calibri" pitchFamily="34" charset="-122"/>
                <a:cs typeface="Calibri" pitchFamily="34" charset="-120"/>
              </a:rPr>
              <a:t>Applications span multiple sectors including urban planning, environmental management, and disaster response.
</a:t>
            </a:r>
            <a:endParaRPr lang="en-US" sz="1400" dirty="0"/>
          </a:p>
        </p:txBody>
      </p:sp>
      <p:sp>
        <p:nvSpPr>
          <p:cNvPr id="9" name="Text 7"/>
          <p:cNvSpPr/>
          <p:nvPr/>
        </p:nvSpPr>
        <p:spPr>
          <a:xfrm>
            <a:off x="6486998" y="2218318"/>
            <a:ext cx="4703962" cy="320032"/>
          </a:xfrm>
          <a:prstGeom prst="rect">
            <a:avLst/>
          </a:prstGeom>
          <a:noFill/>
          <a:ln/>
        </p:spPr>
        <p:txBody>
          <a:bodyPr wrap="square" lIns="0" tIns="0" rIns="0" bIns="0" rtlCol="0" anchor="t"/>
          <a:lstStyle/>
          <a:p>
            <a:pPr marL="0" indent="0" algn="l">
              <a:lnSpc>
                <a:spcPct val="120000"/>
              </a:lnSpc>
              <a:buNone/>
            </a:pPr>
            <a:r>
              <a:rPr lang="en-US" sz="1900" b="1" dirty="0">
                <a:solidFill>
                  <a:srgbClr val="8B5CF6"/>
                </a:solidFill>
                <a:latin typeface="Calibri" pitchFamily="34" charset="0"/>
                <a:ea typeface="Calibri" pitchFamily="34" charset="-122"/>
                <a:cs typeface="Calibri" pitchFamily="34" charset="-120"/>
              </a:rPr>
              <a:t>Global Positioning System (GPS)
</a:t>
            </a:r>
            <a:endParaRPr lang="en-US" sz="1900" dirty="0"/>
          </a:p>
        </p:txBody>
      </p:sp>
      <p:sp>
        <p:nvSpPr>
          <p:cNvPr id="10" name="Text 8"/>
          <p:cNvSpPr/>
          <p:nvPr/>
        </p:nvSpPr>
        <p:spPr>
          <a:xfrm>
            <a:off x="6740991" y="2690745"/>
            <a:ext cx="4449968" cy="552436"/>
          </a:xfrm>
          <a:prstGeom prst="rect">
            <a:avLst/>
          </a:prstGeom>
          <a:noFill/>
          <a:ln/>
        </p:spPr>
        <p:txBody>
          <a:bodyPr wrap="square" lIns="0" tIns="0" rIns="0" bIns="0" rtlCol="0" anchor="t"/>
          <a:lstStyle/>
          <a:p>
            <a:pPr marL="0" indent="0" algn="l">
              <a:lnSpc>
                <a:spcPct val="145000"/>
              </a:lnSpc>
              <a:buNone/>
            </a:pPr>
            <a:r>
              <a:rPr lang="en-US" sz="1400" dirty="0">
                <a:solidFill>
                  <a:srgbClr val="FFD700"/>
                </a:solidFill>
                <a:latin typeface="Calibri" pitchFamily="34" charset="0"/>
                <a:ea typeface="Calibri" pitchFamily="34" charset="-122"/>
                <a:cs typeface="Calibri" pitchFamily="34" charset="-120"/>
              </a:rPr>
              <a:t>Offers precise location data for navigation and tracking.
</a:t>
            </a:r>
            <a:endParaRPr lang="en-US" sz="1400" dirty="0"/>
          </a:p>
        </p:txBody>
      </p:sp>
      <p:sp>
        <p:nvSpPr>
          <p:cNvPr id="11" name="Text 9"/>
          <p:cNvSpPr/>
          <p:nvPr/>
        </p:nvSpPr>
        <p:spPr>
          <a:xfrm>
            <a:off x="6740991" y="3395578"/>
            <a:ext cx="4449968" cy="552436"/>
          </a:xfrm>
          <a:prstGeom prst="rect">
            <a:avLst/>
          </a:prstGeom>
          <a:noFill/>
          <a:ln/>
        </p:spPr>
        <p:txBody>
          <a:bodyPr wrap="square" lIns="0" tIns="0" rIns="0" bIns="0" rtlCol="0" anchor="t"/>
          <a:lstStyle/>
          <a:p>
            <a:pPr marL="0" indent="0" algn="l">
              <a:lnSpc>
                <a:spcPct val="145000"/>
              </a:lnSpc>
              <a:buNone/>
            </a:pPr>
            <a:r>
              <a:rPr lang="en-US" sz="1400" dirty="0">
                <a:solidFill>
                  <a:srgbClr val="FFD700"/>
                </a:solidFill>
                <a:latin typeface="Calibri" pitchFamily="34" charset="0"/>
                <a:ea typeface="Calibri" pitchFamily="34" charset="-122"/>
                <a:cs typeface="Calibri" pitchFamily="34" charset="-120"/>
              </a:rPr>
              <a:t>Focuses primarily on real-time navigation and route guidance.
</a:t>
            </a:r>
            <a:endParaRPr lang="en-US" sz="1400" dirty="0"/>
          </a:p>
        </p:txBody>
      </p:sp>
      <p:sp>
        <p:nvSpPr>
          <p:cNvPr id="12" name="Text 10"/>
          <p:cNvSpPr/>
          <p:nvPr/>
        </p:nvSpPr>
        <p:spPr>
          <a:xfrm>
            <a:off x="6740991" y="4100410"/>
            <a:ext cx="4449968" cy="552436"/>
          </a:xfrm>
          <a:prstGeom prst="rect">
            <a:avLst/>
          </a:prstGeom>
          <a:noFill/>
          <a:ln/>
        </p:spPr>
        <p:txBody>
          <a:bodyPr wrap="square" lIns="0" tIns="0" rIns="0" bIns="0" rtlCol="0" anchor="t"/>
          <a:lstStyle/>
          <a:p>
            <a:pPr marL="0" indent="0" algn="l">
              <a:lnSpc>
                <a:spcPct val="145000"/>
              </a:lnSpc>
              <a:buNone/>
            </a:pPr>
            <a:r>
              <a:rPr lang="en-US" sz="1400" dirty="0">
                <a:solidFill>
                  <a:srgbClr val="FFD700"/>
                </a:solidFill>
                <a:latin typeface="Calibri" pitchFamily="34" charset="0"/>
                <a:ea typeface="Calibri" pitchFamily="34" charset="-122"/>
                <a:cs typeface="Calibri" pitchFamily="34" charset="-120"/>
              </a:rPr>
              <a:t>Widely used in transportation, logistics, and outdoor activities.
</a:t>
            </a:r>
            <a:endParaRPr lang="en-US" sz="1400" dirty="0"/>
          </a:p>
        </p:txBody>
      </p:sp>
      <p:sp>
        <p:nvSpPr>
          <p:cNvPr id="13" name="Shape 11"/>
          <p:cNvSpPr/>
          <p:nvPr/>
        </p:nvSpPr>
        <p:spPr>
          <a:xfrm>
            <a:off x="1000735" y="3099672"/>
            <a:ext cx="101597" cy="101600"/>
          </a:xfrm>
          <a:prstGeom prst="ellipse">
            <a:avLst/>
          </a:prstGeom>
          <a:solidFill>
            <a:srgbClr val="00FFFF"/>
          </a:solidFill>
          <a:ln/>
        </p:spPr>
      </p:sp>
      <p:sp>
        <p:nvSpPr>
          <p:cNvPr id="14" name="Shape 12"/>
          <p:cNvSpPr/>
          <p:nvPr/>
        </p:nvSpPr>
        <p:spPr>
          <a:xfrm>
            <a:off x="1000735" y="3804505"/>
            <a:ext cx="101597" cy="101600"/>
          </a:xfrm>
          <a:prstGeom prst="ellipse">
            <a:avLst/>
          </a:prstGeom>
          <a:solidFill>
            <a:srgbClr val="00FFFF"/>
          </a:solidFill>
          <a:ln/>
        </p:spPr>
      </p:sp>
      <p:sp>
        <p:nvSpPr>
          <p:cNvPr id="15" name="Shape 13"/>
          <p:cNvSpPr/>
          <p:nvPr/>
        </p:nvSpPr>
        <p:spPr>
          <a:xfrm>
            <a:off x="1000735" y="4509337"/>
            <a:ext cx="101597" cy="101600"/>
          </a:xfrm>
          <a:prstGeom prst="ellipse">
            <a:avLst/>
          </a:prstGeom>
          <a:solidFill>
            <a:srgbClr val="00FFFF"/>
          </a:solidFill>
          <a:ln/>
        </p:spPr>
      </p:sp>
      <p:sp>
        <p:nvSpPr>
          <p:cNvPr id="16" name="Shape 14"/>
          <p:cNvSpPr/>
          <p:nvPr/>
        </p:nvSpPr>
        <p:spPr>
          <a:xfrm>
            <a:off x="6486998" y="2779641"/>
            <a:ext cx="101598" cy="101600"/>
          </a:xfrm>
          <a:prstGeom prst="ellipse">
            <a:avLst/>
          </a:prstGeom>
          <a:solidFill>
            <a:srgbClr val="8B5CF6"/>
          </a:solidFill>
          <a:ln/>
        </p:spPr>
      </p:sp>
      <p:sp>
        <p:nvSpPr>
          <p:cNvPr id="17" name="Shape 15"/>
          <p:cNvSpPr/>
          <p:nvPr/>
        </p:nvSpPr>
        <p:spPr>
          <a:xfrm>
            <a:off x="6486998" y="3484474"/>
            <a:ext cx="101598" cy="101600"/>
          </a:xfrm>
          <a:prstGeom prst="ellipse">
            <a:avLst/>
          </a:prstGeom>
          <a:solidFill>
            <a:srgbClr val="8B5CF6"/>
          </a:solidFill>
          <a:ln/>
        </p:spPr>
      </p:sp>
      <p:sp>
        <p:nvSpPr>
          <p:cNvPr id="18" name="Shape 16"/>
          <p:cNvSpPr/>
          <p:nvPr/>
        </p:nvSpPr>
        <p:spPr>
          <a:xfrm>
            <a:off x="6486998" y="4189306"/>
            <a:ext cx="101598" cy="101600"/>
          </a:xfrm>
          <a:prstGeom prst="ellipse">
            <a:avLst/>
          </a:prstGeom>
          <a:solidFill>
            <a:srgbClr val="8B5CF6"/>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1015975" y="4216295"/>
            <a:ext cx="3809905" cy="1777956"/>
          </a:xfrm>
          <a:prstGeom prst="rect">
            <a:avLst/>
          </a:prstGeom>
          <a:noFill/>
          <a:ln/>
        </p:spPr>
        <p:txBody>
          <a:bodyPr wrap="square" lIns="0" tIns="0" rIns="0" bIns="0" rtlCol="0" anchor="t"/>
          <a:lstStyle/>
          <a:p>
            <a:pPr marL="0" indent="0" algn="l">
              <a:lnSpc>
                <a:spcPct val="120000"/>
              </a:lnSpc>
              <a:buNone/>
            </a:pPr>
            <a:r>
              <a:rPr lang="en-US" sz="2300" b="1" dirty="0">
                <a:solidFill>
                  <a:srgbClr val="00FFFF"/>
                </a:solidFill>
                <a:latin typeface="Calibri" pitchFamily="34" charset="0"/>
                <a:ea typeface="Calibri" pitchFamily="34" charset="-122"/>
                <a:cs typeface="Calibri" pitchFamily="34" charset="-120"/>
              </a:rPr>
              <a:t>GIS Applications in Real World
</a:t>
            </a:r>
            <a:endParaRPr lang="en-US" sz="2300" dirty="0"/>
          </a:p>
        </p:txBody>
      </p:sp>
      <p:sp>
        <p:nvSpPr>
          <p:cNvPr id="3" name="Text 1"/>
          <p:cNvSpPr/>
          <p:nvPr/>
        </p:nvSpPr>
        <p:spPr>
          <a:xfrm>
            <a:off x="5333867" y="4216295"/>
            <a:ext cx="5841854" cy="1930352"/>
          </a:xfrm>
          <a:prstGeom prst="rect">
            <a:avLst/>
          </a:prstGeom>
          <a:noFill/>
          <a:ln/>
        </p:spPr>
        <p:txBody>
          <a:bodyPr wrap="square" lIns="0" tIns="0" rIns="0" bIns="0" rtlCol="0" anchor="t"/>
          <a:lstStyle/>
          <a:p>
            <a:pPr marL="0" indent="0" algn="l">
              <a:lnSpc>
                <a:spcPct val="150000"/>
              </a:lnSpc>
              <a:buNone/>
            </a:pPr>
            <a:r>
              <a:rPr lang="en-US" sz="1300" dirty="0">
                <a:solidFill>
                  <a:srgbClr val="E0E0E0"/>
                </a:solidFill>
                <a:latin typeface="Calibri" pitchFamily="34" charset="0"/>
                <a:ea typeface="Calibri" pitchFamily="34" charset="-122"/>
                <a:cs typeface="Calibri" pitchFamily="34" charset="-120"/>
              </a:rPr>
              <a:t>This visual showcases various GIS applications, including urban planning, environmental monitoring, and disaster management. Key takeaway: GIS enhances decision-making through spatial analysis and data visualization.
</a:t>
            </a:r>
            <a:endParaRPr lang="en-US" sz="1300" dirty="0"/>
          </a:p>
        </p:txBody>
      </p:sp>
      <p:pic>
        <p:nvPicPr>
          <p:cNvPr id="4" name="Image 0" descr="preencoded.png"/>
          <p:cNvPicPr>
            <a:picLocks noChangeAspect="1"/>
          </p:cNvPicPr>
          <p:nvPr/>
        </p:nvPicPr>
        <p:blipFill>
          <a:blip r:embed="rId3"/>
          <a:srcRect/>
          <a:stretch/>
        </p:blipFill>
        <p:spPr>
          <a:xfrm>
            <a:off x="0" y="0"/>
            <a:ext cx="12145975" cy="3555911"/>
          </a:xfrm>
          <a:prstGeom prst="rect">
            <a:avLst/>
          </a:prstGeom>
        </p:spPr>
      </p:pic>
      <p:sp>
        <p:nvSpPr>
          <p:cNvPr id="5" name="Shape 2"/>
          <p:cNvSpPr/>
          <p:nvPr/>
        </p:nvSpPr>
        <p:spPr>
          <a:xfrm>
            <a:off x="1015975" y="3936902"/>
            <a:ext cx="711182" cy="63498"/>
          </a:xfrm>
          <a:prstGeom prst="rect">
            <a:avLst/>
          </a:prstGeom>
          <a:solidFill>
            <a:srgbClr val="00FFFF"/>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1225202" y="2025755"/>
            <a:ext cx="4749840" cy="1776844"/>
          </a:xfrm>
          <a:prstGeom prst="roundRect">
            <a:avLst>
              <a:gd name="adj" fmla="val 11436"/>
            </a:avLst>
          </a:prstGeom>
          <a:solidFill>
            <a:srgbClr val="00FFFF">
              <a:alpha val="5000"/>
            </a:srgbClr>
          </a:solidFill>
          <a:ln w="10160">
            <a:solidFill>
              <a:srgbClr val="00FFFF">
                <a:alpha val="15000"/>
              </a:srgbClr>
            </a:solidFill>
            <a:prstDash val="solid"/>
          </a:ln>
        </p:spPr>
      </p:sp>
      <p:sp>
        <p:nvSpPr>
          <p:cNvPr id="3" name="Shape 1"/>
          <p:cNvSpPr/>
          <p:nvPr/>
        </p:nvSpPr>
        <p:spPr>
          <a:xfrm>
            <a:off x="6216653" y="2025755"/>
            <a:ext cx="4749840" cy="1776844"/>
          </a:xfrm>
          <a:prstGeom prst="roundRect">
            <a:avLst>
              <a:gd name="adj" fmla="val 11436"/>
            </a:avLst>
          </a:prstGeom>
          <a:solidFill>
            <a:srgbClr val="8B5CF6">
              <a:alpha val="5000"/>
            </a:srgbClr>
          </a:solidFill>
          <a:ln w="10160">
            <a:solidFill>
              <a:srgbClr val="8B5CF6">
                <a:alpha val="15000"/>
              </a:srgbClr>
            </a:solidFill>
            <a:prstDash val="solid"/>
          </a:ln>
        </p:spPr>
      </p:sp>
      <p:sp>
        <p:nvSpPr>
          <p:cNvPr id="4" name="Shape 2"/>
          <p:cNvSpPr/>
          <p:nvPr/>
        </p:nvSpPr>
        <p:spPr>
          <a:xfrm>
            <a:off x="1225202" y="4044218"/>
            <a:ext cx="4749840" cy="1776844"/>
          </a:xfrm>
          <a:prstGeom prst="roundRect">
            <a:avLst>
              <a:gd name="adj" fmla="val 11436"/>
            </a:avLst>
          </a:prstGeom>
          <a:solidFill>
            <a:srgbClr val="00FFFF">
              <a:alpha val="5000"/>
            </a:srgbClr>
          </a:solidFill>
          <a:ln w="10160">
            <a:solidFill>
              <a:srgbClr val="00FFFF">
                <a:alpha val="15000"/>
              </a:srgbClr>
            </a:solidFill>
            <a:prstDash val="solid"/>
          </a:ln>
        </p:spPr>
      </p:sp>
      <p:sp>
        <p:nvSpPr>
          <p:cNvPr id="5" name="Shape 3"/>
          <p:cNvSpPr/>
          <p:nvPr/>
        </p:nvSpPr>
        <p:spPr>
          <a:xfrm>
            <a:off x="6216653" y="4044218"/>
            <a:ext cx="4749840" cy="1776844"/>
          </a:xfrm>
          <a:prstGeom prst="roundRect">
            <a:avLst>
              <a:gd name="adj" fmla="val 11436"/>
            </a:avLst>
          </a:prstGeom>
          <a:solidFill>
            <a:srgbClr val="00FFFF">
              <a:alpha val="5000"/>
            </a:srgbClr>
          </a:solidFill>
          <a:ln w="10160">
            <a:solidFill>
              <a:srgbClr val="00FFFF">
                <a:alpha val="15000"/>
              </a:srgbClr>
            </a:solidFill>
            <a:prstDash val="solid"/>
          </a:ln>
        </p:spPr>
      </p:sp>
      <p:sp>
        <p:nvSpPr>
          <p:cNvPr id="6" name="Text 4"/>
          <p:cNvSpPr/>
          <p:nvPr/>
        </p:nvSpPr>
        <p:spPr>
          <a:xfrm>
            <a:off x="761981" y="1015975"/>
            <a:ext cx="10667733" cy="888978"/>
          </a:xfrm>
          <a:prstGeom prst="rect">
            <a:avLst/>
          </a:prstGeom>
          <a:noFill/>
          <a:ln/>
        </p:spPr>
        <p:txBody>
          <a:bodyPr wrap="square" lIns="0" tIns="0" rIns="0" bIns="0" rtlCol="0" anchor="t"/>
          <a:lstStyle/>
          <a:p>
            <a:pPr marL="0" indent="0" algn="l">
              <a:lnSpc>
                <a:spcPct val="130000"/>
              </a:lnSpc>
              <a:buNone/>
            </a:pPr>
            <a:r>
              <a:rPr lang="en-US" sz="2900" dirty="0">
                <a:solidFill>
                  <a:srgbClr val="00FFFF"/>
                </a:solidFill>
                <a:latin typeface="Calibri" pitchFamily="34" charset="0"/>
                <a:ea typeface="Calibri" pitchFamily="34" charset="-122"/>
                <a:cs typeface="Calibri" pitchFamily="34" charset="-120"/>
              </a:rPr>
              <a:t>Transformative Impact of GIS Technology
</a:t>
            </a:r>
            <a:endParaRPr lang="en-US" sz="2900" dirty="0"/>
          </a:p>
        </p:txBody>
      </p:sp>
      <p:sp>
        <p:nvSpPr>
          <p:cNvPr id="7" name="Text 5"/>
          <p:cNvSpPr/>
          <p:nvPr/>
        </p:nvSpPr>
        <p:spPr>
          <a:xfrm>
            <a:off x="3151585" y="2217048"/>
            <a:ext cx="896915" cy="598155"/>
          </a:xfrm>
          <a:prstGeom prst="rect">
            <a:avLst/>
          </a:prstGeom>
          <a:noFill/>
          <a:ln/>
        </p:spPr>
        <p:txBody>
          <a:bodyPr wrap="square" lIns="0" tIns="0" rIns="0" bIns="0" rtlCol="0" anchor="t"/>
          <a:lstStyle/>
          <a:p>
            <a:pPr marL="0" indent="0" algn="ctr">
              <a:lnSpc>
                <a:spcPct val="109539"/>
              </a:lnSpc>
              <a:buNone/>
            </a:pPr>
            <a:r>
              <a:rPr lang="en-US" sz="3900" b="1" dirty="0">
                <a:solidFill>
                  <a:srgbClr val="00FFFF"/>
                </a:solidFill>
                <a:latin typeface="Calibri" pitchFamily="34" charset="0"/>
                <a:ea typeface="Calibri" pitchFamily="34" charset="-122"/>
                <a:cs typeface="Calibri" pitchFamily="34" charset="-120"/>
              </a:rPr>
              <a:t>90%
</a:t>
            </a:r>
            <a:endParaRPr lang="en-US" sz="3900" dirty="0"/>
          </a:p>
        </p:txBody>
      </p:sp>
      <p:sp>
        <p:nvSpPr>
          <p:cNvPr id="8" name="Text 6"/>
          <p:cNvSpPr/>
          <p:nvPr/>
        </p:nvSpPr>
        <p:spPr>
          <a:xfrm>
            <a:off x="2254670" y="2895687"/>
            <a:ext cx="2690745" cy="226528"/>
          </a:xfrm>
          <a:prstGeom prst="rect">
            <a:avLst/>
          </a:prstGeom>
          <a:noFill/>
          <a:ln/>
        </p:spPr>
        <p:txBody>
          <a:bodyPr wrap="square" lIns="0" tIns="0" rIns="0" bIns="0" rtlCol="0" anchor="t"/>
          <a:lstStyle/>
          <a:p>
            <a:pPr marL="0" indent="0" algn="ctr">
              <a:lnSpc>
                <a:spcPct val="127440"/>
              </a:lnSpc>
              <a:buNone/>
            </a:pPr>
            <a:r>
              <a:rPr lang="en-US" sz="1300" b="1" dirty="0">
                <a:solidFill>
                  <a:srgbClr val="FFD700"/>
                </a:solidFill>
                <a:latin typeface="Calibri" pitchFamily="34" charset="0"/>
                <a:ea typeface="Calibri" pitchFamily="34" charset="-122"/>
                <a:cs typeface="Calibri" pitchFamily="34" charset="-120"/>
              </a:rPr>
              <a:t>Organizations Utilizing GIS
</a:t>
            </a:r>
            <a:endParaRPr lang="en-US" sz="1300" dirty="0"/>
          </a:p>
        </p:txBody>
      </p:sp>
      <p:sp>
        <p:nvSpPr>
          <p:cNvPr id="9" name="Text 7"/>
          <p:cNvSpPr/>
          <p:nvPr/>
        </p:nvSpPr>
        <p:spPr>
          <a:xfrm>
            <a:off x="1376328" y="3202701"/>
            <a:ext cx="4447588" cy="408612"/>
          </a:xfrm>
          <a:prstGeom prst="rect">
            <a:avLst/>
          </a:prstGeom>
          <a:noFill/>
          <a:ln/>
        </p:spPr>
        <p:txBody>
          <a:bodyPr wrap="square" lIns="0" tIns="0" rIns="0" bIns="0" rtlCol="0" anchor="t"/>
          <a:lstStyle/>
          <a:p>
            <a:pPr marL="0" indent="0" algn="ctr">
              <a:lnSpc>
                <a:spcPct val="146337"/>
              </a:lnSpc>
              <a:buNone/>
            </a:pPr>
            <a:r>
              <a:rPr lang="en-US" sz="1000" dirty="0">
                <a:solidFill>
                  <a:srgbClr val="E0E0E0"/>
                </a:solidFill>
                <a:latin typeface="Calibri" pitchFamily="34" charset="0"/>
                <a:ea typeface="Calibri" pitchFamily="34" charset="-122"/>
                <a:cs typeface="Calibri" pitchFamily="34" charset="-120"/>
              </a:rPr>
              <a:t>Over 90% of organizations leverage GIS for informed decision-making.
</a:t>
            </a:r>
            <a:endParaRPr lang="en-US" sz="1000" dirty="0"/>
          </a:p>
        </p:txBody>
      </p:sp>
      <p:sp>
        <p:nvSpPr>
          <p:cNvPr id="10" name="Text 8"/>
          <p:cNvSpPr/>
          <p:nvPr/>
        </p:nvSpPr>
        <p:spPr>
          <a:xfrm>
            <a:off x="8143036" y="2217048"/>
            <a:ext cx="896916" cy="598155"/>
          </a:xfrm>
          <a:prstGeom prst="rect">
            <a:avLst/>
          </a:prstGeom>
          <a:noFill/>
          <a:ln/>
        </p:spPr>
        <p:txBody>
          <a:bodyPr wrap="square" lIns="0" tIns="0" rIns="0" bIns="0" rtlCol="0" anchor="t"/>
          <a:lstStyle/>
          <a:p>
            <a:pPr marL="0" indent="0" algn="ctr">
              <a:lnSpc>
                <a:spcPct val="109539"/>
              </a:lnSpc>
              <a:buNone/>
            </a:pPr>
            <a:r>
              <a:rPr lang="en-US" sz="3900" b="1" dirty="0">
                <a:solidFill>
                  <a:srgbClr val="8B5CF6"/>
                </a:solidFill>
                <a:latin typeface="Calibri" pitchFamily="34" charset="0"/>
                <a:ea typeface="Calibri" pitchFamily="34" charset="-122"/>
                <a:cs typeface="Calibri" pitchFamily="34" charset="-120"/>
              </a:rPr>
              <a:t>30%
</a:t>
            </a:r>
            <a:endParaRPr lang="en-US" sz="3900" dirty="0"/>
          </a:p>
        </p:txBody>
      </p:sp>
      <p:sp>
        <p:nvSpPr>
          <p:cNvPr id="11" name="Text 9"/>
          <p:cNvSpPr/>
          <p:nvPr/>
        </p:nvSpPr>
        <p:spPr>
          <a:xfrm>
            <a:off x="7395660" y="2895687"/>
            <a:ext cx="2391668" cy="226528"/>
          </a:xfrm>
          <a:prstGeom prst="rect">
            <a:avLst/>
          </a:prstGeom>
          <a:noFill/>
          <a:ln/>
        </p:spPr>
        <p:txBody>
          <a:bodyPr wrap="square" lIns="0" tIns="0" rIns="0" bIns="0" rtlCol="0" anchor="t"/>
          <a:lstStyle/>
          <a:p>
            <a:pPr marL="0" indent="0" algn="ctr">
              <a:lnSpc>
                <a:spcPct val="127440"/>
              </a:lnSpc>
              <a:buNone/>
            </a:pPr>
            <a:r>
              <a:rPr lang="en-US" sz="1300" b="1" dirty="0">
                <a:solidFill>
                  <a:srgbClr val="FFD700"/>
                </a:solidFill>
                <a:latin typeface="Calibri" pitchFamily="34" charset="0"/>
                <a:ea typeface="Calibri" pitchFamily="34" charset="-122"/>
                <a:cs typeface="Calibri" pitchFamily="34" charset="-120"/>
              </a:rPr>
              <a:t>Cost Savings in Planning
</a:t>
            </a:r>
            <a:endParaRPr lang="en-US" sz="1300" dirty="0"/>
          </a:p>
        </p:txBody>
      </p:sp>
      <p:sp>
        <p:nvSpPr>
          <p:cNvPr id="12" name="Text 10"/>
          <p:cNvSpPr/>
          <p:nvPr/>
        </p:nvSpPr>
        <p:spPr>
          <a:xfrm>
            <a:off x="6367780" y="3202701"/>
            <a:ext cx="4447588" cy="408612"/>
          </a:xfrm>
          <a:prstGeom prst="rect">
            <a:avLst/>
          </a:prstGeom>
          <a:noFill/>
          <a:ln/>
        </p:spPr>
        <p:txBody>
          <a:bodyPr wrap="square" lIns="0" tIns="0" rIns="0" bIns="0" rtlCol="0" anchor="t"/>
          <a:lstStyle/>
          <a:p>
            <a:pPr marL="0" indent="0" algn="ctr">
              <a:lnSpc>
                <a:spcPct val="146337"/>
              </a:lnSpc>
              <a:buNone/>
            </a:pPr>
            <a:r>
              <a:rPr lang="en-US" sz="1000" dirty="0">
                <a:solidFill>
                  <a:srgbClr val="E0E0E0"/>
                </a:solidFill>
                <a:latin typeface="Calibri" pitchFamily="34" charset="0"/>
                <a:ea typeface="Calibri" pitchFamily="34" charset="-122"/>
                <a:cs typeface="Calibri" pitchFamily="34" charset="-120"/>
              </a:rPr>
              <a:t>GIS technology can save cities up to 30% on urban planning costs.
</a:t>
            </a:r>
            <a:endParaRPr lang="en-US" sz="1000" dirty="0"/>
          </a:p>
        </p:txBody>
      </p:sp>
      <p:sp>
        <p:nvSpPr>
          <p:cNvPr id="13" name="Text 11"/>
          <p:cNvSpPr/>
          <p:nvPr/>
        </p:nvSpPr>
        <p:spPr>
          <a:xfrm>
            <a:off x="3151585" y="4235500"/>
            <a:ext cx="896915" cy="598155"/>
          </a:xfrm>
          <a:prstGeom prst="rect">
            <a:avLst/>
          </a:prstGeom>
          <a:noFill/>
          <a:ln/>
        </p:spPr>
        <p:txBody>
          <a:bodyPr wrap="square" lIns="0" tIns="0" rIns="0" bIns="0" rtlCol="0" anchor="t"/>
          <a:lstStyle/>
          <a:p>
            <a:pPr marL="0" indent="0" algn="ctr">
              <a:lnSpc>
                <a:spcPct val="109539"/>
              </a:lnSpc>
              <a:buNone/>
            </a:pPr>
            <a:r>
              <a:rPr lang="en-US" sz="3900" b="1" dirty="0">
                <a:solidFill>
                  <a:srgbClr val="00FFFF"/>
                </a:solidFill>
                <a:latin typeface="Calibri" pitchFamily="34" charset="0"/>
                <a:ea typeface="Calibri" pitchFamily="34" charset="-122"/>
                <a:cs typeface="Calibri" pitchFamily="34" charset="-120"/>
              </a:rPr>
              <a:t>40%
</a:t>
            </a:r>
            <a:endParaRPr lang="en-US" sz="3900" dirty="0"/>
          </a:p>
        </p:txBody>
      </p:sp>
      <p:sp>
        <p:nvSpPr>
          <p:cNvPr id="14" name="Text 12"/>
          <p:cNvSpPr/>
          <p:nvPr/>
        </p:nvSpPr>
        <p:spPr>
          <a:xfrm>
            <a:off x="2254670" y="4914139"/>
            <a:ext cx="2690745" cy="226536"/>
          </a:xfrm>
          <a:prstGeom prst="rect">
            <a:avLst/>
          </a:prstGeom>
          <a:noFill/>
          <a:ln/>
        </p:spPr>
        <p:txBody>
          <a:bodyPr wrap="square" lIns="0" tIns="0" rIns="0" bIns="0" rtlCol="0" anchor="t"/>
          <a:lstStyle/>
          <a:p>
            <a:pPr marL="0" indent="0" algn="ctr">
              <a:lnSpc>
                <a:spcPct val="127440"/>
              </a:lnSpc>
              <a:buNone/>
            </a:pPr>
            <a:r>
              <a:rPr lang="en-US" sz="1300" b="1" dirty="0">
                <a:solidFill>
                  <a:srgbClr val="FFD700"/>
                </a:solidFill>
                <a:latin typeface="Calibri" pitchFamily="34" charset="0"/>
                <a:ea typeface="Calibri" pitchFamily="34" charset="-122"/>
                <a:cs typeface="Calibri" pitchFamily="34" charset="-120"/>
              </a:rPr>
              <a:t>Improved Emergency Response
</a:t>
            </a:r>
            <a:endParaRPr lang="en-US" sz="1300" dirty="0"/>
          </a:p>
        </p:txBody>
      </p:sp>
      <p:sp>
        <p:nvSpPr>
          <p:cNvPr id="15" name="Text 13"/>
          <p:cNvSpPr/>
          <p:nvPr/>
        </p:nvSpPr>
        <p:spPr>
          <a:xfrm>
            <a:off x="1376328" y="5221164"/>
            <a:ext cx="4447588" cy="408612"/>
          </a:xfrm>
          <a:prstGeom prst="rect">
            <a:avLst/>
          </a:prstGeom>
          <a:noFill/>
          <a:ln/>
        </p:spPr>
        <p:txBody>
          <a:bodyPr wrap="square" lIns="0" tIns="0" rIns="0" bIns="0" rtlCol="0" anchor="t"/>
          <a:lstStyle/>
          <a:p>
            <a:pPr marL="0" indent="0" algn="ctr">
              <a:lnSpc>
                <a:spcPct val="146337"/>
              </a:lnSpc>
              <a:buNone/>
            </a:pPr>
            <a:r>
              <a:rPr lang="en-US" sz="1000" dirty="0">
                <a:solidFill>
                  <a:srgbClr val="E0E0E0"/>
                </a:solidFill>
                <a:latin typeface="Calibri" pitchFamily="34" charset="0"/>
                <a:ea typeface="Calibri" pitchFamily="34" charset="-122"/>
                <a:cs typeface="Calibri" pitchFamily="34" charset="-120"/>
              </a:rPr>
              <a:t>GIS enhances response times in emergency management by 40%.
</a:t>
            </a:r>
            <a:endParaRPr lang="en-US" sz="1000" dirty="0"/>
          </a:p>
        </p:txBody>
      </p:sp>
      <p:sp>
        <p:nvSpPr>
          <p:cNvPr id="16" name="Text 14"/>
          <p:cNvSpPr/>
          <p:nvPr/>
        </p:nvSpPr>
        <p:spPr>
          <a:xfrm>
            <a:off x="7993656" y="4235500"/>
            <a:ext cx="1195834" cy="598155"/>
          </a:xfrm>
          <a:prstGeom prst="rect">
            <a:avLst/>
          </a:prstGeom>
          <a:noFill/>
          <a:ln/>
        </p:spPr>
        <p:txBody>
          <a:bodyPr wrap="square" lIns="0" tIns="0" rIns="0" bIns="0" rtlCol="0" anchor="t"/>
          <a:lstStyle/>
          <a:p>
            <a:pPr marL="0" indent="0" algn="ctr">
              <a:lnSpc>
                <a:spcPct val="109539"/>
              </a:lnSpc>
              <a:buNone/>
            </a:pPr>
            <a:r>
              <a:rPr lang="en-US" sz="3900" b="1" dirty="0">
                <a:solidFill>
                  <a:srgbClr val="00FFFF"/>
                </a:solidFill>
                <a:latin typeface="Calibri" pitchFamily="34" charset="0"/>
                <a:ea typeface="Calibri" pitchFamily="34" charset="-122"/>
                <a:cs typeface="Calibri" pitchFamily="34" charset="-120"/>
              </a:rPr>
              <a:t>$14B
</a:t>
            </a:r>
            <a:endParaRPr lang="en-US" sz="3900" dirty="0"/>
          </a:p>
        </p:txBody>
      </p:sp>
      <p:sp>
        <p:nvSpPr>
          <p:cNvPr id="17" name="Text 15"/>
          <p:cNvSpPr/>
          <p:nvPr/>
        </p:nvSpPr>
        <p:spPr>
          <a:xfrm>
            <a:off x="7445507" y="4914139"/>
            <a:ext cx="2292134" cy="226536"/>
          </a:xfrm>
          <a:prstGeom prst="rect">
            <a:avLst/>
          </a:prstGeom>
          <a:noFill/>
          <a:ln/>
        </p:spPr>
        <p:txBody>
          <a:bodyPr wrap="square" lIns="0" tIns="0" rIns="0" bIns="0" rtlCol="0" anchor="t"/>
          <a:lstStyle/>
          <a:p>
            <a:pPr marL="0" indent="0" algn="ctr">
              <a:lnSpc>
                <a:spcPct val="127440"/>
              </a:lnSpc>
              <a:buNone/>
            </a:pPr>
            <a:r>
              <a:rPr lang="en-US" sz="1300" b="1" dirty="0">
                <a:solidFill>
                  <a:srgbClr val="FFD700"/>
                </a:solidFill>
                <a:latin typeface="Calibri" pitchFamily="34" charset="0"/>
                <a:ea typeface="Calibri" pitchFamily="34" charset="-122"/>
                <a:cs typeface="Calibri" pitchFamily="34" charset="-120"/>
              </a:rPr>
              <a:t>Projected Global Market
</a:t>
            </a:r>
            <a:endParaRPr lang="en-US" sz="1300" dirty="0"/>
          </a:p>
        </p:txBody>
      </p:sp>
      <p:sp>
        <p:nvSpPr>
          <p:cNvPr id="18" name="Text 16"/>
          <p:cNvSpPr/>
          <p:nvPr/>
        </p:nvSpPr>
        <p:spPr>
          <a:xfrm>
            <a:off x="6367780" y="5221164"/>
            <a:ext cx="4447588" cy="408612"/>
          </a:xfrm>
          <a:prstGeom prst="rect">
            <a:avLst/>
          </a:prstGeom>
          <a:noFill/>
          <a:ln/>
        </p:spPr>
        <p:txBody>
          <a:bodyPr wrap="square" lIns="0" tIns="0" rIns="0" bIns="0" rtlCol="0" anchor="t"/>
          <a:lstStyle/>
          <a:p>
            <a:pPr marL="0" indent="0" algn="ctr">
              <a:lnSpc>
                <a:spcPct val="146337"/>
              </a:lnSpc>
              <a:buNone/>
            </a:pPr>
            <a:r>
              <a:rPr lang="en-US" sz="1000" dirty="0">
                <a:solidFill>
                  <a:srgbClr val="E0E0E0"/>
                </a:solidFill>
                <a:latin typeface="Calibri" pitchFamily="34" charset="0"/>
                <a:ea typeface="Calibri" pitchFamily="34" charset="-122"/>
                <a:cs typeface="Calibri" pitchFamily="34" charset="-120"/>
              </a:rPr>
              <a:t>The global GIS market is expected to reach $14 billion by 2026.
</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D0D1A"/>
        </a:solidFill>
        <a:effectLst/>
      </p:bgPr>
    </p:bg>
    <p:spTree>
      <p:nvGrpSpPr>
        <p:cNvPr id="1" name=""/>
        <p:cNvGrpSpPr/>
        <p:nvPr/>
      </p:nvGrpSpPr>
      <p:grpSpPr>
        <a:xfrm>
          <a:off x="0" y="0"/>
          <a:ext cx="0" cy="0"/>
          <a:chOff x="0" y="0"/>
          <a:chExt cx="0" cy="0"/>
        </a:xfrm>
      </p:grpSpPr>
      <p:sp>
        <p:nvSpPr>
          <p:cNvPr id="2" name="Shape 0"/>
          <p:cNvSpPr/>
          <p:nvPr/>
        </p:nvSpPr>
        <p:spPr>
          <a:xfrm>
            <a:off x="761981" y="1904952"/>
            <a:ext cx="10667733" cy="1184880"/>
          </a:xfrm>
          <a:prstGeom prst="roundRect">
            <a:avLst>
              <a:gd name="adj" fmla="val 15005"/>
            </a:avLst>
          </a:prstGeom>
          <a:solidFill>
            <a:srgbClr val="000000">
              <a:alpha val="0"/>
            </a:srgbClr>
          </a:solidFill>
          <a:ln w="10160">
            <a:solidFill>
              <a:srgbClr val="FFD700">
                <a:alpha val="18000"/>
              </a:srgbClr>
            </a:solidFill>
            <a:prstDash val="solid"/>
          </a:ln>
        </p:spPr>
      </p:sp>
      <p:sp>
        <p:nvSpPr>
          <p:cNvPr id="3" name="Shape 1"/>
          <p:cNvSpPr/>
          <p:nvPr/>
        </p:nvSpPr>
        <p:spPr>
          <a:xfrm>
            <a:off x="761981" y="3267631"/>
            <a:ext cx="10667733" cy="1184880"/>
          </a:xfrm>
          <a:prstGeom prst="roundRect">
            <a:avLst>
              <a:gd name="adj" fmla="val 15005"/>
            </a:avLst>
          </a:prstGeom>
          <a:solidFill>
            <a:srgbClr val="000000">
              <a:alpha val="0"/>
            </a:srgbClr>
          </a:solidFill>
          <a:ln w="10160">
            <a:solidFill>
              <a:srgbClr val="FFD700">
                <a:alpha val="18000"/>
              </a:srgbClr>
            </a:solidFill>
            <a:prstDash val="solid"/>
          </a:ln>
        </p:spPr>
      </p:sp>
      <p:sp>
        <p:nvSpPr>
          <p:cNvPr id="4" name="Shape 2"/>
          <p:cNvSpPr/>
          <p:nvPr/>
        </p:nvSpPr>
        <p:spPr>
          <a:xfrm>
            <a:off x="761981" y="4630299"/>
            <a:ext cx="10667733" cy="1184880"/>
          </a:xfrm>
          <a:prstGeom prst="roundRect">
            <a:avLst>
              <a:gd name="adj" fmla="val 15005"/>
            </a:avLst>
          </a:prstGeom>
          <a:solidFill>
            <a:srgbClr val="000000">
              <a:alpha val="0"/>
            </a:srgbClr>
          </a:solidFill>
          <a:ln w="10160">
            <a:solidFill>
              <a:srgbClr val="FFD700">
                <a:alpha val="18000"/>
              </a:srgbClr>
            </a:solidFill>
            <a:prstDash val="solid"/>
          </a:ln>
        </p:spPr>
      </p:sp>
      <p:sp>
        <p:nvSpPr>
          <p:cNvPr id="5" name="Text 3"/>
          <p:cNvSpPr/>
          <p:nvPr/>
        </p:nvSpPr>
        <p:spPr>
          <a:xfrm>
            <a:off x="761981" y="1015975"/>
            <a:ext cx="10667733" cy="888978"/>
          </a:xfrm>
          <a:prstGeom prst="rect">
            <a:avLst/>
          </a:prstGeom>
          <a:noFill/>
          <a:ln/>
        </p:spPr>
        <p:txBody>
          <a:bodyPr wrap="square" lIns="0" tIns="0" rIns="0" bIns="0" rtlCol="0" anchor="t"/>
          <a:lstStyle/>
          <a:p>
            <a:pPr marL="0" indent="0" algn="l">
              <a:lnSpc>
                <a:spcPct val="130000"/>
              </a:lnSpc>
              <a:buNone/>
            </a:pPr>
            <a:r>
              <a:rPr lang="en-US" sz="2900" dirty="0">
                <a:solidFill>
                  <a:srgbClr val="00FFFF"/>
                </a:solidFill>
                <a:latin typeface="Calibri" pitchFamily="34" charset="0"/>
                <a:ea typeface="Calibri" pitchFamily="34" charset="-122"/>
                <a:cs typeface="Calibri" pitchFamily="34" charset="-120"/>
              </a:rPr>
              <a:t>Frequently Asked Questions
</a:t>
            </a:r>
            <a:endParaRPr lang="en-US" sz="2900" dirty="0"/>
          </a:p>
        </p:txBody>
      </p:sp>
      <p:sp>
        <p:nvSpPr>
          <p:cNvPr id="6" name="Text 4"/>
          <p:cNvSpPr/>
          <p:nvPr/>
        </p:nvSpPr>
        <p:spPr>
          <a:xfrm>
            <a:off x="1493483" y="2103070"/>
            <a:ext cx="9712716"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What is the main difference between GIS and GPS?
</a:t>
            </a:r>
            <a:endParaRPr lang="en-US" sz="1300" dirty="0"/>
          </a:p>
        </p:txBody>
      </p:sp>
      <p:sp>
        <p:nvSpPr>
          <p:cNvPr id="7" name="Text 5"/>
          <p:cNvSpPr/>
          <p:nvPr/>
        </p:nvSpPr>
        <p:spPr>
          <a:xfrm>
            <a:off x="1493483" y="2376120"/>
            <a:ext cx="9712716"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GIS is a system for capturing, storing, analyzing, and managing spatial data, while GPS is a satellite-based navigation system that provides location information.
</a:t>
            </a:r>
            <a:endParaRPr lang="en-US" sz="1300" dirty="0"/>
          </a:p>
        </p:txBody>
      </p:sp>
      <p:sp>
        <p:nvSpPr>
          <p:cNvPr id="8" name="Text 6"/>
          <p:cNvSpPr/>
          <p:nvPr/>
        </p:nvSpPr>
        <p:spPr>
          <a:xfrm>
            <a:off x="1493483" y="3465748"/>
            <a:ext cx="9712716" cy="222242"/>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How accurate is GPS technology?
</a:t>
            </a:r>
            <a:endParaRPr lang="en-US" sz="1300" dirty="0"/>
          </a:p>
        </p:txBody>
      </p:sp>
      <p:sp>
        <p:nvSpPr>
          <p:cNvPr id="9" name="Text 7"/>
          <p:cNvSpPr/>
          <p:nvPr/>
        </p:nvSpPr>
        <p:spPr>
          <a:xfrm>
            <a:off x="1493483" y="3738788"/>
            <a:ext cx="9712716" cy="515613"/>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GPS technology typically offers accuracy within 5 to 10 meters for civilian use, but with advanced techniques like Differential GPS, accuracy can improve to within centimeters.
</a:t>
            </a:r>
            <a:endParaRPr lang="en-US" sz="1300" dirty="0"/>
          </a:p>
        </p:txBody>
      </p:sp>
      <p:sp>
        <p:nvSpPr>
          <p:cNvPr id="10" name="Text 8"/>
          <p:cNvSpPr/>
          <p:nvPr/>
        </p:nvSpPr>
        <p:spPr>
          <a:xfrm>
            <a:off x="1493483" y="4828416"/>
            <a:ext cx="9712716" cy="222250"/>
          </a:xfrm>
          <a:prstGeom prst="rect">
            <a:avLst/>
          </a:prstGeom>
          <a:noFill/>
          <a:ln/>
        </p:spPr>
        <p:txBody>
          <a:bodyPr wrap="square" lIns="0" tIns="0" rIns="0" bIns="0" rtlCol="0" anchor="t"/>
          <a:lstStyle/>
          <a:p>
            <a:pPr marL="0" indent="0">
              <a:lnSpc>
                <a:spcPct val="125000"/>
              </a:lnSpc>
              <a:buNone/>
            </a:pPr>
            <a:r>
              <a:rPr lang="en-US" sz="1300" b="1" dirty="0">
                <a:solidFill>
                  <a:srgbClr val="FFD700"/>
                </a:solidFill>
                <a:latin typeface="Calibri" pitchFamily="34" charset="0"/>
                <a:ea typeface="Calibri" pitchFamily="34" charset="-122"/>
                <a:cs typeface="Calibri" pitchFamily="34" charset="-120"/>
              </a:rPr>
              <a:t>Can GIS and GPS be integrated?
</a:t>
            </a:r>
            <a:endParaRPr lang="en-US" sz="1300" dirty="0"/>
          </a:p>
        </p:txBody>
      </p:sp>
      <p:sp>
        <p:nvSpPr>
          <p:cNvPr id="11" name="Text 9"/>
          <p:cNvSpPr/>
          <p:nvPr/>
        </p:nvSpPr>
        <p:spPr>
          <a:xfrm>
            <a:off x="1493483" y="5101467"/>
            <a:ext cx="9712716" cy="515604"/>
          </a:xfrm>
          <a:prstGeom prst="rect">
            <a:avLst/>
          </a:prstGeom>
          <a:noFill/>
          <a:ln/>
        </p:spPr>
        <p:txBody>
          <a:bodyPr wrap="square" lIns="0" tIns="0" rIns="0" bIns="0" rtlCol="0" anchor="t"/>
          <a:lstStyle/>
          <a:p>
            <a:pPr marL="0" indent="0">
              <a:lnSpc>
                <a:spcPct val="145000"/>
              </a:lnSpc>
              <a:buNone/>
            </a:pPr>
            <a:r>
              <a:rPr lang="en-US" sz="1300" dirty="0">
                <a:solidFill>
                  <a:srgbClr val="E0E0E0"/>
                </a:solidFill>
                <a:latin typeface="Calibri" pitchFamily="34" charset="0"/>
                <a:ea typeface="Calibri" pitchFamily="34" charset="-122"/>
                <a:cs typeface="Calibri" pitchFamily="34" charset="-120"/>
              </a:rPr>
              <a:t>Yes, GIS and GPS can be integrated to enhance spatial data collection and analysis, allowing for real-time mapping and location tracking.
</a:t>
            </a:r>
            <a:endParaRPr lang="en-US" sz="1300" dirty="0"/>
          </a:p>
        </p:txBody>
      </p:sp>
      <p:sp>
        <p:nvSpPr>
          <p:cNvPr id="12" name="Shape 10"/>
          <p:cNvSpPr/>
          <p:nvPr/>
        </p:nvSpPr>
        <p:spPr>
          <a:xfrm>
            <a:off x="975336" y="2118313"/>
            <a:ext cx="330192" cy="330195"/>
          </a:xfrm>
          <a:prstGeom prst="ellipse">
            <a:avLst/>
          </a:prstGeom>
          <a:solidFill>
            <a:srgbClr val="00FFFF"/>
          </a:solidFill>
          <a:ln/>
        </p:spPr>
      </p:sp>
      <p:sp>
        <p:nvSpPr>
          <p:cNvPr id="13" name="Text 11"/>
          <p:cNvSpPr/>
          <p:nvPr/>
        </p:nvSpPr>
        <p:spPr>
          <a:xfrm>
            <a:off x="975336" y="2118313"/>
            <a:ext cx="330192" cy="330195"/>
          </a:xfrm>
          <a:prstGeom prst="rect">
            <a:avLst/>
          </a:prstGeom>
          <a:solidFill>
            <a:srgbClr val="00FFFF"/>
          </a:solidFill>
          <a:ln/>
        </p:spPr>
        <p:txBody>
          <a:bodyPr wrap="square" lIns="0" tIns="0" rIns="0" bIns="0" rtlCol="0" anchor="t"/>
          <a:lstStyle/>
          <a:p>
            <a:pPr marL="0" indent="0" algn="ctr">
              <a:lnSpc>
                <a:spcPct val="173333"/>
              </a:lnSpc>
              <a:buNone/>
            </a:pPr>
            <a:r>
              <a:rPr lang="en-US" sz="1400" b="1" dirty="0">
                <a:solidFill>
                  <a:srgbClr val="FFFFFF"/>
                </a:solidFill>
                <a:latin typeface="Calibri" pitchFamily="34" charset="0"/>
                <a:ea typeface="Calibri" pitchFamily="34" charset="-122"/>
                <a:cs typeface="Calibri" pitchFamily="34" charset="-120"/>
              </a:rPr>
              <a:t>?
</a:t>
            </a:r>
            <a:endParaRPr lang="en-US" sz="1400" dirty="0"/>
          </a:p>
        </p:txBody>
      </p:sp>
      <p:sp>
        <p:nvSpPr>
          <p:cNvPr id="14" name="Shape 12"/>
          <p:cNvSpPr/>
          <p:nvPr/>
        </p:nvSpPr>
        <p:spPr>
          <a:xfrm>
            <a:off x="975336" y="3480992"/>
            <a:ext cx="330192" cy="330186"/>
          </a:xfrm>
          <a:prstGeom prst="ellipse">
            <a:avLst/>
          </a:prstGeom>
          <a:solidFill>
            <a:srgbClr val="00FFFF"/>
          </a:solidFill>
          <a:ln/>
        </p:spPr>
      </p:sp>
      <p:sp>
        <p:nvSpPr>
          <p:cNvPr id="15" name="Text 13"/>
          <p:cNvSpPr/>
          <p:nvPr/>
        </p:nvSpPr>
        <p:spPr>
          <a:xfrm>
            <a:off x="975336" y="3480992"/>
            <a:ext cx="330192" cy="330186"/>
          </a:xfrm>
          <a:prstGeom prst="rect">
            <a:avLst/>
          </a:prstGeom>
          <a:solidFill>
            <a:srgbClr val="00FFFF"/>
          </a:solidFill>
          <a:ln/>
        </p:spPr>
        <p:txBody>
          <a:bodyPr wrap="square" lIns="0" tIns="0" rIns="0" bIns="0" rtlCol="0" anchor="t"/>
          <a:lstStyle/>
          <a:p>
            <a:pPr marL="0" indent="0" algn="ctr">
              <a:lnSpc>
                <a:spcPct val="173333"/>
              </a:lnSpc>
              <a:buNone/>
            </a:pPr>
            <a:r>
              <a:rPr lang="en-US" sz="1400" b="1" dirty="0">
                <a:solidFill>
                  <a:srgbClr val="FFFFFF"/>
                </a:solidFill>
                <a:latin typeface="Calibri" pitchFamily="34" charset="0"/>
                <a:ea typeface="Calibri" pitchFamily="34" charset="-122"/>
                <a:cs typeface="Calibri" pitchFamily="34" charset="-120"/>
              </a:rPr>
              <a:t>?
</a:t>
            </a:r>
            <a:endParaRPr lang="en-US" sz="1400" dirty="0"/>
          </a:p>
        </p:txBody>
      </p:sp>
      <p:sp>
        <p:nvSpPr>
          <p:cNvPr id="16" name="Shape 14"/>
          <p:cNvSpPr/>
          <p:nvPr/>
        </p:nvSpPr>
        <p:spPr>
          <a:xfrm>
            <a:off x="975336" y="4843660"/>
            <a:ext cx="330192" cy="330195"/>
          </a:xfrm>
          <a:prstGeom prst="ellipse">
            <a:avLst/>
          </a:prstGeom>
          <a:solidFill>
            <a:srgbClr val="00FFFF"/>
          </a:solidFill>
          <a:ln/>
        </p:spPr>
      </p:sp>
      <p:sp>
        <p:nvSpPr>
          <p:cNvPr id="17" name="Text 15"/>
          <p:cNvSpPr/>
          <p:nvPr/>
        </p:nvSpPr>
        <p:spPr>
          <a:xfrm>
            <a:off x="975336" y="4843660"/>
            <a:ext cx="330192" cy="330195"/>
          </a:xfrm>
          <a:prstGeom prst="rect">
            <a:avLst/>
          </a:prstGeom>
          <a:solidFill>
            <a:srgbClr val="00FFFF"/>
          </a:solidFill>
          <a:ln/>
        </p:spPr>
        <p:txBody>
          <a:bodyPr wrap="square" lIns="0" tIns="0" rIns="0" bIns="0" rtlCol="0" anchor="t"/>
          <a:lstStyle/>
          <a:p>
            <a:pPr marL="0" indent="0" algn="ctr">
              <a:lnSpc>
                <a:spcPct val="173333"/>
              </a:lnSpc>
              <a:buNone/>
            </a:pPr>
            <a:r>
              <a:rPr lang="en-US" sz="1400" b="1" dirty="0">
                <a:solidFill>
                  <a:srgbClr val="FFFFFF"/>
                </a:solidFill>
                <a:latin typeface="Calibri" pitchFamily="34" charset="0"/>
                <a:ea typeface="Calibri" pitchFamily="34" charset="-122"/>
                <a:cs typeface="Calibri" pitchFamily="34" charset="-120"/>
              </a:rPr>
              <a:t>?
</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761981" y="1015975"/>
            <a:ext cx="10667733" cy="888978"/>
          </a:xfrm>
          <a:prstGeom prst="rect">
            <a:avLst/>
          </a:prstGeom>
          <a:noFill/>
          <a:ln/>
        </p:spPr>
        <p:txBody>
          <a:bodyPr wrap="square" lIns="0" tIns="0" rIns="0" bIns="0" rtlCol="0" anchor="t"/>
          <a:lstStyle/>
          <a:p>
            <a:pPr marL="0" indent="0" algn="l">
              <a:lnSpc>
                <a:spcPct val="130000"/>
              </a:lnSpc>
              <a:buNone/>
            </a:pPr>
            <a:r>
              <a:rPr lang="en-US" sz="2900" dirty="0">
                <a:solidFill>
                  <a:srgbClr val="00FFFF"/>
                </a:solidFill>
                <a:latin typeface="Calibri" pitchFamily="34" charset="0"/>
                <a:ea typeface="Calibri" pitchFamily="34" charset="-122"/>
                <a:cs typeface="Calibri" pitchFamily="34" charset="-120"/>
              </a:rPr>
              <a:t>Future of GIS and GPS
</a:t>
            </a:r>
            <a:endParaRPr lang="en-US" sz="2900" dirty="0"/>
          </a:p>
        </p:txBody>
      </p:sp>
      <p:sp>
        <p:nvSpPr>
          <p:cNvPr id="3" name="Text 1"/>
          <p:cNvSpPr/>
          <p:nvPr/>
        </p:nvSpPr>
        <p:spPr>
          <a:xfrm>
            <a:off x="761981" y="2006557"/>
            <a:ext cx="5079873" cy="317489"/>
          </a:xfrm>
          <a:prstGeom prst="rect">
            <a:avLst/>
          </a:prstGeom>
          <a:noFill/>
          <a:ln/>
        </p:spPr>
        <p:txBody>
          <a:bodyPr wrap="square" lIns="0" tIns="0" rIns="0" bIns="0" rtlCol="0" anchor="t"/>
          <a:lstStyle/>
          <a:p>
            <a:pPr marL="0" indent="0" algn="l">
              <a:lnSpc>
                <a:spcPct val="125000"/>
              </a:lnSpc>
              <a:buNone/>
            </a:pPr>
            <a:r>
              <a:rPr lang="en-US" sz="1800" b="1" dirty="0">
                <a:solidFill>
                  <a:srgbClr val="00FFFF"/>
                </a:solidFill>
                <a:latin typeface="Calibri" pitchFamily="34" charset="0"/>
                <a:ea typeface="Calibri" pitchFamily="34" charset="-122"/>
                <a:cs typeface="Calibri" pitchFamily="34" charset="-120"/>
              </a:rPr>
              <a:t>Advancements in GIS
</a:t>
            </a:r>
            <a:endParaRPr lang="en-US" sz="1800" dirty="0"/>
          </a:p>
        </p:txBody>
      </p:sp>
      <p:sp>
        <p:nvSpPr>
          <p:cNvPr id="4" name="Text 2"/>
          <p:cNvSpPr/>
          <p:nvPr/>
        </p:nvSpPr>
        <p:spPr>
          <a:xfrm>
            <a:off x="1003275" y="2476438"/>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Enhanced AI-driven analytics for predictive modeling.
</a:t>
            </a:r>
            <a:endParaRPr lang="en-US" sz="1400" dirty="0"/>
          </a:p>
        </p:txBody>
      </p:sp>
      <p:sp>
        <p:nvSpPr>
          <p:cNvPr id="5" name="Text 3"/>
          <p:cNvSpPr/>
          <p:nvPr/>
        </p:nvSpPr>
        <p:spPr>
          <a:xfrm>
            <a:off x="1003275" y="3200320"/>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Integration of GIS with IoT for smart city development.
</a:t>
            </a:r>
            <a:endParaRPr lang="en-US" sz="1400" dirty="0"/>
          </a:p>
        </p:txBody>
      </p:sp>
      <p:sp>
        <p:nvSpPr>
          <p:cNvPr id="6" name="Text 4"/>
          <p:cNvSpPr/>
          <p:nvPr/>
        </p:nvSpPr>
        <p:spPr>
          <a:xfrm>
            <a:off x="1003275" y="3924202"/>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Utilization of GIS for climate change adaptation strategies.
</a:t>
            </a:r>
            <a:endParaRPr lang="en-US" sz="1400" dirty="0"/>
          </a:p>
        </p:txBody>
      </p:sp>
      <p:sp>
        <p:nvSpPr>
          <p:cNvPr id="7" name="Text 5"/>
          <p:cNvSpPr/>
          <p:nvPr/>
        </p:nvSpPr>
        <p:spPr>
          <a:xfrm>
            <a:off x="1003275" y="4648084"/>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Improved data visualization techniques for better decision-making.
</a:t>
            </a:r>
            <a:endParaRPr lang="en-US" sz="1400" dirty="0"/>
          </a:p>
        </p:txBody>
      </p:sp>
      <p:sp>
        <p:nvSpPr>
          <p:cNvPr id="8" name="Text 6"/>
          <p:cNvSpPr/>
          <p:nvPr/>
        </p:nvSpPr>
        <p:spPr>
          <a:xfrm>
            <a:off x="1003275" y="5371966"/>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Increased accessibility through cloud-based GIS solutions.
</a:t>
            </a:r>
            <a:endParaRPr lang="en-US" sz="1400" dirty="0"/>
          </a:p>
        </p:txBody>
      </p:sp>
      <p:sp>
        <p:nvSpPr>
          <p:cNvPr id="9" name="Text 7"/>
          <p:cNvSpPr/>
          <p:nvPr/>
        </p:nvSpPr>
        <p:spPr>
          <a:xfrm>
            <a:off x="6349841" y="2006557"/>
            <a:ext cx="5079874" cy="317489"/>
          </a:xfrm>
          <a:prstGeom prst="rect">
            <a:avLst/>
          </a:prstGeom>
          <a:noFill/>
          <a:ln/>
        </p:spPr>
        <p:txBody>
          <a:bodyPr wrap="square" lIns="0" tIns="0" rIns="0" bIns="0" rtlCol="0" anchor="t"/>
          <a:lstStyle/>
          <a:p>
            <a:pPr marL="0" indent="0" algn="l">
              <a:lnSpc>
                <a:spcPct val="125000"/>
              </a:lnSpc>
              <a:buNone/>
            </a:pPr>
            <a:r>
              <a:rPr lang="en-US" sz="1800" b="1" dirty="0">
                <a:solidFill>
                  <a:srgbClr val="8B5CF6"/>
                </a:solidFill>
                <a:latin typeface="Calibri" pitchFamily="34" charset="0"/>
                <a:ea typeface="Calibri" pitchFamily="34" charset="-122"/>
                <a:cs typeface="Calibri" pitchFamily="34" charset="-120"/>
              </a:rPr>
              <a:t>Advancements in GPS
</a:t>
            </a:r>
            <a:endParaRPr lang="en-US" sz="1800" dirty="0"/>
          </a:p>
        </p:txBody>
      </p:sp>
      <p:sp>
        <p:nvSpPr>
          <p:cNvPr id="10" name="Text 8"/>
          <p:cNvSpPr/>
          <p:nvPr/>
        </p:nvSpPr>
        <p:spPr>
          <a:xfrm>
            <a:off x="6591135" y="2476438"/>
            <a:ext cx="4713169" cy="285743"/>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Improved accuracy with new satellite systems.
</a:t>
            </a:r>
            <a:endParaRPr lang="en-US" sz="1400" dirty="0"/>
          </a:p>
        </p:txBody>
      </p:sp>
      <p:sp>
        <p:nvSpPr>
          <p:cNvPr id="11" name="Text 9"/>
          <p:cNvSpPr/>
          <p:nvPr/>
        </p:nvSpPr>
        <p:spPr>
          <a:xfrm>
            <a:off x="6591135" y="2914577"/>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Integration of GPS with mobile technology for real-time tracking.
</a:t>
            </a:r>
            <a:endParaRPr lang="en-US" sz="1400" dirty="0"/>
          </a:p>
        </p:txBody>
      </p:sp>
      <p:sp>
        <p:nvSpPr>
          <p:cNvPr id="12" name="Text 10"/>
          <p:cNvSpPr/>
          <p:nvPr/>
        </p:nvSpPr>
        <p:spPr>
          <a:xfrm>
            <a:off x="6591135" y="3638459"/>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Development of multi-frequency GPS for enhanced reliability.
</a:t>
            </a:r>
            <a:endParaRPr lang="en-US" sz="1400" dirty="0"/>
          </a:p>
        </p:txBody>
      </p:sp>
      <p:sp>
        <p:nvSpPr>
          <p:cNvPr id="13" name="Text 11"/>
          <p:cNvSpPr/>
          <p:nvPr/>
        </p:nvSpPr>
        <p:spPr>
          <a:xfrm>
            <a:off x="6591135" y="4362341"/>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Use of GPS in autonomous vehicles for navigation.
</a:t>
            </a:r>
            <a:endParaRPr lang="en-US" sz="1400" dirty="0"/>
          </a:p>
        </p:txBody>
      </p:sp>
      <p:sp>
        <p:nvSpPr>
          <p:cNvPr id="14" name="Text 12"/>
          <p:cNvSpPr/>
          <p:nvPr/>
        </p:nvSpPr>
        <p:spPr>
          <a:xfrm>
            <a:off x="6591135" y="5086223"/>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D700"/>
                </a:solidFill>
                <a:latin typeface="Calibri" pitchFamily="34" charset="0"/>
                <a:ea typeface="Calibri" pitchFamily="34" charset="-122"/>
                <a:cs typeface="Calibri" pitchFamily="34" charset="-120"/>
              </a:rPr>
              <a:t>Expansion of GPS applications in agriculture and logistics.
</a:t>
            </a:r>
            <a:endParaRPr lang="en-US" sz="1400" dirty="0"/>
          </a:p>
        </p:txBody>
      </p:sp>
      <p:sp>
        <p:nvSpPr>
          <p:cNvPr id="15" name="Shape 13"/>
          <p:cNvSpPr/>
          <p:nvPr/>
        </p:nvSpPr>
        <p:spPr>
          <a:xfrm>
            <a:off x="761981" y="2578043"/>
            <a:ext cx="88898" cy="88895"/>
          </a:xfrm>
          <a:prstGeom prst="ellipse">
            <a:avLst/>
          </a:prstGeom>
          <a:solidFill>
            <a:srgbClr val="00FFFF"/>
          </a:solidFill>
          <a:ln/>
        </p:spPr>
      </p:sp>
      <p:sp>
        <p:nvSpPr>
          <p:cNvPr id="16" name="Shape 14"/>
          <p:cNvSpPr/>
          <p:nvPr/>
        </p:nvSpPr>
        <p:spPr>
          <a:xfrm>
            <a:off x="761981" y="3301925"/>
            <a:ext cx="88898" cy="88895"/>
          </a:xfrm>
          <a:prstGeom prst="ellipse">
            <a:avLst/>
          </a:prstGeom>
          <a:solidFill>
            <a:srgbClr val="00FFFF"/>
          </a:solidFill>
          <a:ln/>
        </p:spPr>
      </p:sp>
      <p:sp>
        <p:nvSpPr>
          <p:cNvPr id="17" name="Shape 15"/>
          <p:cNvSpPr/>
          <p:nvPr/>
        </p:nvSpPr>
        <p:spPr>
          <a:xfrm>
            <a:off x="761981" y="4025806"/>
            <a:ext cx="88898" cy="88895"/>
          </a:xfrm>
          <a:prstGeom prst="ellipse">
            <a:avLst/>
          </a:prstGeom>
          <a:solidFill>
            <a:srgbClr val="00FFFF"/>
          </a:solidFill>
          <a:ln/>
        </p:spPr>
      </p:sp>
      <p:sp>
        <p:nvSpPr>
          <p:cNvPr id="18" name="Shape 16"/>
          <p:cNvSpPr/>
          <p:nvPr/>
        </p:nvSpPr>
        <p:spPr>
          <a:xfrm>
            <a:off x="761981" y="4749688"/>
            <a:ext cx="88898" cy="88895"/>
          </a:xfrm>
          <a:prstGeom prst="ellipse">
            <a:avLst/>
          </a:prstGeom>
          <a:solidFill>
            <a:srgbClr val="00FFFF"/>
          </a:solidFill>
          <a:ln/>
        </p:spPr>
      </p:sp>
      <p:sp>
        <p:nvSpPr>
          <p:cNvPr id="19" name="Shape 17"/>
          <p:cNvSpPr/>
          <p:nvPr/>
        </p:nvSpPr>
        <p:spPr>
          <a:xfrm>
            <a:off x="761981" y="5473570"/>
            <a:ext cx="88898" cy="88895"/>
          </a:xfrm>
          <a:prstGeom prst="ellipse">
            <a:avLst/>
          </a:prstGeom>
          <a:solidFill>
            <a:srgbClr val="00FFFF"/>
          </a:solidFill>
          <a:ln/>
        </p:spPr>
      </p:sp>
      <p:sp>
        <p:nvSpPr>
          <p:cNvPr id="20" name="Shape 18"/>
          <p:cNvSpPr/>
          <p:nvPr/>
        </p:nvSpPr>
        <p:spPr>
          <a:xfrm>
            <a:off x="6349841" y="2578043"/>
            <a:ext cx="88898" cy="88895"/>
          </a:xfrm>
          <a:prstGeom prst="ellipse">
            <a:avLst/>
          </a:prstGeom>
          <a:solidFill>
            <a:srgbClr val="8B5CF6"/>
          </a:solidFill>
          <a:ln/>
        </p:spPr>
      </p:sp>
      <p:sp>
        <p:nvSpPr>
          <p:cNvPr id="21" name="Shape 19"/>
          <p:cNvSpPr/>
          <p:nvPr/>
        </p:nvSpPr>
        <p:spPr>
          <a:xfrm>
            <a:off x="6349841" y="3016182"/>
            <a:ext cx="88898" cy="88895"/>
          </a:xfrm>
          <a:prstGeom prst="ellipse">
            <a:avLst/>
          </a:prstGeom>
          <a:solidFill>
            <a:srgbClr val="8B5CF6"/>
          </a:solidFill>
          <a:ln/>
        </p:spPr>
      </p:sp>
      <p:sp>
        <p:nvSpPr>
          <p:cNvPr id="22" name="Shape 20"/>
          <p:cNvSpPr/>
          <p:nvPr/>
        </p:nvSpPr>
        <p:spPr>
          <a:xfrm>
            <a:off x="6349841" y="3740064"/>
            <a:ext cx="88898" cy="88895"/>
          </a:xfrm>
          <a:prstGeom prst="ellipse">
            <a:avLst/>
          </a:prstGeom>
          <a:solidFill>
            <a:srgbClr val="8B5CF6"/>
          </a:solidFill>
          <a:ln/>
        </p:spPr>
      </p:sp>
      <p:sp>
        <p:nvSpPr>
          <p:cNvPr id="23" name="Shape 21"/>
          <p:cNvSpPr/>
          <p:nvPr/>
        </p:nvSpPr>
        <p:spPr>
          <a:xfrm>
            <a:off x="6349841" y="4463945"/>
            <a:ext cx="88898" cy="88895"/>
          </a:xfrm>
          <a:prstGeom prst="ellipse">
            <a:avLst/>
          </a:prstGeom>
          <a:solidFill>
            <a:srgbClr val="8B5CF6"/>
          </a:solidFill>
          <a:ln/>
        </p:spPr>
      </p:sp>
      <p:sp>
        <p:nvSpPr>
          <p:cNvPr id="24" name="Shape 22"/>
          <p:cNvSpPr/>
          <p:nvPr/>
        </p:nvSpPr>
        <p:spPr>
          <a:xfrm>
            <a:off x="6349841" y="5187827"/>
            <a:ext cx="88898" cy="88895"/>
          </a:xfrm>
          <a:prstGeom prst="ellipse">
            <a:avLst/>
          </a:prstGeom>
          <a:solidFill>
            <a:srgbClr val="8B5CF6"/>
          </a:solidFill>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D0D1A"/>
        </a:solidFill>
        <a:effectLst/>
      </p:bgPr>
    </p:bg>
    <p:spTree>
      <p:nvGrpSpPr>
        <p:cNvPr id="1" name=""/>
        <p:cNvGrpSpPr/>
        <p:nvPr/>
      </p:nvGrpSpPr>
      <p:grpSpPr>
        <a:xfrm>
          <a:off x="0" y="0"/>
          <a:ext cx="0" cy="0"/>
          <a:chOff x="0" y="0"/>
          <a:chExt cx="0" cy="0"/>
        </a:xfrm>
      </p:grpSpPr>
      <p:sp>
        <p:nvSpPr>
          <p:cNvPr id="2" name="Text 0"/>
          <p:cNvSpPr/>
          <p:nvPr/>
        </p:nvSpPr>
        <p:spPr>
          <a:xfrm>
            <a:off x="4882393" y="2210850"/>
            <a:ext cx="2426909" cy="407337"/>
          </a:xfrm>
          <a:prstGeom prst="rect">
            <a:avLst/>
          </a:prstGeom>
          <a:noFill/>
          <a:ln/>
        </p:spPr>
        <p:txBody>
          <a:bodyPr wrap="square" lIns="0" tIns="0" rIns="0" bIns="0" rtlCol="0" anchor="t"/>
          <a:lstStyle/>
          <a:p>
            <a:pPr marL="0" indent="0" algn="ctr">
              <a:lnSpc>
                <a:spcPct val="118832"/>
              </a:lnSpc>
              <a:buNone/>
            </a:pPr>
            <a:r>
              <a:rPr lang="en-US" sz="2400" b="1" dirty="0">
                <a:solidFill>
                  <a:srgbClr val="FFD700"/>
                </a:solidFill>
                <a:latin typeface="Calibri" pitchFamily="34" charset="0"/>
                <a:ea typeface="Calibri" pitchFamily="34" charset="-122"/>
                <a:cs typeface="Calibri" pitchFamily="34" charset="-120"/>
              </a:rPr>
              <a:t>Key Takeaways
</a:t>
            </a:r>
            <a:endParaRPr lang="en-US" sz="2400" dirty="0"/>
          </a:p>
        </p:txBody>
      </p:sp>
      <p:sp>
        <p:nvSpPr>
          <p:cNvPr id="3" name="Text 1"/>
          <p:cNvSpPr/>
          <p:nvPr/>
        </p:nvSpPr>
        <p:spPr>
          <a:xfrm>
            <a:off x="1848439" y="3127141"/>
            <a:ext cx="8494817" cy="2154654"/>
          </a:xfrm>
          <a:prstGeom prst="rect">
            <a:avLst/>
          </a:prstGeom>
          <a:noFill/>
          <a:ln/>
        </p:spPr>
        <p:txBody>
          <a:bodyPr wrap="square" lIns="0" tIns="0" rIns="0" bIns="0" rtlCol="0" anchor="t"/>
          <a:lstStyle/>
          <a:p>
            <a:pPr marL="0" indent="0" algn="ctr">
              <a:lnSpc>
                <a:spcPct val="161611"/>
              </a:lnSpc>
              <a:buNone/>
            </a:pPr>
            <a:r>
              <a:rPr lang="en-US" sz="1400" dirty="0">
                <a:solidFill>
                  <a:srgbClr val="E0E0E0"/>
                </a:solidFill>
                <a:latin typeface="Calibri" pitchFamily="34" charset="0"/>
                <a:ea typeface="Calibri" pitchFamily="34" charset="-122"/>
                <a:cs typeface="Calibri" pitchFamily="34" charset="-120"/>
              </a:rPr>
              <a:t>In summary, GIS and GPS are integral tools for spatial analysis and navigation, respectively. Understanding their components enhances decision-making in various fields, from urban planning to environmental management. As we move forward, integrating these technologies can lead to innovative solutions for complex geographical challenges. Embracing advancements in GIS and GPS will empower professionals to harness data effectively, driving progress in their respective domains.
</a:t>
            </a:r>
            <a:endParaRPr lang="en-US" sz="1400" dirty="0"/>
          </a:p>
        </p:txBody>
      </p:sp>
      <p:sp>
        <p:nvSpPr>
          <p:cNvPr id="4" name="Shape 2"/>
          <p:cNvSpPr/>
          <p:nvPr/>
        </p:nvSpPr>
        <p:spPr>
          <a:xfrm>
            <a:off x="5778990" y="2844406"/>
            <a:ext cx="633714" cy="56519"/>
          </a:xfrm>
          <a:prstGeom prst="ellipse">
            <a:avLst/>
          </a:prstGeom>
          <a:solidFill>
            <a:srgbClr val="00FFFF"/>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1100</Words>
  <Application>Microsoft Office PowerPoint</Application>
  <PresentationFormat>Widescreen</PresentationFormat>
  <Paragraphs>103</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2</cp:revision>
  <dcterms:created xsi:type="dcterms:W3CDTF">2026-08-24T14:15:05Z</dcterms:created>
  <dcterms:modified xsi:type="dcterms:W3CDTF">2026-08-24T14:32:05Z</dcterms:modified>
</cp:coreProperties>
</file>