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jp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Satellite Distribution</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6C98-4011-8FF4-EABEBD14938F}"/>
              </c:ext>
            </c:extLst>
          </c:dPt>
          <c:dPt>
            <c:idx val="1"/>
            <c:invertIfNegative val="0"/>
            <c:bubble3D val="0"/>
            <c:spPr>
              <a:solidFill>
                <a:srgbClr val="7C3AED"/>
              </a:solidFill>
              <a:effectLst/>
            </c:spPr>
            <c:extLst>
              <c:ext xmlns:c16="http://schemas.microsoft.com/office/drawing/2014/chart" uri="{C3380CC4-5D6E-409C-BE32-E72D297353CC}">
                <c16:uniqueId val="{00000003-6C98-4011-8FF4-EABEBD14938F}"/>
              </c:ext>
            </c:extLst>
          </c:dPt>
          <c:dPt>
            <c:idx val="2"/>
            <c:invertIfNegative val="0"/>
            <c:bubble3D val="0"/>
            <c:spPr>
              <a:solidFill>
                <a:srgbClr val="0EA5E9"/>
              </a:solidFill>
              <a:effectLst/>
            </c:spPr>
            <c:extLst>
              <c:ext xmlns:c16="http://schemas.microsoft.com/office/drawing/2014/chart" uri="{C3380CC4-5D6E-409C-BE32-E72D297353CC}">
                <c16:uniqueId val="{00000005-6C98-4011-8FF4-EABEBD14938F}"/>
              </c:ext>
            </c:extLst>
          </c:dPt>
          <c:dPt>
            <c:idx val="3"/>
            <c:invertIfNegative val="0"/>
            <c:bubble3D val="0"/>
            <c:spPr>
              <a:solidFill>
                <a:srgbClr val="0D9488"/>
              </a:solidFill>
              <a:effectLst/>
            </c:spPr>
            <c:extLst>
              <c:ext xmlns:c16="http://schemas.microsoft.com/office/drawing/2014/chart" uri="{C3380CC4-5D6E-409C-BE32-E72D297353CC}">
                <c16:uniqueId val="{00000007-6C98-4011-8FF4-EABEBD14938F}"/>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Operational Satellites</c:v>
                </c:pt>
                <c:pt idx="1">
                  <c:v>Total Satellites</c:v>
                </c:pt>
                <c:pt idx="2">
                  <c:v>In Orbit</c:v>
                </c:pt>
                <c:pt idx="3">
                  <c:v>Under Maintenance</c:v>
                </c:pt>
              </c:strCache>
            </c:strRef>
          </c:cat>
          <c:val>
            <c:numRef>
              <c:f>Sheet1!$B$2:$B$5</c:f>
              <c:numCache>
                <c:formatCode>General</c:formatCode>
                <c:ptCount val="4"/>
                <c:pt idx="0">
                  <c:v>31</c:v>
                </c:pt>
                <c:pt idx="1">
                  <c:v>38</c:v>
                </c:pt>
                <c:pt idx="2">
                  <c:v>34</c:v>
                </c:pt>
                <c:pt idx="3">
                  <c:v>4</c:v>
                </c:pt>
              </c:numCache>
            </c:numRef>
          </c:val>
          <c:extLst>
            <c:ext xmlns:c16="http://schemas.microsoft.com/office/drawing/2014/chart" uri="{C3380CC4-5D6E-409C-BE32-E72D297353CC}">
              <c16:uniqueId val="{00000008-6C98-4011-8FF4-EABEBD14938F}"/>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050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9816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9/7/2026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4054933367"/>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10.svg" Id="rId8" /><Relationship Type="http://schemas.openxmlformats.org/officeDocument/2006/relationships/image" Target="/ppt/media/image5.png" Id="rId3" /><Relationship Type="http://schemas.openxmlformats.org/officeDocument/2006/relationships/image" Target="/ppt/media/image9.png" Id="rId7" /><Relationship Type="http://schemas.openxmlformats.org/officeDocument/2006/relationships/image" Target="/ppt/media/image4.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svg" Id="rId6" /><Relationship Type="http://schemas.openxmlformats.org/officeDocument/2006/relationships/image" Target="/ppt/media/image13.png" Id="rId11" /><Relationship Type="http://schemas.openxmlformats.org/officeDocument/2006/relationships/image" Target="/ppt/media/image7.png" Id="rId5" /><Relationship Type="http://schemas.openxmlformats.org/officeDocument/2006/relationships/image" Target="/ppt/media/image12.jpeg" Id="rId10" /><Relationship Type="http://schemas.openxmlformats.org/officeDocument/2006/relationships/image" Target="/ppt/media/image6.png" Id="rId4" /><Relationship Type="http://schemas.openxmlformats.org/officeDocument/2006/relationships/image" Target="/ppt/media/image11.png" Id="rId9" /></Relationships>
</file>

<file path=ppt/slides/_rels/slide3.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3.xml" Id="rId2" /><Relationship Type="http://schemas.openxmlformats.org/officeDocument/2006/relationships/image" Target="/ppt/media/image2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6.svg" Id="rId1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25.png" Id="rId14" /></Relationships>
</file>

<file path=ppt/slides/_rels/slide4.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33.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2.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1.svg" Id="rId11" /><Relationship Type="http://schemas.openxmlformats.org/officeDocument/2006/relationships/image" Target="/ppt/media/image16.png" Id="rId5" /><Relationship Type="http://schemas.openxmlformats.org/officeDocument/2006/relationships/image" Target="/ppt/media/image30.png" Id="rId10" /><Relationship Type="http://schemas.openxmlformats.org/officeDocument/2006/relationships/image" Target="/ppt/media/image15.png" Id="rId4" /><Relationship Type="http://schemas.openxmlformats.org/officeDocument/2006/relationships/image" Target="/ppt/media/image29.svg" Id="rId9" /><Relationship Type="http://schemas.openxmlformats.org/officeDocument/2006/relationships/image" Target="/ppt/media/image34.jpeg" Id="rId14" /></Relationships>
</file>

<file path=ppt/slides/_rels/slide5.xml.rels>&#65279;<?xml version="1.0" encoding="utf-8"?><Relationships xmlns="http://schemas.openxmlformats.org/package/2006/relationships"><Relationship Type="http://schemas.openxmlformats.org/officeDocument/2006/relationships/image" Target="/ppt/media/image35.png" Id="rId3" /><Relationship Type="http://schemas.openxmlformats.org/officeDocument/2006/relationships/chart" Target="/ppt/charts/chart1.xml"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18.png" Id="rId6" /><Relationship Type="http://schemas.openxmlformats.org/officeDocument/2006/relationships/image" Target="/ppt/media/image37.png" Id="rId5" /><Relationship Type="http://schemas.openxmlformats.org/officeDocument/2006/relationships/image" Target="/ppt/media/image36.png" Id="rId4" /></Relationships>
</file>

<file path=ppt/slides/_rels/slide6.xml.rels>&#65279;<?xml version="1.0" encoding="utf-8"?><Relationships xmlns="http://schemas.openxmlformats.org/package/2006/relationships"><Relationship Type="http://schemas.openxmlformats.org/officeDocument/2006/relationships/image" Target="/ppt/media/image38.png" Id="rId8" /><Relationship Type="http://schemas.openxmlformats.org/officeDocument/2006/relationships/image" Target="/ppt/media/image43.svg" Id="rId13" /><Relationship Type="http://schemas.openxmlformats.org/officeDocument/2006/relationships/image" Target="/ppt/media/image48.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42.png" Id="rId12" /><Relationship Type="http://schemas.openxmlformats.org/officeDocument/2006/relationships/image" Target="/ppt/media/image47.svg" Id="rId17" /><Relationship Type="http://schemas.openxmlformats.org/officeDocument/2006/relationships/notesSlide" Target="/ppt/notesSlides/notesSlide6.xml" Id="rId2" /><Relationship Type="http://schemas.openxmlformats.org/officeDocument/2006/relationships/image" Target="/ppt/media/image46.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41.svg" Id="rId11" /><Relationship Type="http://schemas.openxmlformats.org/officeDocument/2006/relationships/image" Target="/ppt/media/image16.png" Id="rId5" /><Relationship Type="http://schemas.openxmlformats.org/officeDocument/2006/relationships/image" Target="/ppt/media/image45.svg" Id="rId15" /><Relationship Type="http://schemas.openxmlformats.org/officeDocument/2006/relationships/image" Target="/ppt/media/image40.png" Id="rId10" /><Relationship Type="http://schemas.openxmlformats.org/officeDocument/2006/relationships/image" Target="/ppt/media/image15.png" Id="rId4" /><Relationship Type="http://schemas.openxmlformats.org/officeDocument/2006/relationships/image" Target="/ppt/media/image39.svg" Id="rId9" /><Relationship Type="http://schemas.openxmlformats.org/officeDocument/2006/relationships/image" Target="/ppt/media/image44.png" Id="rId14" /></Relationships>
</file>

<file path=ppt/slides/_rels/slide7.xml.rels>&#65279;<?xml version="1.0" encoding="utf-8"?><Relationships xmlns="http://schemas.openxmlformats.org/package/2006/relationships"><Relationship Type="http://schemas.openxmlformats.org/officeDocument/2006/relationships/image" Target="/ppt/media/image49.png" Id="rId8" /><Relationship Type="http://schemas.openxmlformats.org/officeDocument/2006/relationships/image" Target="/ppt/media/image54.svg" Id="rId13" /><Relationship Type="http://schemas.openxmlformats.org/officeDocument/2006/relationships/image" Target="/ppt/media/image59.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53.png" Id="rId12" /><Relationship Type="http://schemas.openxmlformats.org/officeDocument/2006/relationships/image" Target="/ppt/media/image58.jpeg" Id="rId17" /><Relationship Type="http://schemas.openxmlformats.org/officeDocument/2006/relationships/notesSlide" Target="/ppt/notesSlides/notesSlide7.xml" Id="rId2" /><Relationship Type="http://schemas.openxmlformats.org/officeDocument/2006/relationships/image" Target="/ppt/media/image5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52.svg" Id="rId11" /><Relationship Type="http://schemas.openxmlformats.org/officeDocument/2006/relationships/image" Target="/ppt/media/image16.png" Id="rId5" /><Relationship Type="http://schemas.openxmlformats.org/officeDocument/2006/relationships/image" Target="/ppt/media/image56.svg" Id="rId15" /><Relationship Type="http://schemas.openxmlformats.org/officeDocument/2006/relationships/image" Target="/ppt/media/image51.png" Id="rId10" /><Relationship Type="http://schemas.openxmlformats.org/officeDocument/2006/relationships/image" Target="/ppt/media/image15.png" Id="rId4" /><Relationship Type="http://schemas.openxmlformats.org/officeDocument/2006/relationships/image" Target="/ppt/media/image50.svg" Id="rId9" /><Relationship Type="http://schemas.openxmlformats.org/officeDocument/2006/relationships/image" Target="/ppt/media/image55.png" Id="rId14" /></Relationships>
</file>

<file path=ppt/slides/_rels/slide8.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8.xml" Id="rId2" /><Relationship Type="http://schemas.openxmlformats.org/officeDocument/2006/relationships/slideLayout" Target="/ppt/slideLayouts/slideLayout18.xml" Id="rId1" /><Relationship Type="http://schemas.openxmlformats.org/officeDocument/2006/relationships/image" Target="/ppt/media/image61.png" Id="rId6" /><Relationship Type="http://schemas.openxmlformats.org/officeDocument/2006/relationships/image" Target="/ppt/media/image16.png" Id="rId5" /><Relationship Type="http://schemas.openxmlformats.org/officeDocument/2006/relationships/image" Target="/ppt/media/image60.png" Id="rId4" /></Relationships>
</file>

<file path=ppt/slides/_rels/slide9.xml.rels>&#65279;<?xml version="1.0" encoding="utf-8"?><Relationships xmlns="http://schemas.openxmlformats.org/package/2006/relationships"><Relationship Type="http://schemas.openxmlformats.org/officeDocument/2006/relationships/image" Target="/ppt/media/image62.png" Id="rId3" /><Relationship Type="http://schemas.openxmlformats.org/officeDocument/2006/relationships/notesSlide" Target="/ppt/notesSlides/notesSlide9.xml" Id="rId2" /><Relationship Type="http://schemas.openxmlformats.org/officeDocument/2006/relationships/slideLayout" Target="/ppt/slideLayouts/slideLayout18.xml" Id="rId1" /></Relationships>
</file>

<file path=ppt/slides/_rels/slide10.xml.rels>&#65279;<?xml version="1.0" encoding="utf-8"?><Relationships xmlns="http://schemas.openxmlformats.org/package/2006/relationships"><Relationship Type="http://schemas.openxmlformats.org/officeDocument/2006/relationships/image" Target="/ppt/media/image63.png" Id="rId8" /><Relationship Type="http://schemas.openxmlformats.org/officeDocument/2006/relationships/image" Target="/ppt/media/image68.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67.png" Id="rId12"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66.svg" Id="rId11" /><Relationship Type="http://schemas.openxmlformats.org/officeDocument/2006/relationships/image" Target="/ppt/media/image16.png" Id="rId5" /><Relationship Type="http://schemas.openxmlformats.org/officeDocument/2006/relationships/image" Target="/ppt/media/image65.png" Id="rId10" /><Relationship Type="http://schemas.openxmlformats.org/officeDocument/2006/relationships/image" Target="/ppt/media/image15.png" Id="rId4" /><Relationship Type="http://schemas.openxmlformats.org/officeDocument/2006/relationships/image" Target="/ppt/media/image64.svg" Id="rId9" /><Relationship Type="http://schemas.openxmlformats.org/officeDocument/2006/relationships/image" Target="/ppt/media/image69.jpeg" Id="rId14" /></Relationships>
</file>

<file path=ppt/slides/_rels/slide11.xml.rels>&#65279;<?xml version="1.0" encoding="utf-8"?><Relationships xmlns="http://schemas.openxmlformats.org/package/2006/relationships"><Relationship Type="http://schemas.openxmlformats.org/officeDocument/2006/relationships/image" Target="/ppt/media/image70.png" Id="rId3" /><Relationship Type="http://schemas.openxmlformats.org/officeDocument/2006/relationships/image" Target="/ppt/media/image74.png" Id="rId7" /><Relationship Type="http://schemas.openxmlformats.org/officeDocument/2006/relationships/notesSlide" Target="/ppt/notesSlides/notesSlide11.xml" Id="rId2" /><Relationship Type="http://schemas.openxmlformats.org/officeDocument/2006/relationships/slideLayout" Target="/ppt/slideLayouts/slideLayout18.xml" Id="rId1" /><Relationship Type="http://schemas.openxmlformats.org/officeDocument/2006/relationships/image" Target="/ppt/media/image73.png" Id="rId6" /><Relationship Type="http://schemas.openxmlformats.org/officeDocument/2006/relationships/image" Target="/ppt/media/image72.png" Id="rId5" /><Relationship Type="http://schemas.openxmlformats.org/officeDocument/2006/relationships/image" Target="/ppt/media/image71.png" Id="rId4" /></Relationships>
</file>

<file path=ppt/slides/_rels/slide12.xml.rels>&#65279;<?xml version="1.0" encoding="utf-8"?><Relationships xmlns="http://schemas.openxmlformats.org/package/2006/relationships"><Relationship Type="http://schemas.openxmlformats.org/officeDocument/2006/relationships/image" Target="/ppt/media/image18.png" Id="rId3" /><Relationship Type="http://schemas.openxmlformats.org/officeDocument/2006/relationships/notesSlide" Target="/ppt/notesSlides/notesSlide12.xml" Id="rId2" /><Relationship Type="http://schemas.openxmlformats.org/officeDocument/2006/relationships/slideLayout" Target="/ppt/slideLayouts/slideLayout18.xml" Id="rId1" /></Relationships>
</file>

<file path=ppt/slides/_rels/slide13.xml.rels>&#65279;<?xml version="1.0" encoding="utf-8"?><Relationships xmlns="http://schemas.openxmlformats.org/package/2006/relationships"><Relationship Type="http://schemas.openxmlformats.org/officeDocument/2006/relationships/image" Target="/ppt/media/image80.png" Id="rId8" /><Relationship Type="http://schemas.openxmlformats.org/officeDocument/2006/relationships/image" Target="/ppt/media/image75.png" Id="rId3" /><Relationship Type="http://schemas.openxmlformats.org/officeDocument/2006/relationships/image" Target="/ppt/media/image79.svg" Id="rId7" /><Relationship Type="http://schemas.openxmlformats.org/officeDocument/2006/relationships/image" Target="/ppt/media/image4.png" Id="rId12"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78.png" Id="rId6" /><Relationship Type="http://schemas.openxmlformats.org/officeDocument/2006/relationships/image" Target="/ppt/media/image83.png" Id="rId11" /><Relationship Type="http://schemas.openxmlformats.org/officeDocument/2006/relationships/image" Target="/ppt/media/image77.png" Id="rId5" /><Relationship Type="http://schemas.openxmlformats.org/officeDocument/2006/relationships/image" Target="/ppt/media/image82.png" Id="rId10" /><Relationship Type="http://schemas.openxmlformats.org/officeDocument/2006/relationships/image" Target="/ppt/media/image76.png" Id="rId4" /><Relationship Type="http://schemas.openxmlformats.org/officeDocument/2006/relationships/image" Target="/ppt/media/image81.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Understanding GPS: Principles and Applications</a:t>
            </a:r>
          </a:p>
          <a:p>
            <a:pPr marL="0" indent="0" algn="ctr">
              <a:lnSpc>
                <a:spcPct val="130000"/>
              </a:lnSpc>
              <a:buNone/>
            </a:pPr>
            <a:endParaRPr lang="en-US" sz="2400" b="1" i="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3"/>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42317"/>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Understanding GPS: Principles and Applications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Global Positioning System (GPS) is a satellite-based navigation system that provides accurate location data. This presentation explores the fundamental principles of GPS technology, its various applications in everyday life, and its impact on sectors like transportation, agriculture, and emergency services. Join us as we delve into how GPS has revolutionized navigation and location-based services.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1040628" y="6553036"/>
            <a:ext cx="107486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Definition of GPS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GPS stands for Global Positioning System, a satellite-based navigation tool.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Satellite Navigation
</a:t>
            </a:r>
            <a:endParaRPr lang="en-US" sz="1400" dirty="0"/>
          </a:p>
        </p:txBody>
      </p:sp>
      <p:sp>
        <p:nvSpPr>
          <p:cNvPr id="11" name="Text 4"/>
          <p:cNvSpPr/>
          <p:nvPr/>
        </p:nvSpPr>
        <p:spPr>
          <a:xfrm>
            <a:off x="4771270" y="2680904"/>
            <a:ext cx="3552101" cy="5156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It utilizes a network of satellites to provide precise location data globally.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Time Information
</a:t>
            </a:r>
            <a:endParaRPr lang="en-US" sz="1400" dirty="0"/>
          </a:p>
        </p:txBody>
      </p:sp>
      <p:sp>
        <p:nvSpPr>
          <p:cNvPr id="13" name="Text 6"/>
          <p:cNvSpPr/>
          <p:nvPr/>
        </p:nvSpPr>
        <p:spPr>
          <a:xfrm>
            <a:off x="599425" y="4587124"/>
            <a:ext cx="3552101" cy="5156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GPS delivers accurate time information, essential for various applications.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Military Origins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Originally developed for military use, GPS has expanded to civilian applications.
</a:t>
            </a:r>
            <a:endParaRPr lang="en-US" sz="1300" dirty="0"/>
          </a:p>
        </p:txBody>
      </p:sp>
      <p:sp>
        <p:nvSpPr>
          <p:cNvPr id="16" name="Text 9"/>
          <p:cNvSpPr/>
          <p:nvPr/>
        </p:nvSpPr>
        <p:spPr>
          <a:xfrm>
            <a:off x="11116826" y="6578435"/>
            <a:ext cx="922473"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USGS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What is GPS?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688582"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Satellite Constellation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GPS relies on 31 satellites orbiting Earth to provide accurate positioning data.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Receiver Calculations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GPS receivers determine locations by analyzing signals from multiple satellites simultaneously.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Triangulation Method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Triangulation from satellite signals ensures precise location accuracy within meters.
</a:t>
            </a:r>
            <a:endParaRPr lang="en-US" sz="1300" dirty="0"/>
          </a:p>
        </p:txBody>
      </p:sp>
      <p:sp>
        <p:nvSpPr>
          <p:cNvPr id="14" name="Text 7"/>
          <p:cNvSpPr/>
          <p:nvPr/>
        </p:nvSpPr>
        <p:spPr>
          <a:xfrm>
            <a:off x="7365815" y="6578435"/>
            <a:ext cx="1536186"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Insaanu Studio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How GPS Works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GPS Satellite Constellation Overview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9"/>
            <a:ext cx="1430143"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Vehicle Navigation Systems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GPS technology enables real-time navigation for over 1.5 billion vehicles globally.
</a:t>
            </a:r>
            <a:endParaRPr lang="en-US" sz="1200" dirty="0"/>
          </a:p>
        </p:txBody>
      </p:sp>
      <p:sp>
        <p:nvSpPr>
          <p:cNvPr id="10" name="Text 3"/>
          <p:cNvSpPr/>
          <p:nvPr/>
        </p:nvSpPr>
        <p:spPr>
          <a:xfrm>
            <a:off x="1224567" y="2476284"/>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Marine and Aviation Navigation
</a:t>
            </a:r>
            <a:endParaRPr lang="en-US" sz="1400" dirty="0"/>
          </a:p>
        </p:txBody>
      </p:sp>
      <p:sp>
        <p:nvSpPr>
          <p:cNvPr id="11" name="Text 4"/>
          <p:cNvSpPr/>
          <p:nvPr/>
        </p:nvSpPr>
        <p:spPr>
          <a:xfrm>
            <a:off x="1224567" y="2767741"/>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Ships and aircraft utilize GPS for precise route planning and safety enhancements.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Smartphone Integration
</a:t>
            </a:r>
            <a:endParaRPr lang="en-US" sz="1400" dirty="0"/>
          </a:p>
        </p:txBody>
      </p:sp>
      <p:sp>
        <p:nvSpPr>
          <p:cNvPr id="13" name="Text 6"/>
          <p:cNvSpPr/>
          <p:nvPr/>
        </p:nvSpPr>
        <p:spPr>
          <a:xfrm>
            <a:off x="1224567" y="3766570"/>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Over 90% of smartphones now incorporate GPS for location-based services and apps.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Precision Agriculture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Farmers use GPS for accurate planting, reducing costs by up to 20% in crop management.
</a:t>
            </a:r>
            <a:endParaRPr lang="en-US" sz="1200" dirty="0"/>
          </a:p>
        </p:txBody>
      </p:sp>
      <p:sp>
        <p:nvSpPr>
          <p:cNvPr id="16" name="Text 9"/>
          <p:cNvSpPr/>
          <p:nvPr/>
        </p:nvSpPr>
        <p:spPr>
          <a:xfrm>
            <a:off x="1224567" y="5472773"/>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Surveying and Mapping
</a:t>
            </a:r>
            <a:endParaRPr lang="en-US" sz="1400" dirty="0"/>
          </a:p>
        </p:txBody>
      </p:sp>
      <p:sp>
        <p:nvSpPr>
          <p:cNvPr id="17" name="Text 10"/>
          <p:cNvSpPr/>
          <p:nvPr/>
        </p:nvSpPr>
        <p:spPr>
          <a:xfrm>
            <a:off x="1224567" y="5764230"/>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GPS technology improves mapping accuracy, reducing survey time by approximately 50%.
</a:t>
            </a:r>
            <a:endParaRPr lang="en-US" sz="1200" dirty="0"/>
          </a:p>
        </p:txBody>
      </p:sp>
      <p:sp>
        <p:nvSpPr>
          <p:cNvPr id="18" name="Text 11"/>
          <p:cNvSpPr/>
          <p:nvPr/>
        </p:nvSpPr>
        <p:spPr>
          <a:xfrm>
            <a:off x="7362481" y="6587324"/>
            <a:ext cx="1284414"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Brecht Denil
</a:t>
            </a:r>
            <a:endParaRPr lang="en-US" sz="900" dirty="0"/>
          </a:p>
        </p:txBody>
      </p:sp>
      <p:sp>
        <p:nvSpPr>
          <p:cNvPr id="19" name="Text 12"/>
          <p:cNvSpPr/>
          <p:nvPr/>
        </p:nvSpPr>
        <p:spPr>
          <a:xfrm>
            <a:off x="680068" y="590695"/>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Applications of GPS
</a:t>
            </a:r>
            <a:endParaRPr lang="en-US" sz="2300" dirty="0"/>
          </a:p>
        </p:txBody>
      </p:sp>
      <p:sp>
        <p:nvSpPr>
          <p:cNvPr id="20" name="Shape 13"/>
          <p:cNvSpPr/>
          <p:nvPr/>
        </p:nvSpPr>
        <p:spPr>
          <a:xfrm>
            <a:off x="680068" y="1188060"/>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21"/>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50"/>
            <a:ext cx="194305" cy="194305"/>
          </a:xfrm>
          <a:prstGeom prst="rect">
            <a:avLst/>
          </a:prstGeom>
        </p:spPr>
      </p:pic>
      <p:sp>
        <p:nvSpPr>
          <p:cNvPr id="25" name="Shape 16"/>
          <p:cNvSpPr/>
          <p:nvPr/>
        </p:nvSpPr>
        <p:spPr>
          <a:xfrm>
            <a:off x="680068" y="3477649"/>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84"/>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10"/>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9"/>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61981" y="1396962"/>
            <a:ext cx="5262907" cy="3175079"/>
          </a:xfrm>
          <a:prstGeom prst="roundRect">
            <a:avLst>
              <a:gd name="adj" fmla="val 5600"/>
            </a:avLst>
          </a:prstGeom>
          <a:solidFill>
            <a:srgbClr val="000000">
              <a:alpha val="0"/>
            </a:srgbClr>
          </a:solidFill>
          <a:ln w="10160">
            <a:solidFill>
              <a:srgbClr val="0F172A">
                <a:alpha val="18000"/>
              </a:srgbClr>
            </a:solidFill>
            <a:prstDash val="solid"/>
          </a:ln>
        </p:spPr>
      </p:sp>
      <p:sp>
        <p:nvSpPr>
          <p:cNvPr id="4" name="Shape 1"/>
          <p:cNvSpPr/>
          <p:nvPr/>
        </p:nvSpPr>
        <p:spPr>
          <a:xfrm>
            <a:off x="848339" y="4343924"/>
            <a:ext cx="1308067" cy="141762"/>
          </a:xfrm>
          <a:prstGeom prst="rect">
            <a:avLst/>
          </a:prstGeom>
          <a:solidFill>
            <a:srgbClr val="000000">
              <a:alpha val="60000"/>
            </a:srgbClr>
          </a:solidFill>
          <a:ln/>
        </p:spPr>
      </p:sp>
      <p:sp>
        <p:nvSpPr>
          <p:cNvPr id="5" name="Shape 2"/>
          <p:cNvSpPr/>
          <p:nvPr/>
        </p:nvSpPr>
        <p:spPr>
          <a:xfrm>
            <a:off x="6166648" y="1396962"/>
            <a:ext cx="5263066" cy="3175079"/>
          </a:xfrm>
          <a:prstGeom prst="roundRect">
            <a:avLst>
              <a:gd name="adj" fmla="val 5600"/>
            </a:avLst>
          </a:prstGeom>
          <a:solidFill>
            <a:srgbClr val="000000">
              <a:alpha val="0"/>
            </a:srgbClr>
          </a:solidFill>
          <a:ln w="10160">
            <a:solidFill>
              <a:srgbClr val="0F172A">
                <a:alpha val="18000"/>
              </a:srgbClr>
            </a:solidFill>
            <a:prstDash val="solid"/>
          </a:ln>
        </p:spPr>
      </p:sp>
      <p:sp>
        <p:nvSpPr>
          <p:cNvPr id="6" name="Shape 3"/>
          <p:cNvSpPr/>
          <p:nvPr/>
        </p:nvSpPr>
        <p:spPr>
          <a:xfrm>
            <a:off x="6253006" y="4343924"/>
            <a:ext cx="1054391" cy="141762"/>
          </a:xfrm>
          <a:prstGeom prst="rect">
            <a:avLst/>
          </a:prstGeom>
          <a:solidFill>
            <a:srgbClr val="000000">
              <a:alpha val="60000"/>
            </a:srgbClr>
          </a:solidFill>
          <a:ln/>
        </p:spPr>
      </p:sp>
      <p:sp>
        <p:nvSpPr>
          <p:cNvPr id="7" name="Shape 4"/>
          <p:cNvSpPr/>
          <p:nvPr/>
        </p:nvSpPr>
        <p:spPr>
          <a:xfrm>
            <a:off x="761981" y="4713800"/>
            <a:ext cx="5262907" cy="1417285"/>
          </a:xfrm>
          <a:prstGeom prst="roundRect">
            <a:avLst>
              <a:gd name="adj" fmla="val 12545"/>
            </a:avLst>
          </a:prstGeom>
          <a:solidFill>
            <a:srgbClr val="000000">
              <a:alpha val="0"/>
            </a:srgbClr>
          </a:solidFill>
          <a:ln w="10160">
            <a:solidFill>
              <a:srgbClr val="0F172A">
                <a:alpha val="18000"/>
              </a:srgbClr>
            </a:solidFill>
            <a:prstDash val="solid"/>
          </a:ln>
        </p:spPr>
      </p:sp>
      <p:sp>
        <p:nvSpPr>
          <p:cNvPr id="8" name="Shape 5"/>
          <p:cNvSpPr/>
          <p:nvPr/>
        </p:nvSpPr>
        <p:spPr>
          <a:xfrm>
            <a:off x="848339" y="5902971"/>
            <a:ext cx="1001529" cy="141757"/>
          </a:xfrm>
          <a:prstGeom prst="rect">
            <a:avLst/>
          </a:prstGeom>
          <a:solidFill>
            <a:srgbClr val="000000">
              <a:alpha val="60000"/>
            </a:srgbClr>
          </a:solidFill>
          <a:ln/>
        </p:spPr>
      </p:sp>
      <p:sp>
        <p:nvSpPr>
          <p:cNvPr id="9" name="Shape 6"/>
          <p:cNvSpPr/>
          <p:nvPr/>
        </p:nvSpPr>
        <p:spPr>
          <a:xfrm>
            <a:off x="6166648" y="4713800"/>
            <a:ext cx="5263066" cy="1417285"/>
          </a:xfrm>
          <a:prstGeom prst="roundRect">
            <a:avLst>
              <a:gd name="adj" fmla="val 12545"/>
            </a:avLst>
          </a:prstGeom>
          <a:solidFill>
            <a:srgbClr val="000000">
              <a:alpha val="0"/>
            </a:srgbClr>
          </a:solidFill>
          <a:ln w="10160">
            <a:solidFill>
              <a:srgbClr val="0F172A">
                <a:alpha val="18000"/>
              </a:srgbClr>
            </a:solidFill>
            <a:prstDash val="solid"/>
          </a:ln>
        </p:spPr>
      </p:sp>
      <p:pic>
        <p:nvPicPr>
          <p:cNvPr id="10"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11"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12"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13"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4" name="Text 7"/>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GPS in Everyday Life
</a:t>
            </a:r>
            <a:endParaRPr lang="en-US" sz="2900" dirty="0"/>
          </a:p>
        </p:txBody>
      </p:sp>
      <p:sp>
        <p:nvSpPr>
          <p:cNvPr id="15" name="Text 8"/>
          <p:cNvSpPr/>
          <p:nvPr/>
        </p:nvSpPr>
        <p:spPr>
          <a:xfrm>
            <a:off x="2988076" y="2839012"/>
            <a:ext cx="2906164" cy="157635"/>
          </a:xfrm>
          <a:prstGeom prst="rect">
            <a:avLst/>
          </a:prstGeom>
          <a:noFill/>
          <a:ln/>
        </p:spPr>
        <p:txBody>
          <a:bodyPr wrap="square" lIns="1016" tIns="1016" rIns="1016" bIns="1016" rtlCol="0" anchor="t"/>
          <a:lstStyle/>
          <a:p>
            <a:pPr marL="0" indent="0">
              <a:lnSpc>
                <a:spcPct val="124150"/>
              </a:lnSpc>
              <a:buNone/>
            </a:pPr>
            <a:r>
              <a:rPr lang="en-US" sz="900" b="1" dirty="0">
                <a:solidFill>
                  <a:srgbClr val="0F172A"/>
                </a:solidFill>
                <a:latin typeface="Segoe UI" pitchFamily="34" charset="0"/>
                <a:ea typeface="Segoe UI" pitchFamily="34" charset="-122"/>
                <a:cs typeface="Segoe UI" pitchFamily="34" charset="-120"/>
              </a:rPr>
              <a:t>Navigation Apps Usage
</a:t>
            </a:r>
            <a:endParaRPr lang="en-US" sz="900" dirty="0"/>
          </a:p>
        </p:txBody>
      </p:sp>
      <p:sp>
        <p:nvSpPr>
          <p:cNvPr id="16" name="Text 9"/>
          <p:cNvSpPr/>
          <p:nvPr/>
        </p:nvSpPr>
        <p:spPr>
          <a:xfrm>
            <a:off x="2988076" y="3028077"/>
            <a:ext cx="2906164" cy="319717"/>
          </a:xfrm>
          <a:prstGeom prst="rect">
            <a:avLst/>
          </a:prstGeom>
          <a:noFill/>
          <a:ln/>
        </p:spPr>
        <p:txBody>
          <a:bodyPr wrap="square" lIns="1016" tIns="1016" rIns="1016" bIns="1016" rtlCol="0" anchor="t"/>
          <a:lstStyle/>
          <a:p>
            <a:pPr marL="0" indent="0">
              <a:lnSpc>
                <a:spcPct val="140013"/>
              </a:lnSpc>
              <a:buNone/>
            </a:pPr>
            <a:r>
              <a:rPr lang="en-US" sz="800" dirty="0">
                <a:solidFill>
                  <a:srgbClr val="64748B"/>
                </a:solidFill>
                <a:latin typeface="Segoe UI" pitchFamily="34" charset="0"/>
                <a:ea typeface="Segoe UI" pitchFamily="34" charset="-122"/>
                <a:cs typeface="Segoe UI" pitchFamily="34" charset="-120"/>
              </a:rPr>
              <a:t>Google Maps processes over 1 billion requests daily for navigation assistance.
</a:t>
            </a:r>
            <a:endParaRPr lang="en-US" sz="800" dirty="0"/>
          </a:p>
        </p:txBody>
      </p:sp>
      <p:sp>
        <p:nvSpPr>
          <p:cNvPr id="17" name="Text 10"/>
          <p:cNvSpPr/>
          <p:nvPr/>
        </p:nvSpPr>
        <p:spPr>
          <a:xfrm>
            <a:off x="8392744" y="2839012"/>
            <a:ext cx="2906322" cy="157635"/>
          </a:xfrm>
          <a:prstGeom prst="rect">
            <a:avLst/>
          </a:prstGeom>
          <a:noFill/>
          <a:ln/>
        </p:spPr>
        <p:txBody>
          <a:bodyPr wrap="square" lIns="1016" tIns="1016" rIns="1016" bIns="1016" rtlCol="0" anchor="t"/>
          <a:lstStyle/>
          <a:p>
            <a:pPr marL="0" indent="0">
              <a:lnSpc>
                <a:spcPct val="124150"/>
              </a:lnSpc>
              <a:buNone/>
            </a:pPr>
            <a:r>
              <a:rPr lang="en-US" sz="900" b="1" dirty="0">
                <a:solidFill>
                  <a:srgbClr val="0F172A"/>
                </a:solidFill>
                <a:latin typeface="Segoe UI" pitchFamily="34" charset="0"/>
                <a:ea typeface="Segoe UI" pitchFamily="34" charset="-122"/>
                <a:cs typeface="Segoe UI" pitchFamily="34" charset="-120"/>
              </a:rPr>
              <a:t>Fitness Trackers
</a:t>
            </a:r>
            <a:endParaRPr lang="en-US" sz="900" dirty="0"/>
          </a:p>
        </p:txBody>
      </p:sp>
      <p:sp>
        <p:nvSpPr>
          <p:cNvPr id="18" name="Text 11"/>
          <p:cNvSpPr/>
          <p:nvPr/>
        </p:nvSpPr>
        <p:spPr>
          <a:xfrm>
            <a:off x="8392744" y="3028077"/>
            <a:ext cx="2906322" cy="319717"/>
          </a:xfrm>
          <a:prstGeom prst="rect">
            <a:avLst/>
          </a:prstGeom>
          <a:noFill/>
          <a:ln/>
        </p:spPr>
        <p:txBody>
          <a:bodyPr wrap="square" lIns="1016" tIns="1016" rIns="1016" bIns="1016" rtlCol="0" anchor="t"/>
          <a:lstStyle/>
          <a:p>
            <a:pPr marL="0" indent="0">
              <a:lnSpc>
                <a:spcPct val="140013"/>
              </a:lnSpc>
              <a:buNone/>
            </a:pPr>
            <a:r>
              <a:rPr lang="en-US" sz="800" dirty="0">
                <a:solidFill>
                  <a:srgbClr val="64748B"/>
                </a:solidFill>
                <a:latin typeface="Segoe UI" pitchFamily="34" charset="0"/>
                <a:ea typeface="Segoe UI" pitchFamily="34" charset="-122"/>
                <a:cs typeface="Segoe UI" pitchFamily="34" charset="-120"/>
              </a:rPr>
              <a:t>GPS-enabled devices track running distances, improving fitness accuracy by 20%.
</a:t>
            </a:r>
            <a:endParaRPr lang="en-US" sz="800" dirty="0"/>
          </a:p>
        </p:txBody>
      </p:sp>
      <p:sp>
        <p:nvSpPr>
          <p:cNvPr id="19" name="Text 12"/>
          <p:cNvSpPr/>
          <p:nvPr/>
        </p:nvSpPr>
        <p:spPr>
          <a:xfrm>
            <a:off x="2988076" y="5277032"/>
            <a:ext cx="2906164" cy="157635"/>
          </a:xfrm>
          <a:prstGeom prst="rect">
            <a:avLst/>
          </a:prstGeom>
          <a:noFill/>
          <a:ln/>
        </p:spPr>
        <p:txBody>
          <a:bodyPr wrap="square" lIns="1016" tIns="1016" rIns="1016" bIns="1016" rtlCol="0" anchor="t"/>
          <a:lstStyle/>
          <a:p>
            <a:pPr marL="0" indent="0">
              <a:lnSpc>
                <a:spcPct val="124150"/>
              </a:lnSpc>
              <a:buNone/>
            </a:pPr>
            <a:r>
              <a:rPr lang="en-US" sz="900" b="1" dirty="0">
                <a:solidFill>
                  <a:srgbClr val="0F172A"/>
                </a:solidFill>
                <a:latin typeface="Segoe UI" pitchFamily="34" charset="0"/>
                <a:ea typeface="Segoe UI" pitchFamily="34" charset="-122"/>
                <a:cs typeface="Segoe UI" pitchFamily="34" charset="-120"/>
              </a:rPr>
              <a:t>Fleet Tracking Systems
</a:t>
            </a:r>
            <a:endParaRPr lang="en-US" sz="900" dirty="0"/>
          </a:p>
        </p:txBody>
      </p:sp>
      <p:sp>
        <p:nvSpPr>
          <p:cNvPr id="20" name="Text 13"/>
          <p:cNvSpPr/>
          <p:nvPr/>
        </p:nvSpPr>
        <p:spPr>
          <a:xfrm>
            <a:off x="2988076" y="5466097"/>
            <a:ext cx="2906164" cy="319717"/>
          </a:xfrm>
          <a:prstGeom prst="rect">
            <a:avLst/>
          </a:prstGeom>
          <a:noFill/>
          <a:ln/>
        </p:spPr>
        <p:txBody>
          <a:bodyPr wrap="square" lIns="1016" tIns="1016" rIns="1016" bIns="1016" rtlCol="0" anchor="t"/>
          <a:lstStyle/>
          <a:p>
            <a:pPr marL="0" indent="0">
              <a:lnSpc>
                <a:spcPct val="140013"/>
              </a:lnSpc>
              <a:buNone/>
            </a:pPr>
            <a:r>
              <a:rPr lang="en-US" sz="800" dirty="0">
                <a:solidFill>
                  <a:srgbClr val="64748B"/>
                </a:solidFill>
                <a:latin typeface="Segoe UI" pitchFamily="34" charset="0"/>
                <a:ea typeface="Segoe UI" pitchFamily="34" charset="-122"/>
                <a:cs typeface="Segoe UI" pitchFamily="34" charset="-120"/>
              </a:rPr>
              <a:t>Logistics companies use GPS to optimize routes, reducing fuel costs by 15%.
</a:t>
            </a:r>
            <a:endParaRPr lang="en-US" sz="800" dirty="0"/>
          </a:p>
        </p:txBody>
      </p:sp>
      <p:sp>
        <p:nvSpPr>
          <p:cNvPr id="21" name="Text 14"/>
          <p:cNvSpPr/>
          <p:nvPr/>
        </p:nvSpPr>
        <p:spPr>
          <a:xfrm>
            <a:off x="8392744" y="5277032"/>
            <a:ext cx="2906322" cy="157635"/>
          </a:xfrm>
          <a:prstGeom prst="rect">
            <a:avLst/>
          </a:prstGeom>
          <a:noFill/>
          <a:ln/>
        </p:spPr>
        <p:txBody>
          <a:bodyPr wrap="square" lIns="1016" tIns="1016" rIns="1016" bIns="1016" rtlCol="0" anchor="t"/>
          <a:lstStyle/>
          <a:p>
            <a:pPr marL="0" indent="0">
              <a:lnSpc>
                <a:spcPct val="124150"/>
              </a:lnSpc>
              <a:buNone/>
            </a:pPr>
            <a:r>
              <a:rPr lang="en-US" sz="900" b="1" dirty="0">
                <a:solidFill>
                  <a:srgbClr val="0F172A"/>
                </a:solidFill>
                <a:latin typeface="Segoe UI" pitchFamily="34" charset="0"/>
                <a:ea typeface="Segoe UI" pitchFamily="34" charset="-122"/>
                <a:cs typeface="Segoe UI" pitchFamily="34" charset="-120"/>
              </a:rPr>
              <a:t>Emergency Services
</a:t>
            </a:r>
            <a:endParaRPr lang="en-US" sz="900" dirty="0"/>
          </a:p>
        </p:txBody>
      </p:sp>
      <p:sp>
        <p:nvSpPr>
          <p:cNvPr id="22" name="Text 15"/>
          <p:cNvSpPr/>
          <p:nvPr/>
        </p:nvSpPr>
        <p:spPr>
          <a:xfrm>
            <a:off x="8392744" y="5466097"/>
            <a:ext cx="2906322" cy="319717"/>
          </a:xfrm>
          <a:prstGeom prst="rect">
            <a:avLst/>
          </a:prstGeom>
          <a:noFill/>
          <a:ln/>
        </p:spPr>
        <p:txBody>
          <a:bodyPr wrap="square" lIns="1016" tIns="1016" rIns="1016" bIns="1016" rtlCol="0" anchor="t"/>
          <a:lstStyle/>
          <a:p>
            <a:pPr marL="0" indent="0">
              <a:lnSpc>
                <a:spcPct val="140013"/>
              </a:lnSpc>
              <a:buNone/>
            </a:pPr>
            <a:r>
              <a:rPr lang="en-US" sz="800" dirty="0">
                <a:solidFill>
                  <a:srgbClr val="64748B"/>
                </a:solidFill>
                <a:latin typeface="Segoe UI" pitchFamily="34" charset="0"/>
                <a:ea typeface="Segoe UI" pitchFamily="34" charset="-122"/>
                <a:cs typeface="Segoe UI" pitchFamily="34" charset="-120"/>
              </a:rPr>
              <a:t>GPS technology enables rapid location tracking, improving response times by 30%.
</a:t>
            </a:r>
            <a:endParaRPr lang="en-US" sz="800" dirty="0"/>
          </a:p>
        </p:txBody>
      </p:sp>
      <p:sp>
        <p:nvSpPr>
          <p:cNvPr id="23" name="Text 16"/>
          <p:cNvSpPr/>
          <p:nvPr/>
        </p:nvSpPr>
        <p:spPr>
          <a:xfrm>
            <a:off x="895486" y="4359641"/>
            <a:ext cx="1213772" cy="110330"/>
          </a:xfrm>
          <a:prstGeom prst="rect">
            <a:avLst/>
          </a:prstGeom>
          <a:noFill/>
          <a:ln/>
        </p:spPr>
        <p:txBody>
          <a:bodyPr wrap="square" lIns="1016" tIns="1016" rIns="1016" bIns="1016" rtlCol="0" anchor="t"/>
          <a:lstStyle/>
          <a:p>
            <a:pPr marL="0" indent="0">
              <a:lnSpc>
                <a:spcPct val="144841"/>
              </a:lnSpc>
              <a:buNone/>
            </a:pPr>
            <a:r>
              <a:rPr lang="en-US" sz="600" dirty="0">
                <a:solidFill>
                  <a:srgbClr val="FFFFFF"/>
                </a:solidFill>
                <a:latin typeface="Segoe UI" pitchFamily="34" charset="0"/>
                <a:ea typeface="Segoe UI" pitchFamily="34" charset="-122"/>
                <a:cs typeface="Segoe UI" pitchFamily="34" charset="-120"/>
              </a:rPr>
              <a:t>Photo by Julentto Photography
</a:t>
            </a:r>
            <a:endParaRPr lang="en-US" sz="600" dirty="0"/>
          </a:p>
        </p:txBody>
      </p:sp>
      <p:sp>
        <p:nvSpPr>
          <p:cNvPr id="24" name="Text 17"/>
          <p:cNvSpPr/>
          <p:nvPr/>
        </p:nvSpPr>
        <p:spPr>
          <a:xfrm>
            <a:off x="6300154" y="4359641"/>
            <a:ext cx="960096" cy="110330"/>
          </a:xfrm>
          <a:prstGeom prst="rect">
            <a:avLst/>
          </a:prstGeom>
          <a:noFill/>
          <a:ln/>
        </p:spPr>
        <p:txBody>
          <a:bodyPr wrap="square" lIns="1016" tIns="1016" rIns="1016" bIns="1016" rtlCol="0" anchor="t"/>
          <a:lstStyle/>
          <a:p>
            <a:pPr marL="0" indent="0">
              <a:lnSpc>
                <a:spcPct val="144841"/>
              </a:lnSpc>
              <a:buNone/>
            </a:pPr>
            <a:r>
              <a:rPr lang="en-US" sz="600" dirty="0">
                <a:solidFill>
                  <a:srgbClr val="FFFFFF"/>
                </a:solidFill>
                <a:latin typeface="Segoe UI" pitchFamily="34" charset="0"/>
                <a:ea typeface="Segoe UI" pitchFamily="34" charset="-122"/>
                <a:cs typeface="Segoe UI" pitchFamily="34" charset="-120"/>
              </a:rPr>
              <a:t>Photo by Alexandra Tran
</a:t>
            </a:r>
            <a:endParaRPr lang="en-US" sz="600" dirty="0"/>
          </a:p>
        </p:txBody>
      </p:sp>
      <p:sp>
        <p:nvSpPr>
          <p:cNvPr id="25" name="Text 18"/>
          <p:cNvSpPr/>
          <p:nvPr/>
        </p:nvSpPr>
        <p:spPr>
          <a:xfrm>
            <a:off x="895486" y="5918683"/>
            <a:ext cx="907234" cy="110326"/>
          </a:xfrm>
          <a:prstGeom prst="rect">
            <a:avLst/>
          </a:prstGeom>
          <a:noFill/>
          <a:ln/>
        </p:spPr>
        <p:txBody>
          <a:bodyPr wrap="square" lIns="1016" tIns="1016" rIns="1016" bIns="1016" rtlCol="0" anchor="t"/>
          <a:lstStyle/>
          <a:p>
            <a:pPr marL="0" indent="0">
              <a:lnSpc>
                <a:spcPct val="144841"/>
              </a:lnSpc>
              <a:buNone/>
            </a:pPr>
            <a:r>
              <a:rPr lang="en-US" sz="600" dirty="0">
                <a:solidFill>
                  <a:srgbClr val="FFFFFF"/>
                </a:solidFill>
                <a:latin typeface="Segoe UI" pitchFamily="34" charset="0"/>
                <a:ea typeface="Segoe UI" pitchFamily="34" charset="-122"/>
                <a:cs typeface="Segoe UI" pitchFamily="34" charset="-120"/>
              </a:rPr>
              <a:t>Photo by CHUTTERSNAP
</a:t>
            </a:r>
            <a:endParaRPr lang="en-US" sz="600" dirty="0"/>
          </a:p>
        </p:txBody>
      </p:sp>
      <p:pic>
        <p:nvPicPr>
          <p:cNvPr id="2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77917" y="2610891"/>
            <a:ext cx="141760" cy="141760"/>
          </a:xfrm>
          <a:prstGeom prst="rect">
            <a:avLst/>
          </a:prstGeom>
        </p:spPr>
      </p:pic>
      <p:pic>
        <p:nvPicPr>
          <p:cNvPr id="2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82584" y="2610891"/>
            <a:ext cx="141761" cy="141761"/>
          </a:xfrm>
          <a:prstGeom prst="rect">
            <a:avLst/>
          </a:prstGeom>
        </p:spPr>
      </p:pic>
      <p:pic>
        <p:nvPicPr>
          <p:cNvPr id="2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977917" y="5048917"/>
            <a:ext cx="141760" cy="141760"/>
          </a:xfrm>
          <a:prstGeom prst="rect">
            <a:avLst/>
          </a:prstGeom>
        </p:spPr>
      </p:pic>
      <p:pic>
        <p:nvPicPr>
          <p:cNvPr id="29"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82584" y="5048916"/>
            <a:ext cx="141761" cy="141761"/>
          </a:xfrm>
          <a:prstGeom prst="rect">
            <a:avLst/>
          </a:prstGeom>
        </p:spPr>
      </p:pic>
      <p:pic>
        <p:nvPicPr>
          <p:cNvPr id="30" name="Image 9" descr="preencoded.png"/>
          <p:cNvPicPr>
            <a:picLocks noChangeAspect="1"/>
          </p:cNvPicPr>
          <p:nvPr/>
        </p:nvPicPr>
        <p:blipFill>
          <a:blip r:embed="rId16"/>
          <a:srcRect/>
          <a:stretch/>
        </p:blipFill>
        <p:spPr>
          <a:xfrm>
            <a:off x="772141" y="1407124"/>
            <a:ext cx="2095447" cy="3154758"/>
          </a:xfrm>
          <a:prstGeom prst="rect">
            <a:avLst/>
          </a:prstGeom>
        </p:spPr>
      </p:pic>
      <p:pic>
        <p:nvPicPr>
          <p:cNvPr id="31" name="Image 10" descr="preencoded.png"/>
          <p:cNvPicPr>
            <a:picLocks noChangeAspect="1"/>
          </p:cNvPicPr>
          <p:nvPr/>
        </p:nvPicPr>
        <p:blipFill>
          <a:blip r:embed="rId17"/>
          <a:srcRect/>
          <a:stretch/>
        </p:blipFill>
        <p:spPr>
          <a:xfrm>
            <a:off x="6176808" y="1407124"/>
            <a:ext cx="2095448" cy="3154758"/>
          </a:xfrm>
          <a:prstGeom prst="rect">
            <a:avLst/>
          </a:prstGeom>
        </p:spPr>
      </p:pic>
      <p:pic>
        <p:nvPicPr>
          <p:cNvPr id="32" name="Image 11" descr="preencoded.png"/>
          <p:cNvPicPr>
            <a:picLocks noChangeAspect="1"/>
          </p:cNvPicPr>
          <p:nvPr/>
        </p:nvPicPr>
        <p:blipFill>
          <a:blip r:embed="rId18"/>
          <a:srcRect/>
          <a:stretch/>
        </p:blipFill>
        <p:spPr>
          <a:xfrm>
            <a:off x="772141" y="4723963"/>
            <a:ext cx="2095447" cy="13969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598257"/>
            <a:ext cx="5181470" cy="4296305"/>
          </a:xfrm>
          <a:prstGeom prst="roundRect">
            <a:avLst>
              <a:gd name="adj" fmla="val 4138"/>
            </a:avLst>
          </a:prstGeom>
          <a:solidFill>
            <a:srgbClr val="4F46E5">
              <a:alpha val="8000"/>
            </a:srgbClr>
          </a:solidFill>
          <a:ln w="10160">
            <a:solidFill>
              <a:srgbClr val="4F46E5">
                <a:alpha val="20000"/>
              </a:srgbClr>
            </a:solidFill>
            <a:prstDash val="solid"/>
          </a:ln>
        </p:spPr>
      </p:sp>
      <p:sp>
        <p:nvSpPr>
          <p:cNvPr id="4" name="Shape 1"/>
          <p:cNvSpPr/>
          <p:nvPr/>
        </p:nvSpPr>
        <p:spPr>
          <a:xfrm>
            <a:off x="6248244" y="1598257"/>
            <a:ext cx="5181470" cy="4296305"/>
          </a:xfrm>
          <a:prstGeom prst="roundRect">
            <a:avLst>
              <a:gd name="adj" fmla="val 4138"/>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GPS vs. Other Navigation Systems
</a:t>
            </a:r>
            <a:endParaRPr lang="en-US" sz="2900" dirty="0"/>
          </a:p>
        </p:txBody>
      </p:sp>
      <p:sp>
        <p:nvSpPr>
          <p:cNvPr id="10" name="Text 3"/>
          <p:cNvSpPr/>
          <p:nvPr/>
        </p:nvSpPr>
        <p:spPr>
          <a:xfrm>
            <a:off x="1000735"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GPS (Global Positioning System)
</a:t>
            </a:r>
            <a:endParaRPr lang="en-US" sz="1900" dirty="0"/>
          </a:p>
        </p:txBody>
      </p:sp>
      <p:sp>
        <p:nvSpPr>
          <p:cNvPr id="11" name="Text 4"/>
          <p:cNvSpPr/>
          <p:nvPr/>
        </p:nvSpPr>
        <p:spPr>
          <a:xfrm>
            <a:off x="1254728" y="228404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Developed and maintained by the United States.
</a:t>
            </a:r>
            <a:endParaRPr lang="en-US" sz="1400" dirty="0"/>
          </a:p>
        </p:txBody>
      </p:sp>
      <p:sp>
        <p:nvSpPr>
          <p:cNvPr id="12" name="Text 5"/>
          <p:cNvSpPr/>
          <p:nvPr/>
        </p:nvSpPr>
        <p:spPr>
          <a:xfrm>
            <a:off x="1254728" y="2988872"/>
            <a:ext cx="4289318"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Most widely used navigation system globally.
</a:t>
            </a:r>
            <a:endParaRPr lang="en-US" sz="1400" dirty="0"/>
          </a:p>
        </p:txBody>
      </p:sp>
      <p:sp>
        <p:nvSpPr>
          <p:cNvPr id="13" name="Text 6"/>
          <p:cNvSpPr/>
          <p:nvPr/>
        </p:nvSpPr>
        <p:spPr>
          <a:xfrm>
            <a:off x="1254728" y="3417487"/>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Offers high accuracy and reliability for civilian and military use.
</a:t>
            </a:r>
            <a:endParaRPr lang="en-US" sz="1400" dirty="0"/>
          </a:p>
        </p:txBody>
      </p:sp>
      <p:sp>
        <p:nvSpPr>
          <p:cNvPr id="14" name="Text 7"/>
          <p:cNvSpPr/>
          <p:nvPr/>
        </p:nvSpPr>
        <p:spPr>
          <a:xfrm>
            <a:off x="1254728" y="4122319"/>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Consists of a constellation of at least 24 satellites.
</a:t>
            </a:r>
            <a:endParaRPr lang="en-US" sz="1400" dirty="0"/>
          </a:p>
        </p:txBody>
      </p:sp>
      <p:sp>
        <p:nvSpPr>
          <p:cNvPr id="15" name="Text 8"/>
          <p:cNvSpPr/>
          <p:nvPr/>
        </p:nvSpPr>
        <p:spPr>
          <a:xfrm>
            <a:off x="1254728" y="4827151"/>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Provides real-time positioning, navigation, and timing services.
</a:t>
            </a:r>
            <a:endParaRPr lang="en-US" sz="1400" dirty="0"/>
          </a:p>
        </p:txBody>
      </p:sp>
      <p:sp>
        <p:nvSpPr>
          <p:cNvPr id="16" name="Text 9"/>
          <p:cNvSpPr/>
          <p:nvPr/>
        </p:nvSpPr>
        <p:spPr>
          <a:xfrm>
            <a:off x="6486998"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GLONASS &amp; Galileo
</a:t>
            </a:r>
            <a:endParaRPr lang="en-US" sz="1900" dirty="0"/>
          </a:p>
        </p:txBody>
      </p:sp>
      <p:sp>
        <p:nvSpPr>
          <p:cNvPr id="17" name="Text 10"/>
          <p:cNvSpPr/>
          <p:nvPr/>
        </p:nvSpPr>
        <p:spPr>
          <a:xfrm>
            <a:off x="6740991" y="228404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GLONASS is operated by Russia, providing global coverage.
</a:t>
            </a:r>
            <a:endParaRPr lang="en-US" sz="1400" dirty="0"/>
          </a:p>
        </p:txBody>
      </p:sp>
      <p:sp>
        <p:nvSpPr>
          <p:cNvPr id="18" name="Text 11"/>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Galileo is Europe's alternative, focusing on civilian applications.
</a:t>
            </a:r>
            <a:endParaRPr lang="en-US" sz="1400" dirty="0"/>
          </a:p>
        </p:txBody>
      </p:sp>
      <p:sp>
        <p:nvSpPr>
          <p:cNvPr id="19" name="Text 12"/>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GLONASS has a slightly lower accuracy compared to GPS.
</a:t>
            </a:r>
            <a:endParaRPr lang="en-US" sz="1400" dirty="0"/>
          </a:p>
        </p:txBody>
      </p:sp>
      <p:sp>
        <p:nvSpPr>
          <p:cNvPr id="20" name="Text 13"/>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Galileo aims for high precision and is interoperable with GPS.
</a:t>
            </a:r>
            <a:endParaRPr lang="en-US" sz="1400" dirty="0"/>
          </a:p>
        </p:txBody>
      </p:sp>
      <p:sp>
        <p:nvSpPr>
          <p:cNvPr id="21" name="Text 14"/>
          <p:cNvSpPr/>
          <p:nvPr/>
        </p:nvSpPr>
        <p:spPr>
          <a:xfrm>
            <a:off x="6740991" y="510337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Both systems enhance global navigation capabilities and redundancy.
</a:t>
            </a:r>
            <a:endParaRPr lang="en-US" sz="1400" dirty="0"/>
          </a:p>
        </p:txBody>
      </p:sp>
      <p:sp>
        <p:nvSpPr>
          <p:cNvPr id="22" name="Shape 15"/>
          <p:cNvSpPr/>
          <p:nvPr/>
        </p:nvSpPr>
        <p:spPr>
          <a:xfrm>
            <a:off x="1000735" y="2372931"/>
            <a:ext cx="101597" cy="101600"/>
          </a:xfrm>
          <a:prstGeom prst="ellipse">
            <a:avLst/>
          </a:prstGeom>
          <a:solidFill>
            <a:srgbClr val="4F46E5"/>
          </a:solidFill>
          <a:ln/>
        </p:spPr>
      </p:sp>
      <p:sp>
        <p:nvSpPr>
          <p:cNvPr id="23" name="Shape 16"/>
          <p:cNvSpPr/>
          <p:nvPr/>
        </p:nvSpPr>
        <p:spPr>
          <a:xfrm>
            <a:off x="1000735" y="3077763"/>
            <a:ext cx="101597" cy="101600"/>
          </a:xfrm>
          <a:prstGeom prst="ellipse">
            <a:avLst/>
          </a:prstGeom>
          <a:solidFill>
            <a:srgbClr val="4F46E5"/>
          </a:solidFill>
          <a:ln/>
        </p:spPr>
      </p:sp>
      <p:sp>
        <p:nvSpPr>
          <p:cNvPr id="24" name="Shape 17"/>
          <p:cNvSpPr/>
          <p:nvPr/>
        </p:nvSpPr>
        <p:spPr>
          <a:xfrm>
            <a:off x="1000735" y="3506377"/>
            <a:ext cx="101597" cy="101600"/>
          </a:xfrm>
          <a:prstGeom prst="ellipse">
            <a:avLst/>
          </a:prstGeom>
          <a:solidFill>
            <a:srgbClr val="4F46E5"/>
          </a:solidFill>
          <a:ln/>
        </p:spPr>
      </p:sp>
      <p:sp>
        <p:nvSpPr>
          <p:cNvPr id="25" name="Shape 18"/>
          <p:cNvSpPr/>
          <p:nvPr/>
        </p:nvSpPr>
        <p:spPr>
          <a:xfrm>
            <a:off x="1000735" y="4211210"/>
            <a:ext cx="101597" cy="101600"/>
          </a:xfrm>
          <a:prstGeom prst="ellipse">
            <a:avLst/>
          </a:prstGeom>
          <a:solidFill>
            <a:srgbClr val="4F46E5"/>
          </a:solidFill>
          <a:ln/>
        </p:spPr>
      </p:sp>
      <p:sp>
        <p:nvSpPr>
          <p:cNvPr id="26" name="Shape 19"/>
          <p:cNvSpPr/>
          <p:nvPr/>
        </p:nvSpPr>
        <p:spPr>
          <a:xfrm>
            <a:off x="1000735" y="4916042"/>
            <a:ext cx="101597" cy="101600"/>
          </a:xfrm>
          <a:prstGeom prst="ellipse">
            <a:avLst/>
          </a:prstGeom>
          <a:solidFill>
            <a:srgbClr val="4F46E5"/>
          </a:solidFill>
          <a:ln/>
        </p:spPr>
      </p:sp>
      <p:sp>
        <p:nvSpPr>
          <p:cNvPr id="27" name="Shape 20"/>
          <p:cNvSpPr/>
          <p:nvPr/>
        </p:nvSpPr>
        <p:spPr>
          <a:xfrm>
            <a:off x="6486998" y="2372931"/>
            <a:ext cx="101598" cy="101600"/>
          </a:xfrm>
          <a:prstGeom prst="ellipse">
            <a:avLst/>
          </a:prstGeom>
          <a:solidFill>
            <a:srgbClr val="8B5CF6"/>
          </a:solidFill>
          <a:ln/>
        </p:spPr>
      </p:sp>
      <p:sp>
        <p:nvSpPr>
          <p:cNvPr id="28" name="Shape 21"/>
          <p:cNvSpPr/>
          <p:nvPr/>
        </p:nvSpPr>
        <p:spPr>
          <a:xfrm>
            <a:off x="6486998" y="3077763"/>
            <a:ext cx="101598" cy="101600"/>
          </a:xfrm>
          <a:prstGeom prst="ellipse">
            <a:avLst/>
          </a:prstGeom>
          <a:solidFill>
            <a:srgbClr val="8B5CF6"/>
          </a:solidFill>
          <a:ln/>
        </p:spPr>
      </p:sp>
      <p:sp>
        <p:nvSpPr>
          <p:cNvPr id="29" name="Shape 22"/>
          <p:cNvSpPr/>
          <p:nvPr/>
        </p:nvSpPr>
        <p:spPr>
          <a:xfrm>
            <a:off x="6486998" y="3782595"/>
            <a:ext cx="101598" cy="101600"/>
          </a:xfrm>
          <a:prstGeom prst="ellipse">
            <a:avLst/>
          </a:prstGeom>
          <a:solidFill>
            <a:srgbClr val="8B5CF6"/>
          </a:solidFill>
          <a:ln/>
        </p:spPr>
      </p:sp>
      <p:sp>
        <p:nvSpPr>
          <p:cNvPr id="30" name="Shape 23"/>
          <p:cNvSpPr/>
          <p:nvPr/>
        </p:nvSpPr>
        <p:spPr>
          <a:xfrm>
            <a:off x="6486998" y="4487428"/>
            <a:ext cx="101598" cy="101600"/>
          </a:xfrm>
          <a:prstGeom prst="ellipse">
            <a:avLst/>
          </a:prstGeom>
          <a:solidFill>
            <a:srgbClr val="8B5CF6"/>
          </a:solidFill>
          <a:ln/>
        </p:spPr>
      </p:sp>
      <p:sp>
        <p:nvSpPr>
          <p:cNvPr id="31" name="Shape 24"/>
          <p:cNvSpPr/>
          <p:nvPr/>
        </p:nvSpPr>
        <p:spPr>
          <a:xfrm>
            <a:off x="6486998" y="5192260"/>
            <a:ext cx="101598" cy="101600"/>
          </a:xfrm>
          <a:prstGeom prst="ellipse">
            <a:avLst/>
          </a:prstGeom>
          <a:solidFill>
            <a:srgbClr val="8B5CF6"/>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GPS Positioning Process
</a:t>
            </a:r>
            <a:endParaRPr lang="en-US" sz="2900" dirty="0"/>
          </a:p>
        </p:txBody>
      </p:sp>
      <p:pic>
        <p:nvPicPr>
          <p:cNvPr id="3" name="Image 0" descr="preencoded.png"/>
          <p:cNvPicPr>
            <a:picLocks noChangeAspect="1"/>
          </p:cNvPicPr>
          <p:nvPr/>
        </p:nvPicPr>
        <p:blipFill>
          <a:blip r:embed="rId3"/>
          <a:srcRect/>
          <a:stretch/>
        </p:blipFill>
        <p:spPr>
          <a:xfrm>
            <a:off x="1295368" y="2186885"/>
            <a:ext cx="9600960" cy="37032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667734" y="6553036"/>
            <a:ext cx="1447764"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Signal Interference Issues
</a:t>
            </a:r>
            <a:endParaRPr lang="en-US" sz="1400" dirty="0"/>
          </a:p>
        </p:txBody>
      </p:sp>
      <p:sp>
        <p:nvSpPr>
          <p:cNvPr id="9" name="Text 2"/>
          <p:cNvSpPr/>
          <p:nvPr/>
        </p:nvSpPr>
        <p:spPr>
          <a:xfrm>
            <a:off x="599425" y="2938708"/>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Urban structures and terrain can significantly disrupt GPS signal accuracy.
</a:t>
            </a:r>
            <a:endParaRPr lang="en-US" sz="1300" dirty="0"/>
          </a:p>
        </p:txBody>
      </p:sp>
      <p:sp>
        <p:nvSpPr>
          <p:cNvPr id="10" name="Text 3"/>
          <p:cNvSpPr/>
          <p:nvPr/>
        </p:nvSpPr>
        <p:spPr>
          <a:xfrm>
            <a:off x="4771270"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Weather Impact on Accuracy
</a:t>
            </a:r>
            <a:endParaRPr lang="en-US" sz="1400" dirty="0"/>
          </a:p>
        </p:txBody>
      </p:sp>
      <p:sp>
        <p:nvSpPr>
          <p:cNvPr id="11" name="Text 4"/>
          <p:cNvSpPr/>
          <p:nvPr/>
        </p:nvSpPr>
        <p:spPr>
          <a:xfrm>
            <a:off x="4771270" y="2938708"/>
            <a:ext cx="3552101"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Heavy rain or storms can reduce GPS precision by up to 50%.
</a:t>
            </a:r>
            <a:endParaRPr lang="en-US" sz="1300" dirty="0"/>
          </a:p>
        </p:txBody>
      </p:sp>
      <p:sp>
        <p:nvSpPr>
          <p:cNvPr id="12" name="Text 5"/>
          <p:cNvSpPr/>
          <p:nvPr/>
        </p:nvSpPr>
        <p:spPr>
          <a:xfrm>
            <a:off x="599425" y="4540144"/>
            <a:ext cx="7723947"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Privacy Concerns
</a:t>
            </a:r>
            <a:endParaRPr lang="en-US" sz="1400" dirty="0"/>
          </a:p>
        </p:txBody>
      </p:sp>
      <p:sp>
        <p:nvSpPr>
          <p:cNvPr id="13" name="Text 6"/>
          <p:cNvSpPr/>
          <p:nvPr/>
        </p:nvSpPr>
        <p:spPr>
          <a:xfrm>
            <a:off x="599425" y="4844936"/>
            <a:ext cx="7723947" cy="257798"/>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Location tracking raises significant privacy issues for users and organizations.
</a:t>
            </a:r>
            <a:endParaRPr lang="en-US" sz="1300" dirty="0"/>
          </a:p>
        </p:txBody>
      </p:sp>
      <p:sp>
        <p:nvSpPr>
          <p:cNvPr id="14" name="Text 7"/>
          <p:cNvSpPr/>
          <p:nvPr/>
        </p:nvSpPr>
        <p:spPr>
          <a:xfrm>
            <a:off x="10743932" y="6578443"/>
            <a:ext cx="1295368"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Erik Mclean
</a:t>
            </a:r>
            <a:endParaRPr lang="en-US" sz="900" dirty="0"/>
          </a:p>
        </p:txBody>
      </p:sp>
      <p:sp>
        <p:nvSpPr>
          <p:cNvPr id="15" name="Text 8"/>
          <p:cNvSpPr/>
          <p:nvPr/>
        </p:nvSpPr>
        <p:spPr>
          <a:xfrm>
            <a:off x="380990" y="1582375"/>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Challenges of GPS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318961"/>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318961"/>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225189"/>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44889" y="1904952"/>
            <a:ext cx="5079873" cy="4907328"/>
          </a:xfrm>
          <a:prstGeom prst="rect">
            <a:avLst/>
          </a:prstGeom>
        </p:spPr>
      </p:pic>
      <p:sp>
        <p:nvSpPr>
          <p:cNvPr id="3" name="Shape 0"/>
          <p:cNvSpPr/>
          <p:nvPr/>
        </p:nvSpPr>
        <p:spPr>
          <a:xfrm>
            <a:off x="1346166" y="2409127"/>
            <a:ext cx="2963153" cy="2522157"/>
          </a:xfrm>
          <a:prstGeom prst="roundRect">
            <a:avLst>
              <a:gd name="adj" fmla="val 8056"/>
            </a:avLst>
          </a:prstGeom>
          <a:solidFill>
            <a:srgbClr val="4F46E5">
              <a:alpha val="5000"/>
            </a:srgbClr>
          </a:solidFill>
          <a:ln w="10160">
            <a:solidFill>
              <a:srgbClr val="4F46E5">
                <a:alpha val="15000"/>
              </a:srgbClr>
            </a:solidFill>
            <a:prstDash val="solid"/>
          </a:ln>
        </p:spPr>
      </p:sp>
      <p:sp>
        <p:nvSpPr>
          <p:cNvPr id="4" name="Shape 1"/>
          <p:cNvSpPr/>
          <p:nvPr/>
        </p:nvSpPr>
        <p:spPr>
          <a:xfrm>
            <a:off x="4614112" y="2409127"/>
            <a:ext cx="2963312" cy="2522157"/>
          </a:xfrm>
          <a:prstGeom prst="roundRect">
            <a:avLst>
              <a:gd name="adj" fmla="val 8056"/>
            </a:avLst>
          </a:prstGeom>
          <a:solidFill>
            <a:srgbClr val="8B5CF6">
              <a:alpha val="5000"/>
            </a:srgbClr>
          </a:solidFill>
          <a:ln w="10160">
            <a:solidFill>
              <a:srgbClr val="8B5CF6">
                <a:alpha val="15000"/>
              </a:srgbClr>
            </a:solidFill>
            <a:prstDash val="solid"/>
          </a:ln>
        </p:spPr>
      </p:sp>
      <p:sp>
        <p:nvSpPr>
          <p:cNvPr id="5" name="Shape 2"/>
          <p:cNvSpPr/>
          <p:nvPr/>
        </p:nvSpPr>
        <p:spPr>
          <a:xfrm>
            <a:off x="7882217" y="2409127"/>
            <a:ext cx="2963312" cy="2522157"/>
          </a:xfrm>
          <a:prstGeom prst="roundRect">
            <a:avLst>
              <a:gd name="adj" fmla="val 8056"/>
            </a:avLst>
          </a:prstGeom>
          <a:solidFill>
            <a:srgbClr val="4F46E5">
              <a:alpha val="5000"/>
            </a:srgbClr>
          </a:solidFill>
          <a:ln w="10160">
            <a:solidFill>
              <a:srgbClr val="4F46E5">
                <a:alpha val="15000"/>
              </a:srgbClr>
            </a:solidFill>
            <a:prstDash val="solid"/>
          </a:ln>
        </p:spPr>
      </p:sp>
      <p:pic>
        <p:nvPicPr>
          <p:cNvPr id="6" name="Image 1" descr="preencoded.png"/>
          <p:cNvPicPr>
            <a:picLocks noChangeAspect="1"/>
          </p:cNvPicPr>
          <p:nvPr/>
        </p:nvPicPr>
        <p:blipFill>
          <a:blip r:embed="rId4"/>
          <a:stretch>
            <a:fillRect/>
          </a:stretch>
        </p:blipFill>
        <p:spPr>
          <a:xfrm>
            <a:off x="10413740" y="5333867"/>
            <a:ext cx="1650959" cy="1396965"/>
          </a:xfrm>
          <a:prstGeom prst="rect">
            <a:avLst/>
          </a:prstGeom>
        </p:spPr>
      </p:pic>
      <p:pic>
        <p:nvPicPr>
          <p:cNvPr id="7" name="Image 2" descr="preencoded.png"/>
          <p:cNvPicPr>
            <a:picLocks noChangeAspect="1"/>
          </p:cNvPicPr>
          <p:nvPr/>
        </p:nvPicPr>
        <p:blipFill>
          <a:blip r:embed="rId5"/>
          <a:stretch>
            <a:fillRect/>
          </a:stretch>
        </p:blipFill>
        <p:spPr>
          <a:xfrm>
            <a:off x="0" y="1142971"/>
            <a:ext cx="63498" cy="3555911"/>
          </a:xfrm>
          <a:prstGeom prst="rect">
            <a:avLst/>
          </a:prstGeom>
        </p:spPr>
      </p:pic>
      <p:pic>
        <p:nvPicPr>
          <p:cNvPr id="8" name="Image 3" descr="preencoded.png"/>
          <p:cNvPicPr>
            <a:picLocks noChangeAspect="1"/>
          </p:cNvPicPr>
          <p:nvPr/>
        </p:nvPicPr>
        <p:blipFill>
          <a:blip r:embed="rId6"/>
          <a:stretch>
            <a:fillRect/>
          </a:stretch>
        </p:blipFill>
        <p:spPr>
          <a:xfrm>
            <a:off x="10540736" y="6286343"/>
            <a:ext cx="1142971" cy="406390"/>
          </a:xfrm>
          <a:prstGeom prst="rect">
            <a:avLst/>
          </a:prstGeom>
        </p:spPr>
      </p:pic>
      <p:pic>
        <p:nvPicPr>
          <p:cNvPr id="9"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0" name="Text 3"/>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Transformative Impact of GPS Technology
</a:t>
            </a:r>
            <a:endParaRPr lang="en-US" sz="2900" dirty="0"/>
          </a:p>
        </p:txBody>
      </p:sp>
      <p:sp>
        <p:nvSpPr>
          <p:cNvPr id="11" name="Text 4"/>
          <p:cNvSpPr/>
          <p:nvPr/>
        </p:nvSpPr>
        <p:spPr>
          <a:xfrm>
            <a:off x="2149421" y="2790755"/>
            <a:ext cx="1356485"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4B+
</a:t>
            </a:r>
            <a:endParaRPr lang="en-US" sz="4900" dirty="0"/>
          </a:p>
        </p:txBody>
      </p:sp>
      <p:sp>
        <p:nvSpPr>
          <p:cNvPr id="12" name="Text 5"/>
          <p:cNvSpPr/>
          <p:nvPr/>
        </p:nvSpPr>
        <p:spPr>
          <a:xfrm>
            <a:off x="2119260" y="3646719"/>
            <a:ext cx="1416967" cy="285743"/>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GPS Devices
</a:t>
            </a:r>
            <a:endParaRPr lang="en-US" sz="1600" dirty="0"/>
          </a:p>
        </p:txBody>
      </p:sp>
      <p:sp>
        <p:nvSpPr>
          <p:cNvPr id="13" name="Text 6"/>
          <p:cNvSpPr/>
          <p:nvPr/>
        </p:nvSpPr>
        <p:spPr>
          <a:xfrm>
            <a:off x="1534122" y="4034056"/>
            <a:ext cx="2587243"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In use globally, revolutionizing navigation
</a:t>
            </a:r>
            <a:endParaRPr lang="en-US" sz="1300" dirty="0"/>
          </a:p>
        </p:txBody>
      </p:sp>
      <p:sp>
        <p:nvSpPr>
          <p:cNvPr id="14" name="Text 7"/>
          <p:cNvSpPr/>
          <p:nvPr/>
        </p:nvSpPr>
        <p:spPr>
          <a:xfrm>
            <a:off x="5375299" y="2647884"/>
            <a:ext cx="1440938"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8B5CF6"/>
                </a:solidFill>
                <a:latin typeface="Segoe UI" pitchFamily="34" charset="0"/>
                <a:ea typeface="Segoe UI" pitchFamily="34" charset="-122"/>
                <a:cs typeface="Segoe UI" pitchFamily="34" charset="-120"/>
              </a:rPr>
              <a:t>90%
</a:t>
            </a:r>
            <a:endParaRPr lang="en-US" sz="4900" dirty="0"/>
          </a:p>
        </p:txBody>
      </p:sp>
      <p:sp>
        <p:nvSpPr>
          <p:cNvPr id="15" name="Text 8"/>
          <p:cNvSpPr/>
          <p:nvPr/>
        </p:nvSpPr>
        <p:spPr>
          <a:xfrm>
            <a:off x="4802067" y="3503847"/>
            <a:ext cx="2587402"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Smartphone Integration
</a:t>
            </a:r>
            <a:endParaRPr lang="en-US" sz="1600" dirty="0"/>
          </a:p>
        </p:txBody>
      </p:sp>
      <p:sp>
        <p:nvSpPr>
          <p:cNvPr id="16" name="Text 9"/>
          <p:cNvSpPr/>
          <p:nvPr/>
        </p:nvSpPr>
        <p:spPr>
          <a:xfrm>
            <a:off x="4802067" y="4176927"/>
            <a:ext cx="2587402"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GPS technology embedded in nearly all smartphones
</a:t>
            </a:r>
            <a:endParaRPr lang="en-US" sz="1300" dirty="0"/>
          </a:p>
        </p:txBody>
      </p:sp>
      <p:sp>
        <p:nvSpPr>
          <p:cNvPr id="17" name="Text 10"/>
          <p:cNvSpPr/>
          <p:nvPr/>
        </p:nvSpPr>
        <p:spPr>
          <a:xfrm>
            <a:off x="8120812" y="2790755"/>
            <a:ext cx="2485963"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$100B+
</a:t>
            </a:r>
            <a:endParaRPr lang="en-US" sz="4900" dirty="0"/>
          </a:p>
        </p:txBody>
      </p:sp>
      <p:sp>
        <p:nvSpPr>
          <p:cNvPr id="18" name="Text 11"/>
          <p:cNvSpPr/>
          <p:nvPr/>
        </p:nvSpPr>
        <p:spPr>
          <a:xfrm>
            <a:off x="8235267" y="3646719"/>
            <a:ext cx="2257210" cy="285743"/>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Savings in Logistics
</a:t>
            </a:r>
            <a:endParaRPr lang="en-US" sz="1600" dirty="0"/>
          </a:p>
        </p:txBody>
      </p:sp>
      <p:sp>
        <p:nvSpPr>
          <p:cNvPr id="19" name="Text 12"/>
          <p:cNvSpPr/>
          <p:nvPr/>
        </p:nvSpPr>
        <p:spPr>
          <a:xfrm>
            <a:off x="8070171" y="4034056"/>
            <a:ext cx="2587402"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Annual savings attributed to GPS efficiency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5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4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accurate is GPS?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GPS can provide location accuracy within 5 to 10 meters under open sky conditions, but accuracy can vary based on environmental factors.
</a:t>
            </a:r>
            <a:endParaRPr lang="en-US" sz="1100" dirty="0"/>
          </a:p>
        </p:txBody>
      </p:sp>
      <p:sp>
        <p:nvSpPr>
          <p:cNvPr id="10" name="Text 7"/>
          <p:cNvSpPr/>
          <p:nvPr/>
        </p:nvSpPr>
        <p:spPr>
          <a:xfrm>
            <a:off x="1395060" y="278965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happens if satellites fail?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If a satellite fails, GPS receivers can still function using signals from other operational satellites, but overall accuracy and reliability may decrease.
</a:t>
            </a:r>
            <a:endParaRPr lang="en-US" sz="1100" dirty="0"/>
          </a:p>
        </p:txBody>
      </p:sp>
      <p:sp>
        <p:nvSpPr>
          <p:cNvPr id="12" name="Text 9"/>
          <p:cNvSpPr/>
          <p:nvPr/>
        </p:nvSpPr>
        <p:spPr>
          <a:xfrm>
            <a:off x="1395060" y="3996435"/>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Can GPS work indoors?
</a:t>
            </a:r>
            <a:endParaRPr lang="en-US" sz="1300" dirty="0"/>
          </a:p>
        </p:txBody>
      </p:sp>
      <p:sp>
        <p:nvSpPr>
          <p:cNvPr id="13" name="Text 10"/>
          <p:cNvSpPr/>
          <p:nvPr/>
        </p:nvSpPr>
        <p:spPr>
          <a:xfrm>
            <a:off x="1395060" y="425884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GPS signals are weak indoors due to obstructions, making it difficult for devices to determine precise locations; alternative technologies like Wi-Fi positioning may be used instead.
</a:t>
            </a:r>
            <a:endParaRPr lang="en-US" sz="1100" dirty="0"/>
          </a:p>
        </p:txBody>
      </p:sp>
      <p:sp>
        <p:nvSpPr>
          <p:cNvPr id="14" name="Text 11"/>
          <p:cNvSpPr/>
          <p:nvPr/>
        </p:nvSpPr>
        <p:spPr>
          <a:xfrm>
            <a:off x="1395060" y="520322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is GPS data secured?
</a:t>
            </a:r>
            <a:endParaRPr lang="en-US" sz="1300" dirty="0"/>
          </a:p>
        </p:txBody>
      </p:sp>
      <p:sp>
        <p:nvSpPr>
          <p:cNvPr id="15" name="Text 12"/>
          <p:cNvSpPr/>
          <p:nvPr/>
        </p:nvSpPr>
        <p:spPr>
          <a:xfrm>
            <a:off x="1395060" y="546562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GPS data is transmitted using encrypted signals for military applications, while civilian use relies on open signals that are less secure but still monitored for accuracy.
</a:t>
            </a:r>
            <a:endParaRPr lang="en-US" sz="1100" dirty="0"/>
          </a:p>
        </p:txBody>
      </p:sp>
      <p:sp>
        <p:nvSpPr>
          <p:cNvPr id="16" name="Shape 13"/>
          <p:cNvSpPr/>
          <p:nvPr/>
        </p:nvSpPr>
        <p:spPr>
          <a:xfrm>
            <a:off x="947238" y="1598098"/>
            <a:ext cx="284473" cy="284476"/>
          </a:xfrm>
          <a:prstGeom prst="ellipse">
            <a:avLst/>
          </a:prstGeom>
          <a:solidFill>
            <a:srgbClr val="4F46E5"/>
          </a:solidFill>
          <a:ln/>
        </p:spPr>
      </p:sp>
      <p:sp>
        <p:nvSpPr>
          <p:cNvPr id="17" name="Text 14"/>
          <p:cNvSpPr/>
          <p:nvPr/>
        </p:nvSpPr>
        <p:spPr>
          <a:xfrm>
            <a:off x="947238" y="159809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64"/>
            <a:ext cx="284473" cy="284476"/>
          </a:xfrm>
          <a:prstGeom prst="ellipse">
            <a:avLst/>
          </a:prstGeom>
          <a:solidFill>
            <a:srgbClr val="4F46E5"/>
          </a:solidFill>
          <a:ln/>
        </p:spPr>
      </p:sp>
      <p:sp>
        <p:nvSpPr>
          <p:cNvPr id="23" name="Text 20"/>
          <p:cNvSpPr/>
          <p:nvPr/>
        </p:nvSpPr>
        <p:spPr>
          <a:xfrm>
            <a:off x="947238" y="5218464"/>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5261" y="2932351"/>
            <a:ext cx="8561174" cy="2516442"/>
          </a:xfrm>
          <a:prstGeom prst="roundRect">
            <a:avLst>
              <a:gd name="adj" fmla="val 8075"/>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11"/>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4791114" y="2043848"/>
            <a:ext cx="2609309" cy="394963"/>
          </a:xfrm>
          <a:prstGeom prst="rect">
            <a:avLst/>
          </a:prstGeom>
          <a:noFill/>
          <a:ln/>
        </p:spPr>
        <p:txBody>
          <a:bodyPr wrap="square" lIns="1016" tIns="1016" rIns="1016" bIns="1016" rtlCol="0" anchor="t"/>
          <a:lstStyle/>
          <a:p>
            <a:pPr marL="0" indent="0" algn="ctr">
              <a:lnSpc>
                <a:spcPct val="119627"/>
              </a:lnSpc>
              <a:buNone/>
            </a:pPr>
            <a:r>
              <a:rPr lang="en-US" sz="2300" b="1" dirty="0">
                <a:solidFill>
                  <a:srgbClr val="0F172A"/>
                </a:solidFill>
                <a:latin typeface="Segoe UI" pitchFamily="34" charset="0"/>
                <a:ea typeface="Segoe UI" pitchFamily="34" charset="-122"/>
                <a:cs typeface="Segoe UI" pitchFamily="34" charset="-120"/>
              </a:rPr>
              <a:t>Key Takeaways
</a:t>
            </a:r>
            <a:endParaRPr lang="en-US" sz="2300" dirty="0"/>
          </a:p>
        </p:txBody>
      </p:sp>
      <p:sp>
        <p:nvSpPr>
          <p:cNvPr id="13" name="Text 3"/>
          <p:cNvSpPr/>
          <p:nvPr/>
        </p:nvSpPr>
        <p:spPr>
          <a:xfrm>
            <a:off x="2239112" y="3239525"/>
            <a:ext cx="7764269" cy="1902095"/>
          </a:xfrm>
          <a:prstGeom prst="rect">
            <a:avLst/>
          </a:prstGeom>
          <a:noFill/>
          <a:ln/>
        </p:spPr>
        <p:txBody>
          <a:bodyPr wrap="square" lIns="1016" tIns="1016" rIns="1016" bIns="1016" rtlCol="0" anchor="t"/>
          <a:lstStyle/>
          <a:p>
            <a:pPr marL="0" indent="0" algn="l">
              <a:lnSpc>
                <a:spcPct val="166459"/>
              </a:lnSpc>
              <a:buNone/>
            </a:pPr>
            <a:r>
              <a:rPr lang="en-US" sz="1400" dirty="0">
                <a:solidFill>
                  <a:srgbClr val="64748B"/>
                </a:solidFill>
                <a:latin typeface="Segoe UI" pitchFamily="34" charset="0"/>
                <a:ea typeface="Segoe UI" pitchFamily="34" charset="-122"/>
                <a:cs typeface="Segoe UI" pitchFamily="34" charset="-120"/>
              </a:rPr>
              <a:t>In summary, GPS technology has revolutionized navigation, enhanced precision in various fields, and improved safety. Key applications include transportation, agriculture, and disaster management. As GPS continues to evolve, embracing advancements like augmented reality and integration with IoT will further enhance its utility. The future of GPS promises even greater innovations that will shape our world.
</a:t>
            </a:r>
            <a:endParaRPr lang="en-US" sz="1400" dirty="0"/>
          </a:p>
        </p:txBody>
      </p:sp>
      <p:sp>
        <p:nvSpPr>
          <p:cNvPr id="14" name="Shape 4"/>
          <p:cNvSpPr/>
          <p:nvPr/>
        </p:nvSpPr>
        <p:spPr>
          <a:xfrm>
            <a:off x="5788674" y="2658195"/>
            <a:ext cx="614347" cy="54767"/>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2</TotalTime>
  <Words>883</Words>
  <Application>Microsoft Office PowerPoint</Application>
  <PresentationFormat>Widescreen</PresentationFormat>
  <Paragraphs>109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2026-09-07T10:07:16Z</dcterms:created>
  <dcterms:modified xsi:type="dcterms:W3CDTF">2026-09-07T10:50:02Z</dcterms:modified>
</cp:coreProperties>
</file>