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7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49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2013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0160"/>
            <a:ext cx="14630400" cy="823976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8481" y="2885441"/>
            <a:ext cx="9320323" cy="1975562"/>
          </a:xfrm>
        </p:spPr>
        <p:txBody>
          <a:bodyPr anchor="b">
            <a:noAutofit/>
          </a:bodyPr>
          <a:lstStyle>
            <a:lvl1pPr algn="r">
              <a:defRPr sz="648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8481" y="4861000"/>
            <a:ext cx="9320323" cy="131627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77665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3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12555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3241041"/>
            <a:ext cx="10316002" cy="2191897"/>
          </a:xfrm>
        </p:spPr>
        <p:txBody>
          <a:bodyPr anchor="b"/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032480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920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592707"/>
            <a:ext cx="5020842" cy="465692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07964" y="2592707"/>
            <a:ext cx="5020841" cy="46569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49481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894" y="2593180"/>
            <a:ext cx="5022748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894" y="3284695"/>
            <a:ext cx="5022748" cy="396494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06059" y="2593180"/>
            <a:ext cx="5022742" cy="691514"/>
          </a:xfrm>
        </p:spPr>
        <p:txBody>
          <a:bodyPr anchor="b">
            <a:noAutofit/>
          </a:bodyPr>
          <a:lstStyle>
            <a:lvl1pPr marL="0" indent="0">
              <a:buNone/>
              <a:defRPr sz="2880" b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06062" y="3284695"/>
            <a:ext cx="5022740" cy="396494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82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731520"/>
            <a:ext cx="10316002" cy="15849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378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52656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1798325"/>
            <a:ext cx="4625434" cy="1534159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2554" y="617910"/>
            <a:ext cx="5416249" cy="66317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3332483"/>
            <a:ext cx="4625434" cy="3101339"/>
          </a:xfrm>
        </p:spPr>
        <p:txBody>
          <a:bodyPr>
            <a:normAutofit/>
          </a:bodyPr>
          <a:lstStyle>
            <a:lvl1pPr marL="0" indent="0">
              <a:buNone/>
              <a:defRPr sz="1680"/>
            </a:lvl1pPr>
            <a:lvl2pPr marL="548476" indent="0">
              <a:buNone/>
              <a:defRPr sz="1680"/>
            </a:lvl2pPr>
            <a:lvl3pPr marL="1096951" indent="0">
              <a:buNone/>
              <a:defRPr sz="1440"/>
            </a:lvl3pPr>
            <a:lvl4pPr marL="1645427" indent="0">
              <a:buNone/>
              <a:defRPr sz="1200"/>
            </a:lvl4pPr>
            <a:lvl5pPr marL="2193901" indent="0">
              <a:buNone/>
              <a:defRPr sz="1200"/>
            </a:lvl5pPr>
            <a:lvl6pPr marL="2742377" indent="0">
              <a:buNone/>
              <a:defRPr sz="1200"/>
            </a:lvl6pPr>
            <a:lvl7pPr marL="3290852" indent="0">
              <a:buNone/>
              <a:defRPr sz="1200"/>
            </a:lvl7pPr>
            <a:lvl8pPr marL="3839328" indent="0">
              <a:buNone/>
              <a:defRPr sz="1200"/>
            </a:lvl8pPr>
            <a:lvl9pPr marL="4387804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38911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5760720"/>
            <a:ext cx="10316000" cy="680086"/>
          </a:xfrm>
        </p:spPr>
        <p:txBody>
          <a:bodyPr anchor="b">
            <a:normAutofit/>
          </a:bodyPr>
          <a:lstStyle>
            <a:lvl1pPr algn="l">
              <a:defRPr sz="288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801" y="731520"/>
            <a:ext cx="10316002" cy="461486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2" y="6440806"/>
            <a:ext cx="10316000" cy="808829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73633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731520"/>
            <a:ext cx="10316002" cy="40843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364480"/>
            <a:ext cx="10316002" cy="1885154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53819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1" y="731520"/>
            <a:ext cx="9712961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39367" y="4358640"/>
            <a:ext cx="8669429" cy="4572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9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364480"/>
            <a:ext cx="10316002" cy="1885154"/>
          </a:xfrm>
        </p:spPr>
        <p:txBody>
          <a:bodyPr anchor="ctr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50244" y="94845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71613" y="34638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16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114330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2" y="2318386"/>
            <a:ext cx="10316002" cy="3114552"/>
          </a:xfrm>
        </p:spPr>
        <p:txBody>
          <a:bodyPr anchor="b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31929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1" y="731520"/>
            <a:ext cx="9712961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9" y="4815840"/>
            <a:ext cx="10316003" cy="61709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50244" y="948454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71613" y="3463867"/>
            <a:ext cx="731520" cy="701731"/>
          </a:xfrm>
          <a:prstGeom prst="rect">
            <a:avLst/>
          </a:prstGeom>
        </p:spPr>
        <p:txBody>
          <a:bodyPr vert="horz" lIns="109728" tIns="54864" rIns="109728" bIns="54864" rtlCol="0" anchor="ctr">
            <a:noAutofit/>
          </a:bodyPr>
          <a:lstStyle/>
          <a:p>
            <a:pPr lvl="0"/>
            <a:r>
              <a:rPr lang="en-US" sz="96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745776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59" y="731520"/>
            <a:ext cx="10305844" cy="3627120"/>
          </a:xfrm>
        </p:spPr>
        <p:txBody>
          <a:bodyPr anchor="ctr">
            <a:normAutofit/>
          </a:bodyPr>
          <a:lstStyle>
            <a:lvl1pPr algn="l">
              <a:defRPr sz="528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9" y="4815840"/>
            <a:ext cx="10316003" cy="61709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80">
                <a:solidFill>
                  <a:schemeClr val="accent1"/>
                </a:solidFill>
              </a:defRPr>
            </a:lvl1pPr>
            <a:lvl2pPr marL="548640" indent="0">
              <a:buFontTx/>
              <a:buNone/>
              <a:defRPr/>
            </a:lvl2pPr>
            <a:lvl3pPr marL="1097280" indent="0">
              <a:buFontTx/>
              <a:buNone/>
              <a:defRPr/>
            </a:lvl3pPr>
            <a:lvl4pPr marL="1645920" indent="0">
              <a:buFontTx/>
              <a:buNone/>
              <a:defRPr/>
            </a:lvl4pPr>
            <a:lvl5pPr marL="219456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2" y="5432938"/>
            <a:ext cx="10316002" cy="181669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39378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8447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61208" y="731520"/>
            <a:ext cx="1565692" cy="630174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2" y="731520"/>
            <a:ext cx="8472180" cy="630174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02147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8971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1700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5075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9863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3166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8543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00762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6895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0160"/>
            <a:ext cx="14630400" cy="823976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1" y="731520"/>
            <a:ext cx="10316002" cy="15849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2592707"/>
            <a:ext cx="10316002" cy="46569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46160" y="7249635"/>
            <a:ext cx="109432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1" y="7249635"/>
            <a:ext cx="7557134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08796" y="7249635"/>
            <a:ext cx="82000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187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</p:sldLayoutIdLst>
  <p:hf sldNum="0" hdr="0" ftr="0" dt="0"/>
  <p:txStyles>
    <p:titleStyle>
      <a:lvl1pPr algn="l" defTabSz="548640" rtl="0" eaLnBrk="1" latinLnBrk="0" hangingPunct="1">
        <a:spcBef>
          <a:spcPct val="0"/>
        </a:spcBef>
        <a:buNone/>
        <a:defRPr sz="432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11480" indent="-41148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91540" indent="-34290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716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9202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46888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01752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ts val="12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56401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206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Types and Patterns of Rural Settlement</a:t>
            </a:r>
            <a:endParaRPr lang="en-US" sz="4450" dirty="0">
              <a:solidFill>
                <a:srgbClr val="002060"/>
              </a:solidFill>
            </a:endParaRPr>
          </a:p>
        </p:txBody>
      </p:sp>
      <p:sp>
        <p:nvSpPr>
          <p:cNvPr id="4" name="Text 1"/>
          <p:cNvSpPr/>
          <p:nvPr/>
        </p:nvSpPr>
        <p:spPr>
          <a:xfrm>
            <a:off x="6780934" y="4898674"/>
            <a:ext cx="4703496" cy="685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800" dirty="0" smtClean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Presented  by Dr</a:t>
            </a:r>
            <a:r>
              <a:rPr lang="en-US" sz="28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. Suraj Tamang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1638" y="566976"/>
            <a:ext cx="6811923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What is a Rural Settlement?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1638" y="1706047"/>
            <a:ext cx="6342102" cy="1319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rural settlement is a community where people live in non-urban areas, typically involved in primary economic activities like farming, fishing, forestry, or mining. These settlements are characterized by: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21638" y="3211235"/>
            <a:ext cx="6342102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Small population size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21638" y="3613309"/>
            <a:ext cx="6342102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Limited infrastructure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21638" y="4015383"/>
            <a:ext cx="6342102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Diverse range from single farms to small villages</a:t>
            </a:r>
            <a:endParaRPr lang="en-US" sz="1600" dirty="0">
              <a:solidFill>
                <a:srgbClr val="00B0F0"/>
              </a:solidFill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280" y="1752481"/>
            <a:ext cx="6342102" cy="63421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83362"/>
            <a:ext cx="877716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Main Types of Rural Settlements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45769"/>
            <a:ext cx="566976" cy="56697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31962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Clustered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793790" y="3686651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Houses grouped closely around a central feature, fostering community and shared resources.</a:t>
            </a:r>
            <a:endParaRPr lang="en-US" sz="1750" dirty="0">
              <a:solidFill>
                <a:srgbClr val="00B0F0"/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6884" y="2345769"/>
            <a:ext cx="566976" cy="56697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56884" y="319623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Dispersed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7456884" y="3686651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Houses spread widely over large areas, common in regions with extensive agriculture.</a:t>
            </a:r>
            <a:endParaRPr lang="en-US" sz="1750" dirty="0">
              <a:solidFill>
                <a:srgbClr val="00B0F0"/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979432"/>
            <a:ext cx="566976" cy="56697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3790" y="58298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Linear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11" name="Text 6"/>
          <p:cNvSpPr/>
          <p:nvPr/>
        </p:nvSpPr>
        <p:spPr>
          <a:xfrm>
            <a:off x="793790" y="6320314"/>
            <a:ext cx="637960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Buildings arranged along transport routes like roads, rivers, or coastlines.</a:t>
            </a:r>
            <a:endParaRPr lang="en-US" sz="1750" dirty="0">
              <a:solidFill>
                <a:srgbClr val="00B0F0"/>
              </a:solidFill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884" y="4979432"/>
            <a:ext cx="566976" cy="5669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56884" y="58298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Nucleated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14" name="Text 8"/>
          <p:cNvSpPr/>
          <p:nvPr/>
        </p:nvSpPr>
        <p:spPr>
          <a:xfrm>
            <a:off x="7456884" y="6320314"/>
            <a:ext cx="637972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Buildings densely clustered, often for historical reasons of defense or social interaction.</a:t>
            </a:r>
            <a:endParaRPr lang="en-US" sz="175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92612"/>
            <a:ext cx="78534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Clustered Settlement Pattern</a:t>
            </a:r>
            <a:endParaRPr lang="en-US" sz="4450" dirty="0">
              <a:solidFill>
                <a:srgbClr val="00B0F0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2145625"/>
            <a:ext cx="76042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This pattern features a dense grouping of homes around a central focal point, such as a church, market, or well. This layout offers several advantages:</a:t>
            </a:r>
            <a:endParaRPr lang="en-US" sz="175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3438406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Enhanced social interaction and community ties</a:t>
            </a:r>
            <a:endParaRPr lang="en-US" sz="1750" dirty="0">
              <a:solidFill>
                <a:srgbClr val="00B0F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0" y="3880604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Improved collective defense against threats</a:t>
            </a:r>
            <a:endParaRPr lang="en-US" sz="1750" dirty="0">
              <a:solidFill>
                <a:srgbClr val="00B0F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4322802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Easier access to shared resources and services</a:t>
            </a:r>
            <a:endParaRPr lang="en-US" sz="1750" dirty="0">
              <a:solidFill>
                <a:srgbClr val="00B0F0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793790" y="4889778"/>
            <a:ext cx="760428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Often found in fertile plains and areas with reliable water sources, like Little Thetford, England.</a:t>
            </a:r>
            <a:endParaRPr lang="en-US" sz="1750" dirty="0">
              <a:solidFill>
                <a:srgbClr val="00B0F0"/>
              </a:solidFill>
            </a:endParaRPr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96" y="2196703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1638" y="566976"/>
            <a:ext cx="7233999" cy="644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Dispersed Settlement Pattern</a:t>
            </a:r>
            <a:endParaRPr lang="en-US" sz="4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638" y="1752481"/>
            <a:ext cx="6342102" cy="63421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74280" y="1706047"/>
            <a:ext cx="6342102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Characterized by individual farms or houses spread far apart across the landscape. This pattern is prevalent in: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7574280" y="2551390"/>
            <a:ext cx="6342102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Areas with large-scale agricultural practices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574280" y="2953464"/>
            <a:ext cx="6342102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Regions with challenging terrain or harsh climates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7" name="Text 4"/>
          <p:cNvSpPr/>
          <p:nvPr/>
        </p:nvSpPr>
        <p:spPr>
          <a:xfrm>
            <a:off x="7574280" y="3355538"/>
            <a:ext cx="6342102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Places with limited transport infrastructure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7574280" y="3870960"/>
            <a:ext cx="6342102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Examples include vast ranch lands or isolated mountain communities, such as Brülisau, Switzerland.</a:t>
            </a:r>
            <a:endParaRPr lang="en-US" sz="1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82140"/>
            <a:ext cx="819483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Linear and Nucleated Patterns</a:t>
            </a:r>
            <a:endParaRPr lang="en-US" sz="4450" dirty="0">
              <a:solidFill>
                <a:srgbClr val="00B0F0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044547"/>
            <a:ext cx="6521410" cy="9072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41786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Linear Settlements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5" name="Text 2"/>
          <p:cNvSpPr/>
          <p:nvPr/>
        </p:nvSpPr>
        <p:spPr>
          <a:xfrm>
            <a:off x="1020604" y="4669036"/>
            <a:ext cx="606778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Buildings aligned along a natural or man-made linear feature. This layout optimizes access to transportation routes and facilitates communication within the community.</a:t>
            </a:r>
            <a:endParaRPr lang="en-US" sz="1750" dirty="0">
              <a:solidFill>
                <a:srgbClr val="00B0F0"/>
              </a:solidFill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044547"/>
            <a:ext cx="6521410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42014" y="4178617"/>
            <a:ext cx="303561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 err="1" smtClean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Nuclaeated</a:t>
            </a:r>
            <a:r>
              <a:rPr lang="en-US" sz="2200" dirty="0" smtClean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 </a:t>
            </a:r>
            <a:r>
              <a:rPr lang="en-US" sz="2200" dirty="0">
                <a:solidFill>
                  <a:srgbClr val="00B0F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Settlements</a:t>
            </a:r>
            <a:endParaRPr lang="en-US" sz="2200" dirty="0">
              <a:solidFill>
                <a:srgbClr val="00B0F0"/>
              </a:solidFill>
            </a:endParaRPr>
          </a:p>
        </p:txBody>
      </p:sp>
      <p:sp>
        <p:nvSpPr>
          <p:cNvPr id="8" name="Text 4"/>
          <p:cNvSpPr/>
          <p:nvPr/>
        </p:nvSpPr>
        <p:spPr>
          <a:xfrm>
            <a:off x="7542014" y="4669036"/>
            <a:ext cx="606778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tightly clustered core of buildings often surrounded by </a:t>
            </a:r>
            <a:r>
              <a:rPr lang="en-US" sz="1750" dirty="0" err="1" smtClean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agricultuaral</a:t>
            </a:r>
            <a:r>
              <a:rPr lang="en-US" sz="1750" dirty="0" smtClean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</a:t>
            </a: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land. These settlements frequently have historical roots, having formed for defensive purposes or as centers of trade and social life.</a:t>
            </a:r>
            <a:endParaRPr lang="en-US" sz="175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72195"/>
            <a:ext cx="1241309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Factors Influencing Rural Settlement Patterns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534603"/>
            <a:ext cx="6407944" cy="2047994"/>
          </a:xfrm>
          <a:prstGeom prst="roundRect">
            <a:avLst>
              <a:gd name="adj" fmla="val 4652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Physical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259455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Terrain, water availability, and climate dictate where and how settlements can form and persist.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428548" y="2534603"/>
            <a:ext cx="6408063" cy="2047994"/>
          </a:xfrm>
          <a:prstGeom prst="roundRect">
            <a:avLst>
              <a:gd name="adj" fmla="val 4652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62982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Economic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2982" y="3259455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The type of farming, access to markets, transport networks, and resource locations shape settlement distribution.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93790" y="4809411"/>
            <a:ext cx="6407944" cy="2047994"/>
          </a:xfrm>
          <a:prstGeom prst="roundRect">
            <a:avLst>
              <a:gd name="adj" fmla="val 4652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28224" y="50438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Social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28224" y="5534263"/>
            <a:ext cx="593907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Defense needs, cultural traditions, community ties, and historical migration patterns influence grouping or dispersal.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428548" y="4809411"/>
            <a:ext cx="6408063" cy="2047994"/>
          </a:xfrm>
          <a:prstGeom prst="roundRect">
            <a:avLst>
              <a:gd name="adj" fmla="val 4652"/>
            </a:avLst>
          </a:prstGeom>
          <a:solidFill>
            <a:srgbClr val="283157"/>
          </a:solidFill>
          <a:ln w="7620">
            <a:solidFill>
              <a:srgbClr val="414A7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62982" y="50438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BECE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Historical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662982" y="5534263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Past land ownership systems, colonization, and historical events leave lasting imprints on settlement patterns.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98370"/>
            <a:ext cx="711100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Summary and Importance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360777"/>
            <a:ext cx="891626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Rural settlements</a:t>
            </a: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are a tangible reflection of the intricate relationship between the environment and human needs.</a:t>
            </a:r>
            <a:endParaRPr lang="en-US" sz="1750" dirty="0">
              <a:solidFill>
                <a:srgbClr val="00B0F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1" y="4165878"/>
            <a:ext cx="10342296" cy="374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 smtClean="0">
              <a:solidFill>
                <a:srgbClr val="00B0F0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 smtClean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Distinct </a:t>
            </a:r>
            <a:r>
              <a:rPr lang="en-US" sz="1750" b="1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patterns</a:t>
            </a: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profoundly impact social life, economic activities, and land use efficiency.</a:t>
            </a:r>
            <a:endParaRPr lang="en-US" sz="1750" dirty="0">
              <a:solidFill>
                <a:srgbClr val="00B0F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793791" y="4608076"/>
            <a:ext cx="10712410" cy="805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 smtClean="0">
              <a:solidFill>
                <a:srgbClr val="00B0F0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 smtClean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Understanding </a:t>
            </a:r>
            <a:r>
              <a:rPr lang="en-US" sz="1750" b="1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these patterns</a:t>
            </a: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is crucial for informed rural planning and sustainable development initiatives.</a:t>
            </a:r>
            <a:endParaRPr lang="en-US" sz="1750" dirty="0">
              <a:solidFill>
                <a:srgbClr val="00B0F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793790" y="4086582"/>
            <a:ext cx="12345266" cy="1187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 smtClean="0">
              <a:solidFill>
                <a:srgbClr val="00B0F0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 smtClean="0">
              <a:solidFill>
                <a:srgbClr val="00B0F0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>
              <a:solidFill>
                <a:srgbClr val="00B0F0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 smtClean="0">
              <a:solidFill>
                <a:srgbClr val="00B0F0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endParaRPr lang="en-US" sz="1750" b="1" dirty="0">
              <a:solidFill>
                <a:srgbClr val="00B0F0"/>
              </a:solidFill>
              <a:latin typeface="Epilogue" pitchFamily="34" charset="0"/>
              <a:ea typeface="Epilogue" pitchFamily="34" charset="-122"/>
              <a:cs typeface="Epilogue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 smtClean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Studying </a:t>
            </a:r>
            <a:r>
              <a:rPr lang="en-US" sz="1750" b="1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diverse global examples</a:t>
            </a:r>
            <a:r>
              <a:rPr lang="en-US" sz="1750" dirty="0">
                <a:solidFill>
                  <a:srgbClr val="00B0F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 enhances our comprehension of their formation and ongoing evolution.</a:t>
            </a:r>
            <a:endParaRPr lang="en-US" sz="175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59" y="2590799"/>
            <a:ext cx="3421741" cy="158496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99448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</TotalTime>
  <Words>472</Words>
  <Application>Microsoft Office PowerPoint</Application>
  <PresentationFormat>Custom</PresentationFormat>
  <Paragraphs>63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Trebuchet MS</vt:lpstr>
      <vt:lpstr>Epilogue</vt:lpstr>
      <vt:lpstr>Fraunces Medium</vt:lpstr>
      <vt:lpstr>Wingdings 3</vt:lpstr>
      <vt:lpstr>Calibri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Suraj Tamang</cp:lastModifiedBy>
  <cp:revision>3</cp:revision>
  <dcterms:created xsi:type="dcterms:W3CDTF">2025-07-08T08:12:38Z</dcterms:created>
  <dcterms:modified xsi:type="dcterms:W3CDTF">2025-07-08T08:21:46Z</dcterms:modified>
</cp:coreProperties>
</file>