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5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19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EBB5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1042416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100" b="1">
                <a:solidFill>
                  <a:srgbClr val="EBB558"/>
                </a:solidFill>
                <a:latin typeface="Noto Sans Bengali"/>
              </a:defRPr>
            </a:pPr>
            <a:r>
              <a:t>THEORIES OF PUNISHMENT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8720" y="2377440"/>
            <a:ext cx="960120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1400"/>
              </a:spcAft>
              <a:defRPr sz="2100">
                <a:solidFill>
                  <a:srgbClr val="EEEBE1"/>
                </a:solidFill>
                <a:latin typeface="Noto Sans Bengali"/>
              </a:defRPr>
            </a:pPr>
            <a:r>
              <a:rPr dirty="0"/>
              <a:t>Kalipada Ghosh Tarai Mahavidyalaya</a:t>
            </a:r>
          </a:p>
          <a:p>
            <a:pPr algn="ctr">
              <a:spcAft>
                <a:spcPts val="1400"/>
              </a:spcAft>
              <a:defRPr sz="2000">
                <a:solidFill>
                  <a:srgbClr val="EEEBE1"/>
                </a:solidFill>
                <a:latin typeface="Noto Sans Bengali"/>
              </a:defRPr>
            </a:pPr>
            <a:r>
              <a:rPr dirty="0"/>
              <a:t>Vivekananda Hor</a:t>
            </a:r>
            <a:r>
              <a:rPr lang="en-IN" dirty="0"/>
              <a:t>e</a:t>
            </a:r>
            <a:endParaRPr dirty="0"/>
          </a:p>
          <a:p>
            <a:pPr algn="ctr">
              <a:spcAft>
                <a:spcPts val="1400"/>
              </a:spcAft>
              <a:defRPr sz="1900">
                <a:solidFill>
                  <a:srgbClr val="EEEBE1"/>
                </a:solidFill>
                <a:latin typeface="Noto Sans Bengali"/>
              </a:defRPr>
            </a:pPr>
            <a:r>
              <a:rPr dirty="0"/>
              <a:t>Department of Philosophy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19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500" b="1">
                <a:solidFill>
                  <a:srgbClr val="EBB558"/>
                </a:solidFill>
                <a:latin typeface="Noto Sans Bengali"/>
              </a:defRPr>
            </a:pPr>
            <a:r>
              <a:t>শাস্তির অর্থ (Meaning of Punishment)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শাস্তি হলো অপরাধ বা অন্যায় কাজের জন্য কোনো ব্যক্তির উপর ইচ্ছাকৃতভাবে কষ্ট, বঞ্চনা বা দণ্ড আরোপ করা।</a:t>
            </a:r>
          </a:p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সাধারণত স্বীকৃত কর্তৃপক্ষ আইন বা নৈতিক বিধি লঙ্ঘনের জন্য শাস্তি প্রদান করে।</a:t>
            </a:r>
          </a:p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দর্শনের প্রধান প্রশ্ন হলো—শাস্তি দেওয়া ন্যায়সঙ্গত কেন?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73952"/>
            <a:ext cx="10881360" cy="22860"/>
          </a:xfrm>
          <a:prstGeom prst="rect">
            <a:avLst/>
          </a:prstGeom>
          <a:solidFill>
            <a:srgbClr val="EBB5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789920" y="6510528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EBB558"/>
                </a:solidFill>
                <a:latin typeface="Noto Sans Bengal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19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500" b="1">
                <a:solidFill>
                  <a:srgbClr val="EBB558"/>
                </a:solidFill>
                <a:latin typeface="Noto Sans Bengali"/>
              </a:defRPr>
            </a:pPr>
            <a:r>
              <a:t>প্রতিফলমূলক মতবাদ (Retributive Theory)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এই মতবাদ অনুযায়ী অপরাধী তার অপরাধের জন্য শাস্তি পাওয়ার যোগ্য; তাই শাস্তি ন্যায়সঙ্গত।</a:t>
            </a:r>
          </a:p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এটি মূলত অতীতমুখী—আগে সংঘটিত অপরাধই শাস্তির প্রধান কারণ।</a:t>
            </a:r>
          </a:p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এখানে প্রাপ্যতা (desert), ন্যায়সংগত মাত্রা (proportionality) এবং নৈতিক দায়িত্বের উপর গুরুত্ব দেওয়া হয়।</a:t>
            </a:r>
          </a:p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সমালোচনা: শুধু অপরাধীর কষ্টের উপর অতিরিক্ত জোর দিলে শাস্তির অন্যান্য উদ্দেশ্য উপেক্ষিত হতে পারে।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73952"/>
            <a:ext cx="10881360" cy="22860"/>
          </a:xfrm>
          <a:prstGeom prst="rect">
            <a:avLst/>
          </a:prstGeom>
          <a:solidFill>
            <a:srgbClr val="EBB5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789920" y="6510528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EBB558"/>
                </a:solidFill>
                <a:latin typeface="Noto Sans Bengal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19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500" b="1">
                <a:solidFill>
                  <a:srgbClr val="EBB558"/>
                </a:solidFill>
                <a:latin typeface="Noto Sans Bengali"/>
              </a:defRPr>
            </a:pPr>
            <a:r>
              <a:t>নিরোধমূলক মতবাদ (Deterrent Theory)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এই মতবাদে শাস্তির উদ্দেশ্য হলো অপরাধী ও অন্যদের ভবিষ্যতে অপরাধ করা থেকে বিরত রাখা।</a:t>
            </a:r>
          </a:p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Specific deterrence অপরাধীকে পুনরায় অপরাধ থেকে বিরত রাখে; General deterrence সমাজের অন্যান্য মানুষকে সতর্ক করে।</a:t>
            </a:r>
          </a:p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এটি ভবিষ্যৎমুখী এবং অপরাধ প্রতিরোধের উপর গুরুত্ব দেয়।</a:t>
            </a:r>
          </a:p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সমালোচনা: কেবল অন্যদের ভয় দেখানোর জন্য অতিরিক্ত শাস্তি দেওয়া ন্যায়সংগত নাও হতে পারে।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73952"/>
            <a:ext cx="10881360" cy="22860"/>
          </a:xfrm>
          <a:prstGeom prst="rect">
            <a:avLst/>
          </a:prstGeom>
          <a:solidFill>
            <a:srgbClr val="EBB5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789920" y="6510528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EBB558"/>
                </a:solidFill>
                <a:latin typeface="Noto Sans Bengal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19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500" b="1">
                <a:solidFill>
                  <a:srgbClr val="EBB558"/>
                </a:solidFill>
                <a:latin typeface="Noto Sans Bengali"/>
              </a:defRPr>
            </a:pPr>
            <a:r>
              <a:t>প্রতিরোধমূলক মতবাদ (Preventive Theory)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এই মতবাদের লক্ষ্য হলো অপরাধীকে এমনভাবে নিয়ন্ত্রণ করা যাতে সে পুনরায় অপরাধ করতে না পারে।</a:t>
            </a:r>
          </a:p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কারাদণ্ড এর একটি সাধারণ উদাহরণ; এতে অপরাধীকে নির্দিষ্ট সময়ের জন্য সমাজ থেকে পৃথক রাখা হয়।</a:t>
            </a:r>
          </a:p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সমাজকে ভবিষ্যৎ ক্ষতি থেকে রক্ষা করাই এর প্রধান উদ্দেশ্য।</a:t>
            </a:r>
          </a:p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সমালোচনা: ব্যক্তির অধিকার ও শাস্তির মাত্রার সঙ্গে প্রতিরোধের ভারসাম্য বজায় রাখতে হয়।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73952"/>
            <a:ext cx="10881360" cy="22860"/>
          </a:xfrm>
          <a:prstGeom prst="rect">
            <a:avLst/>
          </a:prstGeom>
          <a:solidFill>
            <a:srgbClr val="EBB5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789920" y="6510528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EBB558"/>
                </a:solidFill>
                <a:latin typeface="Noto Sans Bengal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19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500" b="1">
                <a:solidFill>
                  <a:srgbClr val="EBB558"/>
                </a:solidFill>
                <a:latin typeface="Noto Sans Bengali"/>
              </a:defRPr>
            </a:pPr>
            <a:r>
              <a:t>সংশোধনমূলক মতবাদ (Reformative Theory)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এই মতবাদ শাস্তিকে অপরাধীর চরিত্র ও আচরণ সংশোধনের একটি সুযোগ হিসেবে দেখে।</a:t>
            </a:r>
          </a:p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শিক্ষা, কাউন্সেলিং, কারিগরি প্রশিক্ষণ ও পুনর্বাসনের মাধ্যমে অপরাধীকে পরিবর্তনের চেষ্টা করা হয়।</a:t>
            </a:r>
          </a:p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এখানে অপরাধীকে নৈতিকভাবে উন্নত হতে সক্ষম ব্যক্তি হিসেবে বিবেচনা করা হয়।</a:t>
            </a:r>
          </a:p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সমালোচনা: সব ক্ষেত্রে সংশোধন নিশ্চিত করা সম্ভব নয় এবং ন্যায়বিচারের দাবি সবসময় পূরণ নাও হতে পারে।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73952"/>
            <a:ext cx="10881360" cy="22860"/>
          </a:xfrm>
          <a:prstGeom prst="rect">
            <a:avLst/>
          </a:prstGeom>
          <a:solidFill>
            <a:srgbClr val="EBB5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789920" y="6510528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EBB558"/>
                </a:solidFill>
                <a:latin typeface="Noto Sans Bengal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19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500" b="1">
                <a:solidFill>
                  <a:srgbClr val="EBB558"/>
                </a:solidFill>
                <a:latin typeface="Noto Sans Bengali"/>
              </a:defRPr>
            </a:pPr>
            <a:r>
              <a:t>মতবাদগুলির তুলনা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Retributive: অপরাধী শাস্তি পাওয়ার যোগ্য বলেই শাস্তি।</a:t>
            </a:r>
          </a:p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Deterrent: ভবিষ্যৎ অপরাধ নিরুৎসাহিত করার জন্য শাস্তি।</a:t>
            </a:r>
          </a:p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Preventive: পুনরায় ক্ষতি বা অপরাধ থেকে সমাজকে রক্ষা করার জন্য শাস্তি।</a:t>
            </a:r>
          </a:p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Reformative: অপরাধীর আচরণ পরিবর্তন ও পুনর্বাসনের জন্য শাস্তি।</a:t>
            </a:r>
          </a:p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আধুনিক বিচারব্যবস্থায় একাধিক মতবাদের উপাদান একসঙ্গে ব্যবহৃত হয়।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73952"/>
            <a:ext cx="10881360" cy="22860"/>
          </a:xfrm>
          <a:prstGeom prst="rect">
            <a:avLst/>
          </a:prstGeom>
          <a:solidFill>
            <a:srgbClr val="EBB5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789920" y="6510528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EBB558"/>
                </a:solidFill>
                <a:latin typeface="Noto Sans Bengali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19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500" b="1">
                <a:solidFill>
                  <a:srgbClr val="EBB558"/>
                </a:solidFill>
                <a:latin typeface="Noto Sans Bengali"/>
              </a:defRPr>
            </a:pPr>
            <a:r>
              <a:t>উপসংহার (Conclusion)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6070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শাস্তির উদ্দেশ্য ব্যাখ্যা করার ক্ষেত্রে কোনো একটি মতবাদই সব পরিস্থিতিকে সম্পূর্ণভাবে ব্যাখ্যা করতে পারে না।</a:t>
            </a:r>
          </a:p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ন্যায়, প্রতিরোধ, নিরোধ এবং সংশোধন—এই বিভিন্ন উদ্দেশ্যের মধ্যে ভারসাম্য রাখা যেতে পারে।</a:t>
            </a:r>
          </a:p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সমাজকে সুরক্ষিত রাখার পাশাপাশি ব্যক্তির মর্যাদা ও শাস্তির ন্যায্য মাত্রা রক্ষা করা জরুরি।</a:t>
            </a:r>
          </a:p>
          <a:p>
            <a:pPr>
              <a:spcAft>
                <a:spcPts val="1300"/>
              </a:spcAft>
              <a:defRPr sz="1700">
                <a:solidFill>
                  <a:srgbClr val="F8F0E2"/>
                </a:solidFill>
                <a:latin typeface="Noto Sans Bengali"/>
              </a:defRPr>
            </a:pPr>
            <a:r>
              <a:t>• অতএব, শাস্তি শুধু কষ্ট দেওয়া নয়; এটি ন্যায়, দায়িত্ব, মানবমর্যাদা ও সামাজিক কল্যাণের মৌলিক প্রশ্নের সঙ্গে যুক্ত।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473952"/>
            <a:ext cx="10881360" cy="22860"/>
          </a:xfrm>
          <a:prstGeom prst="rect">
            <a:avLst/>
          </a:prstGeom>
          <a:solidFill>
            <a:srgbClr val="EBB5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789920" y="6510528"/>
            <a:ext cx="6400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EBB558"/>
                </a:solidFill>
                <a:latin typeface="Noto Sans Bengali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477</Words>
  <Application>Microsoft Office PowerPoint</Application>
  <PresentationFormat>Widescreen</PresentationFormat>
  <Paragraphs>46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vivekananda hore</cp:lastModifiedBy>
  <cp:revision>1</cp:revision>
  <dcterms:created xsi:type="dcterms:W3CDTF">2013-01-27T09:14:16Z</dcterms:created>
  <dcterms:modified xsi:type="dcterms:W3CDTF">2026-09-05T04:59:59Z</dcterms:modified>
  <cp:category/>
</cp:coreProperties>
</file>