
<file path=[Content_Types].xml><?xml version="1.0" encoding="utf-8"?>
<Types xmlns="http://schemas.openxmlformats.org/package/2006/content-types">
  <Default Extension="xml" ContentType="application/vnd.openxmlformats-officedocument.extended-properties+xml"/>
  <Default Extension="png" ContentType="image/png"/>
  <Default Extension="xlsx" ContentType="application/vnd.openxmlformats-officedocument.spreadsheetml.sheet"/>
  <Default Extension="jpg" ContentType="image/jpeg"/>
  <Default Extension="jpeg" ContentType="image/jpeg"/>
  <Default Extension="svg" ContentType="image/svg+xml"/>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charts/chart1.xml" ContentType="application/vnd.openxmlformats-officedocument.drawingml.chart+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8.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9" d="100"/>
          <a:sy n="79" d="100"/>
        </p:scale>
        <p:origin x="821" y="6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Impact Metrics</c:v>
                </c:pt>
              </c:strCache>
            </c:strRef>
          </c:tx>
          <c:spPr>
            <a:solidFill>
              <a:srgbClr val="4F46E5"/>
            </a:solidFill>
            <a:effectLst/>
          </c:spPr>
          <c:invertIfNegative val="0"/>
          <c:dPt>
            <c:idx val="0"/>
            <c:invertIfNegative val="0"/>
            <c:bubble3D val="0"/>
            <c:extLst>
              <c:ext xmlns:c16="http://schemas.microsoft.com/office/drawing/2014/chart" uri="{C3380CC4-5D6E-409C-BE32-E72D297353CC}">
                <c16:uniqueId val="{00000001-8175-4603-840B-72F48881F963}"/>
              </c:ext>
            </c:extLst>
          </c:dPt>
          <c:dPt>
            <c:idx val="1"/>
            <c:invertIfNegative val="0"/>
            <c:bubble3D val="0"/>
            <c:spPr>
              <a:solidFill>
                <a:srgbClr val="7C3AED"/>
              </a:solidFill>
              <a:effectLst/>
            </c:spPr>
            <c:extLst>
              <c:ext xmlns:c16="http://schemas.microsoft.com/office/drawing/2014/chart" uri="{C3380CC4-5D6E-409C-BE32-E72D297353CC}">
                <c16:uniqueId val="{00000003-8175-4603-840B-72F48881F963}"/>
              </c:ext>
            </c:extLst>
          </c:dPt>
          <c:dPt>
            <c:idx val="2"/>
            <c:invertIfNegative val="0"/>
            <c:bubble3D val="0"/>
            <c:spPr>
              <a:solidFill>
                <a:srgbClr val="0EA5E9"/>
              </a:solidFill>
              <a:effectLst/>
            </c:spPr>
            <c:extLst>
              <c:ext xmlns:c16="http://schemas.microsoft.com/office/drawing/2014/chart" uri="{C3380CC4-5D6E-409C-BE32-E72D297353CC}">
                <c16:uniqueId val="{00000005-8175-4603-840B-72F48881F963}"/>
              </c:ext>
            </c:extLst>
          </c:dPt>
          <c:dPt>
            <c:idx val="3"/>
            <c:invertIfNegative val="0"/>
            <c:bubble3D val="0"/>
            <c:spPr>
              <a:solidFill>
                <a:srgbClr val="0D9488"/>
              </a:solidFill>
              <a:effectLst/>
            </c:spPr>
            <c:extLst>
              <c:ext xmlns:c16="http://schemas.microsoft.com/office/drawing/2014/chart" uri="{C3380CC4-5D6E-409C-BE32-E72D297353CC}">
                <c16:uniqueId val="{00000007-8175-4603-840B-72F48881F963}"/>
              </c:ext>
            </c:extLst>
          </c:dPt>
          <c:dLbls>
            <c:numFmt formatCode="#,##0" sourceLinked="0"/>
            <c:spPr>
              <a:noFill/>
              <a:ln>
                <a:noFill/>
              </a:ln>
              <a:effectLst/>
            </c:spPr>
            <c:txPr>
              <a:bodyPr/>
              <a:lstStyle/>
              <a:p>
                <a:pPr>
                  <a:defRPr sz="1000" b="0" i="0" u="none" strike="noStrike">
                    <a:solidFill>
                      <a:srgbClr val="0F172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Student Engagement</c:v>
                </c:pt>
                <c:pt idx="1">
                  <c:v>Data Accuracy</c:v>
                </c:pt>
                <c:pt idx="2">
                  <c:v>Research Quality</c:v>
                </c:pt>
                <c:pt idx="3">
                  <c:v>Community Feedback</c:v>
                </c:pt>
              </c:strCache>
            </c:strRef>
          </c:cat>
          <c:val>
            <c:numRef>
              <c:f>Sheet1!$B$2:$B$5</c:f>
              <c:numCache>
                <c:formatCode>General</c:formatCode>
                <c:ptCount val="4"/>
                <c:pt idx="0">
                  <c:v>75</c:v>
                </c:pt>
                <c:pt idx="1">
                  <c:v>85</c:v>
                </c:pt>
                <c:pt idx="2">
                  <c:v>90</c:v>
                </c:pt>
                <c:pt idx="3">
                  <c:v>70</c:v>
                </c:pt>
              </c:numCache>
            </c:numRef>
          </c:val>
          <c:extLst>
            <c:ext xmlns:c16="http://schemas.microsoft.com/office/drawing/2014/chart" uri="{C3380CC4-5D6E-409C-BE32-E72D297353CC}">
              <c16:uniqueId val="{00000008-8175-4603-840B-72F48881F963}"/>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0F172A"/>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194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8.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0636978"/>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8.xml" Id="rId18" /><Relationship Type="http://schemas.openxmlformats.org/officeDocument/2006/relationships/image" Target="/ppt/media/image3.jpg" Id="rId20" /><Relationship Type="http://schemas.openxmlformats.org/officeDocument/2006/relationships/theme" Target="/ppt/theme/theme1.xml" Id="rId19" /></Relationships>
</file>

<file path=ppt/slideMasters/slideMaster1.xml><?xml version="1.0" encoding="utf-8"?>
<p:sldMaster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C35BB1C6-BF8F-4481-8AB2-603A1C8A906A}" type="datetimeFigureOut">
              <a:rPr lang="en-US" dirty="0"/>
              <a:t>9/7/2026</a:t>
            </a:fld>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869927531"/>
      </p:ext>
    </p:extLst>
  </p:cSld>
  <p:clrMap bg1="lt1" tx1="dk1" bg2="lt2" tx2="dk2" accent1="accent1" accent2="accent2" accent3="accent3" accent4="accent4" accent5="accent5" accent6="accent6" hlink="hlink" folHlink="folHlink"/>
  <p:sldLayoutIdLst>
    <p:sldLayoutId id="2147483668" r:id="rId18"/>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xml" Id="rId2" /><Relationship Type="http://schemas.openxmlformats.org/officeDocument/2006/relationships/slideLayout" Target="/ppt/slideLayouts/slideLayout18.xml" Id="rId1" /></Relationships>
</file>

<file path=ppt/slides/_rels/slide2.xml.rels>&#65279;<?xml version="1.0" encoding="utf-8"?><Relationships xmlns="http://schemas.openxmlformats.org/package/2006/relationships"><Relationship Type="http://schemas.openxmlformats.org/officeDocument/2006/relationships/image" Target="/ppt/media/image10.svg" Id="rId8" /><Relationship Type="http://schemas.openxmlformats.org/officeDocument/2006/relationships/image" Target="/ppt/media/image5.png" Id="rId3" /><Relationship Type="http://schemas.openxmlformats.org/officeDocument/2006/relationships/image" Target="/ppt/media/image9.png" Id="rId7" /><Relationship Type="http://schemas.openxmlformats.org/officeDocument/2006/relationships/image" Target="/ppt/media/image4.png" Id="rId12" /><Relationship Type="http://schemas.openxmlformats.org/officeDocument/2006/relationships/notesSlide" Target="/ppt/notesSlides/notesSlide2.xml" Id="rId2" /><Relationship Type="http://schemas.openxmlformats.org/officeDocument/2006/relationships/slideLayout" Target="/ppt/slideLayouts/slideLayout18.xml" Id="rId1" /><Relationship Type="http://schemas.openxmlformats.org/officeDocument/2006/relationships/image" Target="/ppt/media/image8.svg" Id="rId6" /><Relationship Type="http://schemas.openxmlformats.org/officeDocument/2006/relationships/image" Target="/ppt/media/image13.png" Id="rId11" /><Relationship Type="http://schemas.openxmlformats.org/officeDocument/2006/relationships/image" Target="/ppt/media/image7.png" Id="rId5" /><Relationship Type="http://schemas.openxmlformats.org/officeDocument/2006/relationships/image" Target="/ppt/media/image12.jpeg" Id="rId10" /><Relationship Type="http://schemas.openxmlformats.org/officeDocument/2006/relationships/image" Target="/ppt/media/image6.png" Id="rId4" /><Relationship Type="http://schemas.openxmlformats.org/officeDocument/2006/relationships/image" Target="/ppt/media/image11.png" Id="rId9" /></Relationships>
</file>

<file path=ppt/slides/_rels/slide3.xml.rels>&#65279;<?xml version="1.0" encoding="utf-8"?><Relationships xmlns="http://schemas.openxmlformats.org/package/2006/relationships"><Relationship Type="http://schemas.openxmlformats.org/officeDocument/2006/relationships/image" Target="/ppt/media/image19.png" Id="rId8" /><Relationship Type="http://schemas.openxmlformats.org/officeDocument/2006/relationships/image" Target="/ppt/media/image24.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23.png" Id="rId12" /><Relationship Type="http://schemas.openxmlformats.org/officeDocument/2006/relationships/notesSlide" Target="/ppt/notesSlides/notesSlide3.xml" Id="rId2" /><Relationship Type="http://schemas.openxmlformats.org/officeDocument/2006/relationships/image" Target="/ppt/media/image27.jpe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22.svg" Id="rId11" /><Relationship Type="http://schemas.openxmlformats.org/officeDocument/2006/relationships/image" Target="/ppt/media/image16.png" Id="rId5" /><Relationship Type="http://schemas.openxmlformats.org/officeDocument/2006/relationships/image" Target="/ppt/media/image26.svg" Id="rId15" /><Relationship Type="http://schemas.openxmlformats.org/officeDocument/2006/relationships/image" Target="/ppt/media/image21.png" Id="rId10" /><Relationship Type="http://schemas.openxmlformats.org/officeDocument/2006/relationships/image" Target="/ppt/media/image15.png" Id="rId4" /><Relationship Type="http://schemas.openxmlformats.org/officeDocument/2006/relationships/image" Target="/ppt/media/image20.svg" Id="rId9" /><Relationship Type="http://schemas.openxmlformats.org/officeDocument/2006/relationships/image" Target="/ppt/media/image25.png" Id="rId14" /></Relationships>
</file>

<file path=ppt/slides/_rels/slide4.xml.rels>&#65279;<?xml version="1.0" encoding="utf-8"?><Relationships xmlns="http://schemas.openxmlformats.org/package/2006/relationships"><Relationship Type="http://schemas.openxmlformats.org/officeDocument/2006/relationships/image" Target="/ppt/media/image28.png" Id="rId8" /><Relationship Type="http://schemas.openxmlformats.org/officeDocument/2006/relationships/image" Target="/ppt/media/image33.svg" Id="rId13"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32.png" Id="rId12" /><Relationship Type="http://schemas.openxmlformats.org/officeDocument/2006/relationships/notesSlide" Target="/ppt/notesSlides/notesSlide4.xml" Id="rId2"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31.svg" Id="rId11" /><Relationship Type="http://schemas.openxmlformats.org/officeDocument/2006/relationships/image" Target="/ppt/media/image16.png" Id="rId5" /><Relationship Type="http://schemas.openxmlformats.org/officeDocument/2006/relationships/image" Target="/ppt/media/image30.png" Id="rId10" /><Relationship Type="http://schemas.openxmlformats.org/officeDocument/2006/relationships/image" Target="/ppt/media/image15.png" Id="rId4" /><Relationship Type="http://schemas.openxmlformats.org/officeDocument/2006/relationships/image" Target="/ppt/media/image29.svg" Id="rId9" /><Relationship Type="http://schemas.openxmlformats.org/officeDocument/2006/relationships/image" Target="/ppt/media/image34.jpeg" Id="rId14" /></Relationships>
</file>

<file path=ppt/slides/_rels/slide5.xml.rels>&#65279;<?xml version="1.0" encoding="utf-8"?><Relationships xmlns="http://schemas.openxmlformats.org/package/2006/relationships"><Relationship Type="http://schemas.openxmlformats.org/officeDocument/2006/relationships/image" Target="/ppt/media/image35.png" Id="rId3" /><Relationship Type="http://schemas.openxmlformats.org/officeDocument/2006/relationships/image" Target="/ppt/media/image39.png" Id="rId7" /><Relationship Type="http://schemas.openxmlformats.org/officeDocument/2006/relationships/notesSlide" Target="/ppt/notesSlides/notesSlide5.xml" Id="rId2" /><Relationship Type="http://schemas.openxmlformats.org/officeDocument/2006/relationships/slideLayout" Target="/ppt/slideLayouts/slideLayout18.xml" Id="rId1" /><Relationship Type="http://schemas.openxmlformats.org/officeDocument/2006/relationships/image" Target="/ppt/media/image38.png" Id="rId6" /><Relationship Type="http://schemas.openxmlformats.org/officeDocument/2006/relationships/image" Target="/ppt/media/image37.png" Id="rId5" /><Relationship Type="http://schemas.openxmlformats.org/officeDocument/2006/relationships/image" Target="/ppt/media/image36.png" Id="rId4" /></Relationships>
</file>

<file path=ppt/slides/_rels/slide6.xml.rels>&#65279;<?xml version="1.0" encoding="utf-8"?><Relationships xmlns="http://schemas.openxmlformats.org/package/2006/relationships"><Relationship Type="http://schemas.openxmlformats.org/officeDocument/2006/relationships/image" Target="/ppt/media/image40.png" Id="rId8" /><Relationship Type="http://schemas.openxmlformats.org/officeDocument/2006/relationships/image" Target="/ppt/media/image45.svg" Id="rId13" /><Relationship Type="http://schemas.openxmlformats.org/officeDocument/2006/relationships/image" Target="/ppt/media/image50.jpeg" Id="rId18"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44.png" Id="rId12" /><Relationship Type="http://schemas.openxmlformats.org/officeDocument/2006/relationships/image" Target="/ppt/media/image49.svg" Id="rId17" /><Relationship Type="http://schemas.openxmlformats.org/officeDocument/2006/relationships/notesSlide" Target="/ppt/notesSlides/notesSlide6.xml" Id="rId2" /><Relationship Type="http://schemas.openxmlformats.org/officeDocument/2006/relationships/image" Target="/ppt/media/image48.pn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43.svg" Id="rId11" /><Relationship Type="http://schemas.openxmlformats.org/officeDocument/2006/relationships/image" Target="/ppt/media/image16.png" Id="rId5" /><Relationship Type="http://schemas.openxmlformats.org/officeDocument/2006/relationships/image" Target="/ppt/media/image47.svg" Id="rId15" /><Relationship Type="http://schemas.openxmlformats.org/officeDocument/2006/relationships/image" Target="/ppt/media/image42.png" Id="rId10" /><Relationship Type="http://schemas.openxmlformats.org/officeDocument/2006/relationships/image" Target="/ppt/media/image15.png" Id="rId4" /><Relationship Type="http://schemas.openxmlformats.org/officeDocument/2006/relationships/image" Target="/ppt/media/image41.svg" Id="rId9" /><Relationship Type="http://schemas.openxmlformats.org/officeDocument/2006/relationships/image" Target="/ppt/media/image46.png" Id="rId14" /></Relationships>
</file>

<file path=ppt/slides/_rels/slide7.xml.rels>&#65279;<?xml version="1.0" encoding="utf-8"?><Relationships xmlns="http://schemas.openxmlformats.org/package/2006/relationships"><Relationship Type="http://schemas.openxmlformats.org/officeDocument/2006/relationships/image" Target="/ppt/media/image51.png" Id="rId3" /><Relationship Type="http://schemas.openxmlformats.org/officeDocument/2006/relationships/chart" Target="/ppt/charts/chart1.xml" Id="rId7" /><Relationship Type="http://schemas.openxmlformats.org/officeDocument/2006/relationships/notesSlide" Target="/ppt/notesSlides/notesSlide7.xml" Id="rId2" /><Relationship Type="http://schemas.openxmlformats.org/officeDocument/2006/relationships/slideLayout" Target="/ppt/slideLayouts/slideLayout18.xml" Id="rId1" /><Relationship Type="http://schemas.openxmlformats.org/officeDocument/2006/relationships/image" Target="/ppt/media/image18.png" Id="rId6" /><Relationship Type="http://schemas.openxmlformats.org/officeDocument/2006/relationships/image" Target="/ppt/media/image53.png" Id="rId5" /><Relationship Type="http://schemas.openxmlformats.org/officeDocument/2006/relationships/image" Target="/ppt/media/image52.png" Id="rId4" /></Relationships>
</file>

<file path=ppt/slides/_rels/slide8.xml.rels>&#65279;<?xml version="1.0" encoding="utf-8"?><Relationships xmlns="http://schemas.openxmlformats.org/package/2006/relationships"><Relationship Type="http://schemas.openxmlformats.org/officeDocument/2006/relationships/image" Target="/ppt/media/image18.png" Id="rId8" /><Relationship Type="http://schemas.openxmlformats.org/officeDocument/2006/relationships/image" Target="/ppt/media/image54.png" Id="rId3" /><Relationship Type="http://schemas.openxmlformats.org/officeDocument/2006/relationships/image" Target="/ppt/media/image58.png" Id="rId7" /><Relationship Type="http://schemas.openxmlformats.org/officeDocument/2006/relationships/notesSlide" Target="/ppt/notesSlides/notesSlide8.xml" Id="rId2" /><Relationship Type="http://schemas.openxmlformats.org/officeDocument/2006/relationships/slideLayout" Target="/ppt/slideLayouts/slideLayout18.xml" Id="rId1" /><Relationship Type="http://schemas.openxmlformats.org/officeDocument/2006/relationships/image" Target="/ppt/media/image57.jpeg" Id="rId6" /><Relationship Type="http://schemas.openxmlformats.org/officeDocument/2006/relationships/image" Target="/ppt/media/image56.png" Id="rId5" /><Relationship Type="http://schemas.openxmlformats.org/officeDocument/2006/relationships/image" Target="/ppt/media/image55.png" Id="rId4" /></Relationships>
</file>

<file path=ppt/slides/_rels/slide9.xml.rels>&#65279;<?xml version="1.0" encoding="utf-8"?><Relationships xmlns="http://schemas.openxmlformats.org/package/2006/relationships"><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notesSlide" Target="/ppt/notesSlides/notesSlide9.xml" Id="rId2" /><Relationship Type="http://schemas.openxmlformats.org/officeDocument/2006/relationships/slideLayout" Target="/ppt/slideLayouts/slideLayout18.xml" Id="rId1" /><Relationship Type="http://schemas.openxmlformats.org/officeDocument/2006/relationships/image" Target="/ppt/media/image60.png" Id="rId6" /><Relationship Type="http://schemas.openxmlformats.org/officeDocument/2006/relationships/image" Target="/ppt/media/image16.png" Id="rId5" /><Relationship Type="http://schemas.openxmlformats.org/officeDocument/2006/relationships/image" Target="/ppt/media/image59.png" Id="rId4" /></Relationships>
</file>

<file path=ppt/slides/_rels/slide10.xml.rels>&#65279;<?xml version="1.0" encoding="utf-8"?><Relationships xmlns="http://schemas.openxmlformats.org/package/2006/relationships"><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notesSlide" Target="/ppt/notesSlides/notesSlide10.xml" Id="rId2"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16.png" Id="rId5" /><Relationship Type="http://schemas.openxmlformats.org/officeDocument/2006/relationships/image" Target="/ppt/media/image15.png" Id="rId4" /></Relationships>
</file>

<file path=ppt/slides/_rels/slide11.xml.rels>&#65279;<?xml version="1.0" encoding="utf-8"?><Relationships xmlns="http://schemas.openxmlformats.org/package/2006/relationships"><Relationship Type="http://schemas.openxmlformats.org/officeDocument/2006/relationships/image" Target="/ppt/media/image18.png" Id="rId3" /><Relationship Type="http://schemas.openxmlformats.org/officeDocument/2006/relationships/notesSlide" Target="/ppt/notesSlides/notesSlide11.xml" Id="rId2" /><Relationship Type="http://schemas.openxmlformats.org/officeDocument/2006/relationships/slideLayout" Target="/ppt/slideLayouts/slideLayout18.xml" Id="rId1" /></Relationships>
</file>

<file path=ppt/slides/_rels/slide12.xml.rels>&#65279;<?xml version="1.0" encoding="utf-8"?><Relationships xmlns="http://schemas.openxmlformats.org/package/2006/relationships"><Relationship Type="http://schemas.openxmlformats.org/officeDocument/2006/relationships/image" Target="/ppt/media/image61.png" Id="rId8" /><Relationship Type="http://schemas.openxmlformats.org/officeDocument/2006/relationships/image" Target="/ppt/media/image24.svg" Id="rId13" /><Relationship Type="http://schemas.openxmlformats.org/officeDocument/2006/relationships/image" Target="/ppt/media/image69.jpeg" Id="rId18" /><Relationship Type="http://schemas.openxmlformats.org/officeDocument/2006/relationships/image" Target="/ppt/media/image14.png" Id="rId3" /><Relationship Type="http://schemas.openxmlformats.org/officeDocument/2006/relationships/image" Target="/ppt/media/image18.png" Id="rId7" /><Relationship Type="http://schemas.openxmlformats.org/officeDocument/2006/relationships/image" Target="/ppt/media/image23.png" Id="rId12" /><Relationship Type="http://schemas.openxmlformats.org/officeDocument/2006/relationships/image" Target="/ppt/media/image68.svg" Id="rId17" /><Relationship Type="http://schemas.openxmlformats.org/officeDocument/2006/relationships/notesSlide" Target="/ppt/notesSlides/notesSlide12.xml" Id="rId2" /><Relationship Type="http://schemas.openxmlformats.org/officeDocument/2006/relationships/image" Target="/ppt/media/image67.png" Id="rId16" /><Relationship Type="http://schemas.openxmlformats.org/officeDocument/2006/relationships/slideLayout" Target="/ppt/slideLayouts/slideLayout18.xml" Id="rId1" /><Relationship Type="http://schemas.openxmlformats.org/officeDocument/2006/relationships/image" Target="/ppt/media/image17.png" Id="rId6" /><Relationship Type="http://schemas.openxmlformats.org/officeDocument/2006/relationships/image" Target="/ppt/media/image64.svg" Id="rId11" /><Relationship Type="http://schemas.openxmlformats.org/officeDocument/2006/relationships/image" Target="/ppt/media/image16.png" Id="rId5" /><Relationship Type="http://schemas.openxmlformats.org/officeDocument/2006/relationships/image" Target="/ppt/media/image66.svg" Id="rId15" /><Relationship Type="http://schemas.openxmlformats.org/officeDocument/2006/relationships/image" Target="/ppt/media/image63.png" Id="rId10" /><Relationship Type="http://schemas.openxmlformats.org/officeDocument/2006/relationships/image" Target="/ppt/media/image15.png" Id="rId4" /><Relationship Type="http://schemas.openxmlformats.org/officeDocument/2006/relationships/image" Target="/ppt/media/image62.svg" Id="rId9" /><Relationship Type="http://schemas.openxmlformats.org/officeDocument/2006/relationships/image" Target="/ppt/media/image65.png" Id="rId14" /></Relationships>
</file>

<file path=ppt/slides/_rels/slide13.xml.rels>&#65279;<?xml version="1.0" encoding="utf-8"?><Relationships xmlns="http://schemas.openxmlformats.org/package/2006/relationships"><Relationship Type="http://schemas.openxmlformats.org/officeDocument/2006/relationships/image" Target="/ppt/media/image75.png" Id="rId8" /><Relationship Type="http://schemas.openxmlformats.org/officeDocument/2006/relationships/image" Target="/ppt/media/image70.png" Id="rId3" /><Relationship Type="http://schemas.openxmlformats.org/officeDocument/2006/relationships/image" Target="/ppt/media/image74.svg" Id="rId7" /><Relationship Type="http://schemas.openxmlformats.org/officeDocument/2006/relationships/notesSlide" Target="/ppt/notesSlides/notesSlide13.xml" Id="rId2" /><Relationship Type="http://schemas.openxmlformats.org/officeDocument/2006/relationships/slideLayout" Target="/ppt/slideLayouts/slideLayout18.xml" Id="rId1" /><Relationship Type="http://schemas.openxmlformats.org/officeDocument/2006/relationships/image" Target="/ppt/media/image73.png" Id="rId6" /><Relationship Type="http://schemas.openxmlformats.org/officeDocument/2006/relationships/image" Target="/ppt/media/image4.png" Id="rId11" /><Relationship Type="http://schemas.openxmlformats.org/officeDocument/2006/relationships/image" Target="/ppt/media/image72.png" Id="rId5" /><Relationship Type="http://schemas.openxmlformats.org/officeDocument/2006/relationships/image" Target="/ppt/media/image77.png" Id="rId10" /><Relationship Type="http://schemas.openxmlformats.org/officeDocument/2006/relationships/image" Target="/ppt/media/image71.png" Id="rId4" /><Relationship Type="http://schemas.openxmlformats.org/officeDocument/2006/relationships/image" Target="/ppt/media/image76.svg" Id="rId9"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7" name="Text 0"/>
          <p:cNvSpPr/>
          <p:nvPr/>
        </p:nvSpPr>
        <p:spPr>
          <a:xfrm>
            <a:off x="1015975" y="1904952"/>
            <a:ext cx="9905752" cy="1523962"/>
          </a:xfrm>
          <a:prstGeom prst="rect">
            <a:avLst/>
          </a:prstGeom>
          <a:noFill/>
          <a:ln/>
        </p:spPr>
        <p:txBody>
          <a:bodyPr wrap="square" lIns="1016" tIns="1016" rIns="1016" bIns="1016" rtlCol="0" anchor="t"/>
          <a:lstStyle/>
          <a:p>
            <a:pPr marL="0" indent="0" algn="l">
              <a:lnSpc>
                <a:spcPct val="130000"/>
              </a:lnSpc>
              <a:buNone/>
            </a:pPr>
            <a:r>
              <a:rPr lang="en-US" sz="4100" b="1" dirty="0">
                <a:solidFill>
                  <a:srgbClr val="0F172A"/>
                </a:solidFill>
                <a:latin typeface="Segoe UI" pitchFamily="34" charset="0"/>
                <a:ea typeface="Segoe UI" pitchFamily="34" charset="-122"/>
                <a:cs typeface="Segoe UI" pitchFamily="34" charset="-120"/>
              </a:rPr>
              <a:t>The Role, Value, and Ethics of Fieldwork</a:t>
            </a:r>
          </a:p>
          <a:p>
            <a:pPr marL="0" indent="0" algn="l">
              <a:lnSpc>
                <a:spcPct val="130000"/>
              </a:lnSpc>
              <a:buNone/>
            </a:pPr>
            <a:endParaRPr lang="en-US" sz="4100" b="1" dirty="0">
              <a:solidFill>
                <a:srgbClr val="0F172A"/>
              </a:solidFill>
              <a:latin typeface="Segoe UI" pitchFamily="34" charset="0"/>
              <a:ea typeface="Segoe UI" pitchFamily="34" charset="-122"/>
              <a:cs typeface="Segoe UI" pitchFamily="34" charset="-120"/>
            </a:endParaRPr>
          </a:p>
          <a:p>
            <a:pPr marL="0" indent="0" algn="ctr">
              <a:lnSpc>
                <a:spcPct val="130000"/>
              </a:lnSpc>
              <a:buNone/>
            </a:pPr>
            <a:r>
              <a:rPr lang="en-US" sz="2000" b="1" i="1" dirty="0">
                <a:solidFill>
                  <a:srgbClr val="0F172A"/>
                </a:solidFill>
                <a:latin typeface="Segoe UI" pitchFamily="34" charset="0"/>
                <a:ea typeface="Segoe UI" pitchFamily="34" charset="-122"/>
                <a:cs typeface="Segoe UI" pitchFamily="34" charset="-120"/>
              </a:rPr>
              <a:t>DR RANJITA ROY SARKAR</a:t>
            </a:r>
          </a:p>
          <a:p>
            <a:pPr marL="0" indent="0" algn="ctr">
              <a:lnSpc>
                <a:spcPct val="130000"/>
              </a:lnSpc>
              <a:buNone/>
            </a:pPr>
            <a:r>
              <a:rPr lang="en-US" sz="2000" b="1" i="1" dirty="0">
                <a:solidFill>
                  <a:srgbClr val="0F172A"/>
                </a:solidFill>
                <a:latin typeface="Segoe UI" pitchFamily="34" charset="0"/>
                <a:ea typeface="Segoe UI" pitchFamily="34" charset="-122"/>
                <a:cs typeface="Segoe UI" pitchFamily="34" charset="-120"/>
              </a:rPr>
              <a:t>ASSISTANT PROFESSOR, DEPARTMENT OF GEOGRAPHY, KGTM</a:t>
            </a:r>
            <a:r>
              <a:rPr lang="en-US" sz="4100" dirty="0">
                <a:solidFill>
                  <a:srgbClr val="0F172A"/>
                </a:solidFill>
                <a:latin typeface="Segoe UI" pitchFamily="34" charset="0"/>
                <a:ea typeface="Segoe UI" pitchFamily="34" charset="-122"/>
                <a:cs typeface="Segoe UI" pitchFamily="34" charset="-120"/>
              </a:rPr>
              <a:t>
</a:t>
            </a:r>
            <a:endParaRPr lang="en-US" sz="4100" dirty="0"/>
          </a:p>
        </p:txBody>
      </p:sp>
      <p:pic>
        <p:nvPicPr>
          <p:cNvPr id="11" name="Image 5" descr="preencoded.png"/>
          <p:cNvPicPr>
            <a:picLocks noChangeAspect="1"/>
          </p:cNvPicPr>
          <p:nvPr/>
        </p:nvPicPr>
        <p:blipFill>
          <a:blip r:embed="rId3"/>
          <a:stretch>
            <a:fillRect/>
          </a:stretch>
        </p:blipFill>
        <p:spPr>
          <a:xfrm>
            <a:off x="0" y="0"/>
            <a:ext cx="12145975" cy="10159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00800" y="634984"/>
            <a:ext cx="3555911" cy="5587860"/>
          </a:xfrm>
          <a:prstGeom prst="rect">
            <a:avLst/>
          </a:prstGeom>
        </p:spPr>
      </p:pic>
      <p:pic>
        <p:nvPicPr>
          <p:cNvPr id="3" name="Image 1" descr="preencoded.png"/>
          <p:cNvPicPr>
            <a:picLocks noChangeAspect="1"/>
          </p:cNvPicPr>
          <p:nvPr/>
        </p:nvPicPr>
        <p:blipFill>
          <a:blip r:embed="rId4"/>
          <a:stretch>
            <a:fillRect/>
          </a:stretch>
        </p:blipFill>
        <p:spPr>
          <a:xfrm>
            <a:off x="4876678" y="190495"/>
            <a:ext cx="1904952" cy="1904952"/>
          </a:xfrm>
          <a:prstGeom prst="rect">
            <a:avLst/>
          </a:prstGeom>
        </p:spPr>
      </p:pic>
      <p:pic>
        <p:nvPicPr>
          <p:cNvPr id="4"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84905" y="5841854"/>
            <a:ext cx="761981" cy="761981"/>
          </a:xfrm>
          <a:prstGeom prst="rect">
            <a:avLst/>
          </a:prstGeom>
        </p:spPr>
      </p:pic>
      <p:pic>
        <p:nvPicPr>
          <p:cNvPr id="5"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67733" y="126997"/>
            <a:ext cx="1478242" cy="1523962"/>
          </a:xfrm>
          <a:prstGeom prst="rect">
            <a:avLst/>
          </a:prstGeom>
        </p:spPr>
      </p:pic>
      <p:pic>
        <p:nvPicPr>
          <p:cNvPr id="6" name="Image 4" descr="preencoded.png"/>
          <p:cNvPicPr>
            <a:picLocks noChangeAspect="1"/>
          </p:cNvPicPr>
          <p:nvPr/>
        </p:nvPicPr>
        <p:blipFill>
          <a:blip r:embed="rId9"/>
          <a:stretch>
            <a:fillRect/>
          </a:stretch>
        </p:blipFill>
        <p:spPr>
          <a:xfrm>
            <a:off x="0" y="6730832"/>
            <a:ext cx="5079873" cy="81448"/>
          </a:xfrm>
          <a:prstGeom prst="rect">
            <a:avLst/>
          </a:prstGeom>
        </p:spPr>
      </p:pic>
      <p:pic>
        <p:nvPicPr>
          <p:cNvPr id="7" name="Image 5" descr="preencoded.png"/>
          <p:cNvPicPr>
            <a:picLocks noChangeAspect="1"/>
          </p:cNvPicPr>
          <p:nvPr/>
        </p:nvPicPr>
        <p:blipFill>
          <a:blip r:embed="rId10"/>
          <a:srcRect/>
          <a:stretch/>
        </p:blipFill>
        <p:spPr>
          <a:xfrm>
            <a:off x="8127797" y="761981"/>
            <a:ext cx="3301917" cy="5333867"/>
          </a:xfrm>
          <a:prstGeom prst="rect">
            <a:avLst/>
          </a:prstGeom>
        </p:spPr>
      </p:pic>
      <p:pic>
        <p:nvPicPr>
          <p:cNvPr id="8" name="Image 6" descr="preencoded.png"/>
          <p:cNvPicPr>
            <a:picLocks noChangeAspect="1"/>
          </p:cNvPicPr>
          <p:nvPr/>
        </p:nvPicPr>
        <p:blipFill>
          <a:blip r:embed="rId11"/>
          <a:stretch>
            <a:fillRect/>
          </a:stretch>
        </p:blipFill>
        <p:spPr>
          <a:xfrm>
            <a:off x="292093" y="304792"/>
            <a:ext cx="812780" cy="812780"/>
          </a:xfrm>
          <a:prstGeom prst="rect">
            <a:avLst/>
          </a:prstGeom>
        </p:spPr>
      </p:pic>
      <p:pic>
        <p:nvPicPr>
          <p:cNvPr id="9" name="Image 7" descr="preencoded.png"/>
          <p:cNvPicPr>
            <a:picLocks noChangeAspect="1"/>
          </p:cNvPicPr>
          <p:nvPr/>
        </p:nvPicPr>
        <p:blipFill>
          <a:blip r:embed="rId12"/>
          <a:stretch>
            <a:fillRect/>
          </a:stretch>
        </p:blipFill>
        <p:spPr>
          <a:xfrm>
            <a:off x="0" y="0"/>
            <a:ext cx="12145975" cy="101597"/>
          </a:xfrm>
          <a:prstGeom prst="rect">
            <a:avLst/>
          </a:prstGeom>
        </p:spPr>
      </p:pic>
      <p:sp>
        <p:nvSpPr>
          <p:cNvPr id="10" name="Text 0"/>
          <p:cNvSpPr/>
          <p:nvPr/>
        </p:nvSpPr>
        <p:spPr>
          <a:xfrm>
            <a:off x="1015975" y="1803355"/>
            <a:ext cx="6502237" cy="1193770"/>
          </a:xfrm>
          <a:prstGeom prst="rect">
            <a:avLst/>
          </a:prstGeom>
          <a:noFill/>
          <a:ln/>
        </p:spPr>
        <p:txBody>
          <a:bodyPr wrap="square" lIns="1016" tIns="1016" rIns="1016" bIns="1016" rtlCol="0" anchor="t"/>
          <a:lstStyle/>
          <a:p>
            <a:pPr marL="0" indent="0" algn="l">
              <a:lnSpc>
                <a:spcPct val="120000"/>
              </a:lnSpc>
              <a:buNone/>
            </a:pPr>
            <a:r>
              <a:rPr lang="en-US" sz="3200" b="1" dirty="0">
                <a:solidFill>
                  <a:srgbClr val="0F172A"/>
                </a:solidFill>
                <a:latin typeface="Segoe UI" pitchFamily="34" charset="0"/>
                <a:ea typeface="Segoe UI" pitchFamily="34" charset="-122"/>
                <a:cs typeface="Segoe UI" pitchFamily="34" charset="-120"/>
              </a:rPr>
              <a:t>The Role, Value, and Ethics of Fieldwork
</a:t>
            </a:r>
            <a:endParaRPr lang="en-US" sz="3200" dirty="0"/>
          </a:p>
        </p:txBody>
      </p:sp>
      <p:sp>
        <p:nvSpPr>
          <p:cNvPr id="11" name="Text 1"/>
          <p:cNvSpPr/>
          <p:nvPr/>
        </p:nvSpPr>
        <p:spPr>
          <a:xfrm>
            <a:off x="1015975" y="3276518"/>
            <a:ext cx="6502237" cy="2692333"/>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Fieldwork is essential in geography, providing firsthand data and insights. It enhances understanding of spatial patterns and human-environment interactions. This presentation explores the significance of fieldwork, its ethical considerations, and its impact on research quality. By examining real-world examples, we will highlight how fieldwork contributes to academic and practical applications in geography and related fields.
</a:t>
            </a:r>
            <a:endParaRPr lang="en-US" sz="1300" dirty="0"/>
          </a:p>
        </p:txBody>
      </p:sp>
      <p:sp>
        <p:nvSpPr>
          <p:cNvPr id="12" name="Shape 2"/>
          <p:cNvSpPr/>
          <p:nvPr/>
        </p:nvSpPr>
        <p:spPr>
          <a:xfrm>
            <a:off x="1015975" y="1498563"/>
            <a:ext cx="711182" cy="63498"/>
          </a:xfrm>
          <a:prstGeom prst="rect">
            <a:avLst/>
          </a:prstGeom>
          <a:solidFill>
            <a:srgbClr val="4F46E5"/>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1188420" y="6553036"/>
            <a:ext cx="927077"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Hands-On Research Experience
</a:t>
            </a:r>
            <a:endParaRPr lang="en-US" sz="1400" dirty="0"/>
          </a:p>
        </p:txBody>
      </p:sp>
      <p:sp>
        <p:nvSpPr>
          <p:cNvPr id="9" name="Text 2"/>
          <p:cNvSpPr/>
          <p:nvPr/>
        </p:nvSpPr>
        <p:spPr>
          <a:xfrm>
            <a:off x="599425"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Field work involves practical research in natural environments, enhancing learning outcomes.
</a:t>
            </a:r>
            <a:endParaRPr lang="en-US" sz="1300" dirty="0"/>
          </a:p>
        </p:txBody>
      </p:sp>
      <p:sp>
        <p:nvSpPr>
          <p:cNvPr id="10" name="Text 3"/>
          <p:cNvSpPr/>
          <p:nvPr/>
        </p:nvSpPr>
        <p:spPr>
          <a:xfrm>
            <a:off x="4771270"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Bridging Theory and Practice
</a:t>
            </a:r>
            <a:endParaRPr lang="en-US" sz="1400" dirty="0"/>
          </a:p>
        </p:txBody>
      </p:sp>
      <p:sp>
        <p:nvSpPr>
          <p:cNvPr id="11" name="Text 4"/>
          <p:cNvSpPr/>
          <p:nvPr/>
        </p:nvSpPr>
        <p:spPr>
          <a:xfrm>
            <a:off x="4771270"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It connects theoretical knowledge with real-world applications, enriching academic understanding.
</a:t>
            </a:r>
            <a:endParaRPr lang="en-US" sz="1300" dirty="0"/>
          </a:p>
        </p:txBody>
      </p:sp>
      <p:sp>
        <p:nvSpPr>
          <p:cNvPr id="12" name="Text 5"/>
          <p:cNvSpPr/>
          <p:nvPr/>
        </p:nvSpPr>
        <p:spPr>
          <a:xfrm>
            <a:off x="599425"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Fostering Critical Skills
</a:t>
            </a:r>
            <a:endParaRPr lang="en-US" sz="1400" dirty="0"/>
          </a:p>
        </p:txBody>
      </p:sp>
      <p:sp>
        <p:nvSpPr>
          <p:cNvPr id="13" name="Text 6"/>
          <p:cNvSpPr/>
          <p:nvPr/>
        </p:nvSpPr>
        <p:spPr>
          <a:xfrm>
            <a:off x="599425"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Conducting field work develops critical thinking and problem-solving abilities in students.
</a:t>
            </a:r>
            <a:endParaRPr lang="en-US" sz="1300" dirty="0"/>
          </a:p>
        </p:txBody>
      </p:sp>
      <p:sp>
        <p:nvSpPr>
          <p:cNvPr id="14" name="Text 7"/>
          <p:cNvSpPr/>
          <p:nvPr/>
        </p:nvSpPr>
        <p:spPr>
          <a:xfrm>
            <a:off x="4771270"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Interdisciplinary Relevance
</a:t>
            </a:r>
            <a:endParaRPr lang="en-US" sz="1400" dirty="0"/>
          </a:p>
        </p:txBody>
      </p:sp>
      <p:sp>
        <p:nvSpPr>
          <p:cNvPr id="15" name="Text 8"/>
          <p:cNvSpPr/>
          <p:nvPr/>
        </p:nvSpPr>
        <p:spPr>
          <a:xfrm>
            <a:off x="4771270"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Field work is essential in geography, biology, and anthropology, among other disciplines.
</a:t>
            </a:r>
            <a:endParaRPr lang="en-US" sz="1300" dirty="0"/>
          </a:p>
        </p:txBody>
      </p:sp>
      <p:sp>
        <p:nvSpPr>
          <p:cNvPr id="16" name="Text 9"/>
          <p:cNvSpPr/>
          <p:nvPr/>
        </p:nvSpPr>
        <p:spPr>
          <a:xfrm>
            <a:off x="11264618" y="6578435"/>
            <a:ext cx="774681"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Nik
</a:t>
            </a:r>
            <a:endParaRPr lang="en-US" sz="900" dirty="0"/>
          </a:p>
        </p:txBody>
      </p:sp>
      <p:sp>
        <p:nvSpPr>
          <p:cNvPr id="17" name="Text 10"/>
          <p:cNvSpPr/>
          <p:nvPr/>
        </p:nvSpPr>
        <p:spPr>
          <a:xfrm>
            <a:off x="380990" y="1324577"/>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Introduction to Field Work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061157"/>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061157"/>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967380"/>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967380"/>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53034"/>
            <a:ext cx="1488403"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80128" y="2433258"/>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Firsthand Data Collection
</a:t>
            </a:r>
            <a:endParaRPr lang="en-US" sz="1400" dirty="0"/>
          </a:p>
        </p:txBody>
      </p:sp>
      <p:sp>
        <p:nvSpPr>
          <p:cNvPr id="9" name="Text 2"/>
          <p:cNvSpPr/>
          <p:nvPr/>
        </p:nvSpPr>
        <p:spPr>
          <a:xfrm>
            <a:off x="1280128" y="2738050"/>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Field work provides firsthand data, enhancing the validity of research findings.
</a:t>
            </a:r>
            <a:endParaRPr lang="en-US" sz="1300" dirty="0"/>
          </a:p>
        </p:txBody>
      </p:sp>
      <p:sp>
        <p:nvSpPr>
          <p:cNvPr id="10" name="Text 3"/>
          <p:cNvSpPr/>
          <p:nvPr/>
        </p:nvSpPr>
        <p:spPr>
          <a:xfrm>
            <a:off x="1280128" y="3477171"/>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Direct Observation
</a:t>
            </a:r>
            <a:endParaRPr lang="en-US" sz="1400" dirty="0"/>
          </a:p>
        </p:txBody>
      </p:sp>
      <p:sp>
        <p:nvSpPr>
          <p:cNvPr id="11" name="Text 4"/>
          <p:cNvSpPr/>
          <p:nvPr/>
        </p:nvSpPr>
        <p:spPr>
          <a:xfrm>
            <a:off x="1280128" y="3781963"/>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Researchers observe phenomena directly, gaining insights into natural contexts and behaviors.
</a:t>
            </a:r>
            <a:endParaRPr lang="en-US" sz="1300" dirty="0"/>
          </a:p>
        </p:txBody>
      </p:sp>
      <p:sp>
        <p:nvSpPr>
          <p:cNvPr id="12" name="Text 5"/>
          <p:cNvSpPr/>
          <p:nvPr/>
        </p:nvSpPr>
        <p:spPr>
          <a:xfrm>
            <a:off x="1280128" y="4521083"/>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Community Engagement
</a:t>
            </a:r>
            <a:endParaRPr lang="en-US" sz="1400" dirty="0"/>
          </a:p>
        </p:txBody>
      </p:sp>
      <p:sp>
        <p:nvSpPr>
          <p:cNvPr id="13" name="Text 6"/>
          <p:cNvSpPr/>
          <p:nvPr/>
        </p:nvSpPr>
        <p:spPr>
          <a:xfrm>
            <a:off x="1280128" y="4825876"/>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Field work fosters collaboration, strengthening ties between researchers and local communities.
</a:t>
            </a:r>
            <a:endParaRPr lang="en-US" sz="1300" dirty="0"/>
          </a:p>
        </p:txBody>
      </p:sp>
      <p:sp>
        <p:nvSpPr>
          <p:cNvPr id="14" name="Text 7"/>
          <p:cNvSpPr/>
          <p:nvPr/>
        </p:nvSpPr>
        <p:spPr>
          <a:xfrm>
            <a:off x="7365815" y="6578435"/>
            <a:ext cx="1336007"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Jan Kopřiva
</a:t>
            </a:r>
            <a:endParaRPr lang="en-US" sz="900" dirty="0"/>
          </a:p>
        </p:txBody>
      </p:sp>
      <p:sp>
        <p:nvSpPr>
          <p:cNvPr id="15" name="Text 8"/>
          <p:cNvSpPr/>
          <p:nvPr/>
        </p:nvSpPr>
        <p:spPr>
          <a:xfrm>
            <a:off x="711182" y="1506183"/>
            <a:ext cx="5994250"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Role of Field Work
</a:t>
            </a:r>
            <a:endParaRPr lang="en-US" sz="2300" dirty="0"/>
          </a:p>
        </p:txBody>
      </p:sp>
      <p:sp>
        <p:nvSpPr>
          <p:cNvPr id="16" name="Shape 9"/>
          <p:cNvSpPr/>
          <p:nvPr/>
        </p:nvSpPr>
        <p:spPr>
          <a:xfrm>
            <a:off x="711182" y="2131006"/>
            <a:ext cx="660384" cy="63497"/>
          </a:xfrm>
          <a:prstGeom prst="ellipse">
            <a:avLst/>
          </a:prstGeom>
          <a:solidFill>
            <a:srgbClr val="4F46E5"/>
          </a:solidFill>
          <a:ln/>
        </p:spPr>
      </p:sp>
      <p:sp>
        <p:nvSpPr>
          <p:cNvPr id="17" name="Shape 10"/>
          <p:cNvSpPr/>
          <p:nvPr/>
        </p:nvSpPr>
        <p:spPr>
          <a:xfrm>
            <a:off x="711182" y="2435798"/>
            <a:ext cx="380990" cy="380990"/>
          </a:xfrm>
          <a:prstGeom prst="ellipse">
            <a:avLst/>
          </a:prstGeom>
          <a:solidFill>
            <a:srgbClr val="4F46E5">
              <a:alpha val="12000"/>
            </a:srgbClr>
          </a:solidFill>
          <a:ln/>
        </p:spPr>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0080" y="2524695"/>
            <a:ext cx="203195" cy="203195"/>
          </a:xfrm>
          <a:prstGeom prst="rect">
            <a:avLst/>
          </a:prstGeom>
        </p:spPr>
      </p:pic>
      <p:sp>
        <p:nvSpPr>
          <p:cNvPr id="19" name="Shape 11"/>
          <p:cNvSpPr/>
          <p:nvPr/>
        </p:nvSpPr>
        <p:spPr>
          <a:xfrm>
            <a:off x="711182" y="3479714"/>
            <a:ext cx="380990" cy="380990"/>
          </a:xfrm>
          <a:prstGeom prst="ellipse">
            <a:avLst/>
          </a:prstGeom>
          <a:solidFill>
            <a:srgbClr val="4F46E5">
              <a:alpha val="12000"/>
            </a:srgbClr>
          </a:solidFill>
          <a:ln/>
        </p:spPr>
      </p:sp>
      <p:pic>
        <p:nvPicPr>
          <p:cNvPr id="20"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00080" y="3568608"/>
            <a:ext cx="203195" cy="203195"/>
          </a:xfrm>
          <a:prstGeom prst="rect">
            <a:avLst/>
          </a:prstGeom>
        </p:spPr>
      </p:pic>
      <p:sp>
        <p:nvSpPr>
          <p:cNvPr id="21" name="Shape 12"/>
          <p:cNvSpPr/>
          <p:nvPr/>
        </p:nvSpPr>
        <p:spPr>
          <a:xfrm>
            <a:off x="711182" y="4523627"/>
            <a:ext cx="380990" cy="380990"/>
          </a:xfrm>
          <a:prstGeom prst="ellipse">
            <a:avLst/>
          </a:prstGeom>
          <a:solidFill>
            <a:srgbClr val="4F46E5">
              <a:alpha val="12000"/>
            </a:srgbClr>
          </a:solidFill>
          <a:ln/>
        </p:spPr>
      </p:sp>
      <p:pic>
        <p:nvPicPr>
          <p:cNvPr id="22"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00080" y="4612524"/>
            <a:ext cx="203195" cy="203195"/>
          </a:xfrm>
          <a:prstGeom prst="rect">
            <a:avLst/>
          </a:prstGeom>
        </p:spPr>
      </p:pic>
      <p:sp>
        <p:nvSpPr>
          <p:cNvPr id="23" name="Shape 13"/>
          <p:cNvSpPr/>
          <p:nvPr/>
        </p:nvSpPr>
        <p:spPr>
          <a:xfrm>
            <a:off x="7137222" y="0"/>
            <a:ext cx="76198" cy="6812280"/>
          </a:xfrm>
          <a:prstGeom prst="rect">
            <a:avLst/>
          </a:prstGeom>
          <a:solidFill>
            <a:srgbClr val="4F46E5"/>
          </a:solidFill>
          <a:ln/>
        </p:spPr>
      </p:sp>
      <p:pic>
        <p:nvPicPr>
          <p:cNvPr id="24" name="Image 8" descr="preencoded.png"/>
          <p:cNvPicPr>
            <a:picLocks noChangeAspect="1"/>
          </p:cNvPicPr>
          <p:nvPr/>
        </p:nvPicPr>
        <p:blipFill>
          <a:blip r:embed="rId14"/>
          <a:srcRect/>
          <a:stretch/>
        </p:blipFill>
        <p:spPr>
          <a:xfrm>
            <a:off x="7213419" y="0"/>
            <a:ext cx="4932556" cy="68122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1981" y="1762235"/>
            <a:ext cx="5195599" cy="3968335"/>
          </a:xfrm>
          <a:prstGeom prst="roundRect">
            <a:avLst>
              <a:gd name="adj" fmla="val 5120"/>
            </a:avLst>
          </a:prstGeom>
          <a:solidFill>
            <a:srgbClr val="000000">
              <a:alpha val="0"/>
            </a:srgbClr>
          </a:solidFill>
          <a:ln w="10160">
            <a:solidFill>
              <a:srgbClr val="0F172A">
                <a:alpha val="18000"/>
              </a:srgbClr>
            </a:solidFill>
            <a:prstDash val="solid"/>
          </a:ln>
        </p:spPr>
      </p:sp>
      <p:sp>
        <p:nvSpPr>
          <p:cNvPr id="3" name="Shape 1"/>
          <p:cNvSpPr/>
          <p:nvPr/>
        </p:nvSpPr>
        <p:spPr>
          <a:xfrm>
            <a:off x="6233956" y="1762235"/>
            <a:ext cx="5195758" cy="3968335"/>
          </a:xfrm>
          <a:prstGeom prst="roundRect">
            <a:avLst>
              <a:gd name="adj" fmla="val 5120"/>
            </a:avLst>
          </a:prstGeom>
          <a:solidFill>
            <a:srgbClr val="000000">
              <a:alpha val="0"/>
            </a:srgbClr>
          </a:solidFill>
          <a:ln w="10160">
            <a:solidFill>
              <a:srgbClr val="0F172A">
                <a:alpha val="18000"/>
              </a:srgbClr>
            </a:solidFill>
            <a:prstDash val="solid"/>
          </a:ln>
        </p:spPr>
      </p:sp>
      <p:pic>
        <p:nvPicPr>
          <p:cNvPr id="4" name="Image 0" descr="preencoded.png"/>
          <p:cNvPicPr>
            <a:picLocks noChangeAspect="1"/>
          </p:cNvPicPr>
          <p:nvPr/>
        </p:nvPicPr>
        <p:blipFill>
          <a:blip r:embed="rId3"/>
          <a:stretch>
            <a:fillRect/>
          </a:stretch>
        </p:blipFill>
        <p:spPr>
          <a:xfrm>
            <a:off x="5778356" y="2793930"/>
            <a:ext cx="634984" cy="2285943"/>
          </a:xfrm>
          <a:prstGeom prst="rect">
            <a:avLst/>
          </a:prstGeom>
        </p:spPr>
      </p:pic>
      <p:pic>
        <p:nvPicPr>
          <p:cNvPr id="5" name="Image 1" descr="preencoded.png"/>
          <p:cNvPicPr>
            <a:picLocks noChangeAspect="1"/>
          </p:cNvPicPr>
          <p:nvPr/>
        </p:nvPicPr>
        <p:blipFill>
          <a:blip r:embed="rId4"/>
          <a:stretch>
            <a:fillRect/>
          </a:stretch>
        </p:blipFill>
        <p:spPr>
          <a:xfrm>
            <a:off x="0" y="1269968"/>
            <a:ext cx="63498" cy="3809905"/>
          </a:xfrm>
          <a:prstGeom prst="rect">
            <a:avLst/>
          </a:prstGeom>
        </p:spPr>
      </p:pic>
      <p:pic>
        <p:nvPicPr>
          <p:cNvPr id="6" name="Image 2" descr="preencoded.png"/>
          <p:cNvPicPr>
            <a:picLocks noChangeAspect="1"/>
          </p:cNvPicPr>
          <p:nvPr/>
        </p:nvPicPr>
        <p:blipFill>
          <a:blip r:embed="rId5"/>
          <a:stretch>
            <a:fillRect/>
          </a:stretch>
        </p:blipFill>
        <p:spPr>
          <a:xfrm>
            <a:off x="6349841" y="1333467"/>
            <a:ext cx="1396965" cy="355591"/>
          </a:xfrm>
          <a:prstGeom prst="rect">
            <a:avLst/>
          </a:prstGeom>
        </p:spPr>
      </p:pic>
      <p:pic>
        <p:nvPicPr>
          <p:cNvPr id="7" name="Image 3" descr="preencoded.png"/>
          <p:cNvPicPr>
            <a:picLocks noChangeAspect="1"/>
          </p:cNvPicPr>
          <p:nvPr/>
        </p:nvPicPr>
        <p:blipFill>
          <a:blip r:embed="rId6"/>
          <a:stretch>
            <a:fillRect/>
          </a:stretch>
        </p:blipFill>
        <p:spPr>
          <a:xfrm>
            <a:off x="761981" y="1333467"/>
            <a:ext cx="1396965" cy="355591"/>
          </a:xfrm>
          <a:prstGeom prst="rect">
            <a:avLst/>
          </a:prstGeom>
        </p:spPr>
      </p:pic>
      <p:pic>
        <p:nvPicPr>
          <p:cNvPr id="8" name="Image 4" descr="preencoded.png"/>
          <p:cNvPicPr>
            <a:picLocks noChangeAspect="1"/>
          </p:cNvPicPr>
          <p:nvPr/>
        </p:nvPicPr>
        <p:blipFill>
          <a:blip r:embed="rId7"/>
          <a:stretch>
            <a:fillRect/>
          </a:stretch>
        </p:blipFill>
        <p:spPr>
          <a:xfrm>
            <a:off x="0" y="0"/>
            <a:ext cx="12145975" cy="76198"/>
          </a:xfrm>
          <a:prstGeom prst="rect">
            <a:avLst/>
          </a:prstGeom>
        </p:spPr>
      </p:pic>
      <p:sp>
        <p:nvSpPr>
          <p:cNvPr id="9" name="Text 2"/>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Overall challenge being addressed
</a:t>
            </a:r>
            <a:endParaRPr lang="en-US" sz="2900" dirty="0"/>
          </a:p>
        </p:txBody>
      </p:sp>
      <p:sp>
        <p:nvSpPr>
          <p:cNvPr id="10" name="Text 3"/>
          <p:cNvSpPr/>
          <p:nvPr/>
        </p:nvSpPr>
        <p:spPr>
          <a:xfrm>
            <a:off x="979463" y="2025761"/>
            <a:ext cx="4760635" cy="290186"/>
          </a:xfrm>
          <a:prstGeom prst="rect">
            <a:avLst/>
          </a:prstGeom>
          <a:noFill/>
          <a:ln/>
        </p:spPr>
        <p:txBody>
          <a:bodyPr wrap="square" lIns="1016" tIns="1016" rIns="1016" bIns="1016" rtlCol="0" anchor="t"/>
          <a:lstStyle/>
          <a:p>
            <a:pPr marL="0" indent="0" algn="l">
              <a:lnSpc>
                <a:spcPct val="120331"/>
              </a:lnSpc>
              <a:buNone/>
            </a:pPr>
            <a:r>
              <a:rPr lang="en-US" sz="1700" b="1" dirty="0">
                <a:solidFill>
                  <a:srgbClr val="4F46E5"/>
                </a:solidFill>
                <a:latin typeface="Segoe UI" pitchFamily="34" charset="0"/>
                <a:ea typeface="Segoe UI" pitchFamily="34" charset="-122"/>
                <a:cs typeface="Segoe UI" pitchFamily="34" charset="-120"/>
              </a:rPr>
              <a:t>The Problem
</a:t>
            </a:r>
            <a:endParaRPr lang="en-US" sz="1700" dirty="0"/>
          </a:p>
        </p:txBody>
      </p:sp>
      <p:sp>
        <p:nvSpPr>
          <p:cNvPr id="11" name="Text 4"/>
          <p:cNvSpPr/>
          <p:nvPr/>
        </p:nvSpPr>
        <p:spPr>
          <a:xfrm>
            <a:off x="979463" y="2454056"/>
            <a:ext cx="4760635" cy="751980"/>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Field work is often undervalued in academic and decision-making processes, leading to a disconnect between theory and practice.
</a:t>
            </a:r>
            <a:endParaRPr lang="en-US" sz="1300" dirty="0"/>
          </a:p>
        </p:txBody>
      </p:sp>
      <p:sp>
        <p:nvSpPr>
          <p:cNvPr id="12" name="Text 5"/>
          <p:cNvSpPr/>
          <p:nvPr/>
        </p:nvSpPr>
        <p:spPr>
          <a:xfrm>
            <a:off x="1209645" y="3344143"/>
            <a:ext cx="4415362" cy="250659"/>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Lack of empirical data to support decision-making.
</a:t>
            </a:r>
            <a:endParaRPr lang="en-US" sz="1300" dirty="0"/>
          </a:p>
        </p:txBody>
      </p:sp>
      <p:sp>
        <p:nvSpPr>
          <p:cNvPr id="13" name="Text 6"/>
          <p:cNvSpPr/>
          <p:nvPr/>
        </p:nvSpPr>
        <p:spPr>
          <a:xfrm>
            <a:off x="1209645" y="3732909"/>
            <a:ext cx="4406790" cy="250663"/>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Limited understanding of local contexts and issues.
</a:t>
            </a:r>
            <a:endParaRPr lang="en-US" sz="1300" dirty="0"/>
          </a:p>
        </p:txBody>
      </p:sp>
      <p:sp>
        <p:nvSpPr>
          <p:cNvPr id="14" name="Text 7"/>
          <p:cNvSpPr/>
          <p:nvPr/>
        </p:nvSpPr>
        <p:spPr>
          <a:xfrm>
            <a:off x="1209645" y="4121681"/>
            <a:ext cx="4530453" cy="501317"/>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Insufficient integration of practical insights into academic curricula.
</a:t>
            </a:r>
            <a:endParaRPr lang="en-US" sz="1300" dirty="0"/>
          </a:p>
        </p:txBody>
      </p:sp>
      <p:sp>
        <p:nvSpPr>
          <p:cNvPr id="15" name="Text 8"/>
          <p:cNvSpPr/>
          <p:nvPr/>
        </p:nvSpPr>
        <p:spPr>
          <a:xfrm>
            <a:off x="1209645" y="4761111"/>
            <a:ext cx="4530453" cy="501321"/>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Challenges in addressing environmental and social changes effectively.
</a:t>
            </a:r>
            <a:endParaRPr lang="en-US" sz="1300" dirty="0"/>
          </a:p>
        </p:txBody>
      </p:sp>
      <p:sp>
        <p:nvSpPr>
          <p:cNvPr id="16" name="Text 9"/>
          <p:cNvSpPr/>
          <p:nvPr/>
        </p:nvSpPr>
        <p:spPr>
          <a:xfrm>
            <a:off x="6451439" y="2025761"/>
            <a:ext cx="4760793" cy="290186"/>
          </a:xfrm>
          <a:prstGeom prst="rect">
            <a:avLst/>
          </a:prstGeom>
          <a:noFill/>
          <a:ln/>
        </p:spPr>
        <p:txBody>
          <a:bodyPr wrap="square" lIns="1016" tIns="1016" rIns="1016" bIns="1016" rtlCol="0" anchor="t"/>
          <a:lstStyle/>
          <a:p>
            <a:pPr marL="0" indent="0" algn="l">
              <a:lnSpc>
                <a:spcPct val="120331"/>
              </a:lnSpc>
              <a:buNone/>
            </a:pPr>
            <a:r>
              <a:rPr lang="en-US" sz="1700" b="1" dirty="0">
                <a:solidFill>
                  <a:srgbClr val="8B5CF6"/>
                </a:solidFill>
                <a:latin typeface="Segoe UI" pitchFamily="34" charset="0"/>
                <a:ea typeface="Segoe UI" pitchFamily="34" charset="-122"/>
                <a:cs typeface="Segoe UI" pitchFamily="34" charset="-120"/>
              </a:rPr>
              <a:t>Our Solution
</a:t>
            </a:r>
            <a:endParaRPr lang="en-US" sz="1700" dirty="0"/>
          </a:p>
        </p:txBody>
      </p:sp>
      <p:sp>
        <p:nvSpPr>
          <p:cNvPr id="17" name="Text 10"/>
          <p:cNvSpPr/>
          <p:nvPr/>
        </p:nvSpPr>
        <p:spPr>
          <a:xfrm>
            <a:off x="6451439" y="2454056"/>
            <a:ext cx="4760793" cy="751980"/>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Implementing comprehensive field work programs can bridge the gap between theory and practice, enhancing both academic and community outcomes.
</a:t>
            </a:r>
            <a:endParaRPr lang="en-US" sz="1300" dirty="0"/>
          </a:p>
        </p:txBody>
      </p:sp>
      <p:sp>
        <p:nvSpPr>
          <p:cNvPr id="18" name="Text 11"/>
          <p:cNvSpPr/>
          <p:nvPr/>
        </p:nvSpPr>
        <p:spPr>
          <a:xfrm>
            <a:off x="6681620" y="3344143"/>
            <a:ext cx="4530612" cy="501321"/>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Contributes to evidence-based decision-making with real-world data.
</a:t>
            </a:r>
            <a:endParaRPr lang="en-US" sz="1300" dirty="0"/>
          </a:p>
        </p:txBody>
      </p:sp>
      <p:sp>
        <p:nvSpPr>
          <p:cNvPr id="19" name="Text 12"/>
          <p:cNvSpPr/>
          <p:nvPr/>
        </p:nvSpPr>
        <p:spPr>
          <a:xfrm>
            <a:off x="6681620" y="3983572"/>
            <a:ext cx="4530612" cy="501317"/>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Enriches academic knowledge by providing practical insights.
</a:t>
            </a:r>
            <a:endParaRPr lang="en-US" sz="1300" dirty="0"/>
          </a:p>
        </p:txBody>
      </p:sp>
      <p:sp>
        <p:nvSpPr>
          <p:cNvPr id="20" name="Text 13"/>
          <p:cNvSpPr/>
          <p:nvPr/>
        </p:nvSpPr>
        <p:spPr>
          <a:xfrm>
            <a:off x="6681620" y="4623002"/>
            <a:ext cx="4379802" cy="250663"/>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Fosters innovative solutions tailored to local issues.
</a:t>
            </a:r>
            <a:endParaRPr lang="en-US" sz="1300" dirty="0"/>
          </a:p>
        </p:txBody>
      </p:sp>
      <p:sp>
        <p:nvSpPr>
          <p:cNvPr id="21" name="Text 14"/>
          <p:cNvSpPr/>
          <p:nvPr/>
        </p:nvSpPr>
        <p:spPr>
          <a:xfrm>
            <a:off x="6681620" y="5011773"/>
            <a:ext cx="4530612" cy="501317"/>
          </a:xfrm>
          <a:prstGeom prst="rect">
            <a:avLst/>
          </a:prstGeom>
          <a:noFill/>
          <a:ln/>
        </p:spPr>
        <p:txBody>
          <a:bodyPr wrap="square" lIns="1016" tIns="1016" rIns="1016" bIns="1016" rtlCol="0" anchor="t"/>
          <a:lstStyle/>
          <a:p>
            <a:pPr marL="0" indent="0" algn="l">
              <a:lnSpc>
                <a:spcPct val="140948"/>
              </a:lnSpc>
              <a:buNone/>
            </a:pPr>
            <a:r>
              <a:rPr lang="en-US" sz="1300" dirty="0">
                <a:solidFill>
                  <a:srgbClr val="0F172A"/>
                </a:solidFill>
                <a:latin typeface="Segoe UI" pitchFamily="34" charset="0"/>
                <a:ea typeface="Segoe UI" pitchFamily="34" charset="-122"/>
                <a:cs typeface="Segoe UI" pitchFamily="34" charset="-120"/>
              </a:rPr>
              <a:t>Enhances understanding of environmental and social changes through direct engagement.
</a:t>
            </a:r>
            <a:endParaRPr lang="en-US" sz="1300" dirty="0"/>
          </a:p>
        </p:txBody>
      </p:sp>
      <p:sp>
        <p:nvSpPr>
          <p:cNvPr id="22" name="Shape 15"/>
          <p:cNvSpPr/>
          <p:nvPr/>
        </p:nvSpPr>
        <p:spPr>
          <a:xfrm>
            <a:off x="772141" y="1772398"/>
            <a:ext cx="5175279" cy="69055"/>
          </a:xfrm>
          <a:prstGeom prst="rect">
            <a:avLst/>
          </a:prstGeom>
          <a:solidFill>
            <a:srgbClr val="4F46E5"/>
          </a:solidFill>
          <a:ln/>
        </p:spPr>
      </p:sp>
      <p:sp>
        <p:nvSpPr>
          <p:cNvPr id="23" name="Shape 16"/>
          <p:cNvSpPr/>
          <p:nvPr/>
        </p:nvSpPr>
        <p:spPr>
          <a:xfrm>
            <a:off x="979463" y="3433044"/>
            <a:ext cx="92073" cy="92071"/>
          </a:xfrm>
          <a:prstGeom prst="ellipse">
            <a:avLst/>
          </a:prstGeom>
          <a:solidFill>
            <a:srgbClr val="4F46E5"/>
          </a:solidFill>
          <a:ln/>
        </p:spPr>
      </p:sp>
      <p:sp>
        <p:nvSpPr>
          <p:cNvPr id="24" name="Shape 17"/>
          <p:cNvSpPr/>
          <p:nvPr/>
        </p:nvSpPr>
        <p:spPr>
          <a:xfrm>
            <a:off x="979463" y="3821811"/>
            <a:ext cx="92073" cy="92071"/>
          </a:xfrm>
          <a:prstGeom prst="ellipse">
            <a:avLst/>
          </a:prstGeom>
          <a:solidFill>
            <a:srgbClr val="4F46E5"/>
          </a:solidFill>
          <a:ln/>
        </p:spPr>
      </p:sp>
      <p:sp>
        <p:nvSpPr>
          <p:cNvPr id="25" name="Shape 18"/>
          <p:cNvSpPr/>
          <p:nvPr/>
        </p:nvSpPr>
        <p:spPr>
          <a:xfrm>
            <a:off x="979463" y="4210577"/>
            <a:ext cx="92073" cy="92076"/>
          </a:xfrm>
          <a:prstGeom prst="ellipse">
            <a:avLst/>
          </a:prstGeom>
          <a:solidFill>
            <a:srgbClr val="4F46E5"/>
          </a:solidFill>
          <a:ln/>
        </p:spPr>
      </p:sp>
      <p:sp>
        <p:nvSpPr>
          <p:cNvPr id="26" name="Shape 19"/>
          <p:cNvSpPr/>
          <p:nvPr/>
        </p:nvSpPr>
        <p:spPr>
          <a:xfrm>
            <a:off x="979463" y="4850007"/>
            <a:ext cx="92073" cy="92071"/>
          </a:xfrm>
          <a:prstGeom prst="ellipse">
            <a:avLst/>
          </a:prstGeom>
          <a:solidFill>
            <a:srgbClr val="4F46E5"/>
          </a:solidFill>
          <a:ln/>
        </p:spPr>
      </p:sp>
      <p:sp>
        <p:nvSpPr>
          <p:cNvPr id="27" name="Shape 20"/>
          <p:cNvSpPr/>
          <p:nvPr/>
        </p:nvSpPr>
        <p:spPr>
          <a:xfrm>
            <a:off x="6244116" y="1772398"/>
            <a:ext cx="5175438" cy="69055"/>
          </a:xfrm>
          <a:prstGeom prst="rect">
            <a:avLst/>
          </a:prstGeom>
          <a:solidFill>
            <a:srgbClr val="8B5CF6"/>
          </a:solidFill>
          <a:ln/>
        </p:spPr>
      </p:sp>
      <p:sp>
        <p:nvSpPr>
          <p:cNvPr id="28" name="Shape 21"/>
          <p:cNvSpPr/>
          <p:nvPr/>
        </p:nvSpPr>
        <p:spPr>
          <a:xfrm>
            <a:off x="6451439" y="3433044"/>
            <a:ext cx="92073" cy="92071"/>
          </a:xfrm>
          <a:prstGeom prst="ellipse">
            <a:avLst/>
          </a:prstGeom>
          <a:solidFill>
            <a:srgbClr val="8B5CF6"/>
          </a:solidFill>
          <a:ln/>
        </p:spPr>
      </p:sp>
      <p:sp>
        <p:nvSpPr>
          <p:cNvPr id="29" name="Shape 22"/>
          <p:cNvSpPr/>
          <p:nvPr/>
        </p:nvSpPr>
        <p:spPr>
          <a:xfrm>
            <a:off x="6451439" y="4072468"/>
            <a:ext cx="92073" cy="92076"/>
          </a:xfrm>
          <a:prstGeom prst="ellipse">
            <a:avLst/>
          </a:prstGeom>
          <a:solidFill>
            <a:srgbClr val="8B5CF6"/>
          </a:solidFill>
          <a:ln/>
        </p:spPr>
      </p:sp>
      <p:sp>
        <p:nvSpPr>
          <p:cNvPr id="30" name="Shape 23"/>
          <p:cNvSpPr/>
          <p:nvPr/>
        </p:nvSpPr>
        <p:spPr>
          <a:xfrm>
            <a:off x="6451439" y="4711898"/>
            <a:ext cx="92073" cy="92071"/>
          </a:xfrm>
          <a:prstGeom prst="ellipse">
            <a:avLst/>
          </a:prstGeom>
          <a:solidFill>
            <a:srgbClr val="8B5CF6"/>
          </a:solidFill>
          <a:ln/>
        </p:spPr>
      </p:sp>
      <p:sp>
        <p:nvSpPr>
          <p:cNvPr id="31" name="Shape 24"/>
          <p:cNvSpPr/>
          <p:nvPr/>
        </p:nvSpPr>
        <p:spPr>
          <a:xfrm>
            <a:off x="6451439" y="5100664"/>
            <a:ext cx="92073" cy="92076"/>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63039"/>
            <a:ext cx="1342357" cy="218593"/>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24567" y="1477449"/>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Informed Consent Importance
</a:t>
            </a:r>
            <a:endParaRPr lang="en-US" sz="1400" dirty="0"/>
          </a:p>
        </p:txBody>
      </p:sp>
      <p:sp>
        <p:nvSpPr>
          <p:cNvPr id="9" name="Text 2"/>
          <p:cNvSpPr/>
          <p:nvPr/>
        </p:nvSpPr>
        <p:spPr>
          <a:xfrm>
            <a:off x="1224567" y="1768906"/>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Informed consent respects participants' rights and promotes ethical research practices.
</a:t>
            </a:r>
            <a:endParaRPr lang="en-US" sz="1200" dirty="0"/>
          </a:p>
        </p:txBody>
      </p:sp>
      <p:sp>
        <p:nvSpPr>
          <p:cNvPr id="10" name="Text 3"/>
          <p:cNvSpPr/>
          <p:nvPr/>
        </p:nvSpPr>
        <p:spPr>
          <a:xfrm>
            <a:off x="1224567" y="2476284"/>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Confidentiality Assurance
</a:t>
            </a:r>
            <a:endParaRPr lang="en-US" sz="1400" dirty="0"/>
          </a:p>
        </p:txBody>
      </p:sp>
      <p:sp>
        <p:nvSpPr>
          <p:cNvPr id="11" name="Text 4"/>
          <p:cNvSpPr/>
          <p:nvPr/>
        </p:nvSpPr>
        <p:spPr>
          <a:xfrm>
            <a:off x="1224567" y="2767741"/>
            <a:ext cx="5492930" cy="492745"/>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Research must ensure confidentiality to protect subjects' identities and personal information.
</a:t>
            </a:r>
            <a:endParaRPr lang="en-US" sz="1200" dirty="0"/>
          </a:p>
        </p:txBody>
      </p:sp>
      <p:sp>
        <p:nvSpPr>
          <p:cNvPr id="12" name="Text 5"/>
          <p:cNvSpPr/>
          <p:nvPr/>
        </p:nvSpPr>
        <p:spPr>
          <a:xfrm>
            <a:off x="1224567" y="3475108"/>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Avoiding Exploitation
</a:t>
            </a:r>
            <a:endParaRPr lang="en-US" sz="1400" dirty="0"/>
          </a:p>
        </p:txBody>
      </p:sp>
      <p:sp>
        <p:nvSpPr>
          <p:cNvPr id="13" name="Text 6"/>
          <p:cNvSpPr/>
          <p:nvPr/>
        </p:nvSpPr>
        <p:spPr>
          <a:xfrm>
            <a:off x="1224567" y="3766570"/>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Field work should not exploit or harm communities or their environments during research.
</a:t>
            </a:r>
            <a:endParaRPr lang="en-US" sz="1200" dirty="0"/>
          </a:p>
        </p:txBody>
      </p:sp>
      <p:sp>
        <p:nvSpPr>
          <p:cNvPr id="14" name="Text 7"/>
          <p:cNvSpPr/>
          <p:nvPr/>
        </p:nvSpPr>
        <p:spPr>
          <a:xfrm>
            <a:off x="1224567" y="4473938"/>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Integrity in Research
</a:t>
            </a:r>
            <a:endParaRPr lang="en-US" sz="1400" dirty="0"/>
          </a:p>
        </p:txBody>
      </p:sp>
      <p:sp>
        <p:nvSpPr>
          <p:cNvPr id="15" name="Text 8"/>
          <p:cNvSpPr/>
          <p:nvPr/>
        </p:nvSpPr>
        <p:spPr>
          <a:xfrm>
            <a:off x="1224567" y="4765395"/>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Adhering to ethical guidelines maintains integrity and transparency throughout the research process.
</a:t>
            </a:r>
            <a:endParaRPr lang="en-US" sz="1200" dirty="0"/>
          </a:p>
        </p:txBody>
      </p:sp>
      <p:sp>
        <p:nvSpPr>
          <p:cNvPr id="16" name="Text 9"/>
          <p:cNvSpPr/>
          <p:nvPr/>
        </p:nvSpPr>
        <p:spPr>
          <a:xfrm>
            <a:off x="1224567" y="5472773"/>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Community Engagement
</a:t>
            </a:r>
            <a:endParaRPr lang="en-US" sz="1400" dirty="0"/>
          </a:p>
        </p:txBody>
      </p:sp>
      <p:sp>
        <p:nvSpPr>
          <p:cNvPr id="17" name="Text 10"/>
          <p:cNvSpPr/>
          <p:nvPr/>
        </p:nvSpPr>
        <p:spPr>
          <a:xfrm>
            <a:off x="1224567" y="5764230"/>
            <a:ext cx="5492930" cy="492745"/>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Engaging communities ethically fosters trust and enhances the quality of research outcomes.
</a:t>
            </a:r>
            <a:endParaRPr lang="en-US" sz="1200" dirty="0"/>
          </a:p>
        </p:txBody>
      </p:sp>
      <p:sp>
        <p:nvSpPr>
          <p:cNvPr id="18" name="Text 11"/>
          <p:cNvSpPr/>
          <p:nvPr/>
        </p:nvSpPr>
        <p:spPr>
          <a:xfrm>
            <a:off x="7362481" y="6587324"/>
            <a:ext cx="1196628" cy="170017"/>
          </a:xfrm>
          <a:prstGeom prst="rect">
            <a:avLst/>
          </a:prstGeom>
          <a:noFill/>
          <a:ln/>
        </p:spPr>
        <p:txBody>
          <a:bodyPr wrap="square" lIns="1016" tIns="1016" rIns="1016" bIns="1016" rtlCol="0" anchor="t"/>
          <a:lstStyle/>
          <a:p>
            <a:pPr marL="0" indent="0">
              <a:lnSpc>
                <a:spcPct val="133889"/>
              </a:lnSpc>
              <a:buNone/>
            </a:pPr>
            <a:r>
              <a:rPr lang="en-US" sz="900" dirty="0">
                <a:solidFill>
                  <a:srgbClr val="FFFFFF"/>
                </a:solidFill>
                <a:latin typeface="Segoe UI" pitchFamily="34" charset="0"/>
                <a:ea typeface="Segoe UI" pitchFamily="34" charset="-122"/>
                <a:cs typeface="Segoe UI" pitchFamily="34" charset="-120"/>
              </a:rPr>
              <a:t>Photo by Kyle Glenn
</a:t>
            </a:r>
            <a:endParaRPr lang="en-US" sz="900" dirty="0"/>
          </a:p>
        </p:txBody>
      </p:sp>
      <p:sp>
        <p:nvSpPr>
          <p:cNvPr id="19" name="Text 12"/>
          <p:cNvSpPr/>
          <p:nvPr/>
        </p:nvSpPr>
        <p:spPr>
          <a:xfrm>
            <a:off x="680068" y="590695"/>
            <a:ext cx="6047589" cy="378771"/>
          </a:xfrm>
          <a:prstGeom prst="rect">
            <a:avLst/>
          </a:prstGeom>
          <a:noFill/>
          <a:ln/>
        </p:spPr>
        <p:txBody>
          <a:bodyPr wrap="square" lIns="1016" tIns="1016" rIns="1016" bIns="1016" rtlCol="0" anchor="t"/>
          <a:lstStyle/>
          <a:p>
            <a:pPr marL="0" indent="0">
              <a:lnSpc>
                <a:spcPct val="119352"/>
              </a:lnSpc>
              <a:buNone/>
            </a:pPr>
            <a:r>
              <a:rPr lang="en-US" sz="2300" b="1" dirty="0">
                <a:solidFill>
                  <a:srgbClr val="0F172A"/>
                </a:solidFill>
                <a:latin typeface="Segoe UI" pitchFamily="34" charset="0"/>
                <a:ea typeface="Segoe UI" pitchFamily="34" charset="-122"/>
                <a:cs typeface="Segoe UI" pitchFamily="34" charset="-120"/>
              </a:rPr>
              <a:t>Ethics in Field Work
</a:t>
            </a:r>
            <a:endParaRPr lang="en-US" sz="2300" dirty="0"/>
          </a:p>
        </p:txBody>
      </p:sp>
      <p:sp>
        <p:nvSpPr>
          <p:cNvPr id="20" name="Shape 13"/>
          <p:cNvSpPr/>
          <p:nvPr/>
        </p:nvSpPr>
        <p:spPr>
          <a:xfrm>
            <a:off x="680068" y="1188060"/>
            <a:ext cx="631492" cy="60640"/>
          </a:xfrm>
          <a:prstGeom prst="ellipse">
            <a:avLst/>
          </a:prstGeom>
          <a:solidFill>
            <a:srgbClr val="4F46E5"/>
          </a:solidFill>
          <a:ln/>
        </p:spPr>
      </p:sp>
      <p:sp>
        <p:nvSpPr>
          <p:cNvPr id="21" name="Shape 14"/>
          <p:cNvSpPr/>
          <p:nvPr/>
        </p:nvSpPr>
        <p:spPr>
          <a:xfrm>
            <a:off x="680068" y="1479990"/>
            <a:ext cx="364322" cy="364322"/>
          </a:xfrm>
          <a:prstGeom prst="ellipse">
            <a:avLst/>
          </a:prstGeom>
          <a:solidFill>
            <a:srgbClr val="4F46E5">
              <a:alpha val="12000"/>
            </a:srgbClr>
          </a:solidFill>
          <a:ln/>
        </p:spPr>
      </p:sp>
      <p:pic>
        <p:nvPicPr>
          <p:cNvPr id="22"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4997" y="1564921"/>
            <a:ext cx="194305" cy="194305"/>
          </a:xfrm>
          <a:prstGeom prst="rect">
            <a:avLst/>
          </a:prstGeom>
        </p:spPr>
      </p:pic>
      <p:sp>
        <p:nvSpPr>
          <p:cNvPr id="23" name="Shape 15"/>
          <p:cNvSpPr/>
          <p:nvPr/>
        </p:nvSpPr>
        <p:spPr>
          <a:xfrm>
            <a:off x="680068" y="2478819"/>
            <a:ext cx="364322" cy="364322"/>
          </a:xfrm>
          <a:prstGeom prst="ellipse">
            <a:avLst/>
          </a:prstGeom>
          <a:solidFill>
            <a:srgbClr val="4F46E5">
              <a:alpha val="12000"/>
            </a:srgbClr>
          </a:solidFill>
          <a:ln/>
        </p:spPr>
      </p:sp>
      <p:pic>
        <p:nvPicPr>
          <p:cNvPr id="24"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4997" y="2563750"/>
            <a:ext cx="194305" cy="194305"/>
          </a:xfrm>
          <a:prstGeom prst="rect">
            <a:avLst/>
          </a:prstGeom>
        </p:spPr>
      </p:pic>
      <p:sp>
        <p:nvSpPr>
          <p:cNvPr id="25" name="Shape 16"/>
          <p:cNvSpPr/>
          <p:nvPr/>
        </p:nvSpPr>
        <p:spPr>
          <a:xfrm>
            <a:off x="680068" y="3477649"/>
            <a:ext cx="364322" cy="364322"/>
          </a:xfrm>
          <a:prstGeom prst="ellipse">
            <a:avLst/>
          </a:prstGeom>
          <a:solidFill>
            <a:srgbClr val="4F46E5">
              <a:alpha val="12000"/>
            </a:srgbClr>
          </a:solidFill>
          <a:ln/>
        </p:spPr>
      </p:sp>
      <p:pic>
        <p:nvPicPr>
          <p:cNvPr id="26"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4997" y="3562580"/>
            <a:ext cx="194305" cy="194305"/>
          </a:xfrm>
          <a:prstGeom prst="rect">
            <a:avLst/>
          </a:prstGeom>
        </p:spPr>
      </p:pic>
      <p:sp>
        <p:nvSpPr>
          <p:cNvPr id="27" name="Shape 17"/>
          <p:cNvSpPr/>
          <p:nvPr/>
        </p:nvSpPr>
        <p:spPr>
          <a:xfrm>
            <a:off x="680068" y="4476484"/>
            <a:ext cx="364322" cy="364322"/>
          </a:xfrm>
          <a:prstGeom prst="ellipse">
            <a:avLst/>
          </a:prstGeom>
          <a:solidFill>
            <a:srgbClr val="4F46E5">
              <a:alpha val="12000"/>
            </a:srgbClr>
          </a:solidFill>
          <a:ln/>
        </p:spPr>
      </p:sp>
      <p:pic>
        <p:nvPicPr>
          <p:cNvPr id="28"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64997" y="4561410"/>
            <a:ext cx="194305" cy="194305"/>
          </a:xfrm>
          <a:prstGeom prst="rect">
            <a:avLst/>
          </a:prstGeom>
        </p:spPr>
      </p:pic>
      <p:sp>
        <p:nvSpPr>
          <p:cNvPr id="29" name="Shape 18"/>
          <p:cNvSpPr/>
          <p:nvPr/>
        </p:nvSpPr>
        <p:spPr>
          <a:xfrm>
            <a:off x="680068" y="5475308"/>
            <a:ext cx="364322" cy="364322"/>
          </a:xfrm>
          <a:prstGeom prst="ellipse">
            <a:avLst/>
          </a:prstGeom>
          <a:solidFill>
            <a:srgbClr val="4F46E5">
              <a:alpha val="12000"/>
            </a:srgbClr>
          </a:solidFill>
          <a:ln/>
        </p:spPr>
      </p:sp>
      <p:pic>
        <p:nvPicPr>
          <p:cNvPr id="30"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64997" y="5560239"/>
            <a:ext cx="194305" cy="194305"/>
          </a:xfrm>
          <a:prstGeom prst="rect">
            <a:avLst/>
          </a:prstGeom>
        </p:spPr>
      </p:pic>
      <p:sp>
        <p:nvSpPr>
          <p:cNvPr id="31" name="Shape 19"/>
          <p:cNvSpPr/>
          <p:nvPr/>
        </p:nvSpPr>
        <p:spPr>
          <a:xfrm>
            <a:off x="7140555" y="0"/>
            <a:ext cx="72864" cy="6812280"/>
          </a:xfrm>
          <a:prstGeom prst="rect">
            <a:avLst/>
          </a:prstGeom>
          <a:solidFill>
            <a:srgbClr val="4F46E5"/>
          </a:solidFill>
          <a:ln/>
        </p:spPr>
      </p:sp>
      <p:pic>
        <p:nvPicPr>
          <p:cNvPr id="32" name="Image 10" descr="preencoded.png"/>
          <p:cNvPicPr>
            <a:picLocks noChangeAspect="1"/>
          </p:cNvPicPr>
          <p:nvPr/>
        </p:nvPicPr>
        <p:blipFill>
          <a:blip r:embed="rId18"/>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904952" y="2539937"/>
            <a:ext cx="5079873" cy="4272344"/>
          </a:xfrm>
          <a:prstGeom prst="rect">
            <a:avLst/>
          </a:prstGeom>
        </p:spPr>
      </p:pic>
      <p:pic>
        <p:nvPicPr>
          <p:cNvPr id="3" name="Image 1" descr="preencoded.png"/>
          <p:cNvPicPr>
            <a:picLocks noChangeAspect="1"/>
          </p:cNvPicPr>
          <p:nvPr/>
        </p:nvPicPr>
        <p:blipFill>
          <a:blip r:embed="rId4"/>
          <a:stretch>
            <a:fillRect/>
          </a:stretch>
        </p:blipFill>
        <p:spPr>
          <a:xfrm>
            <a:off x="0" y="1142971"/>
            <a:ext cx="50799" cy="3174921"/>
          </a:xfrm>
          <a:prstGeom prst="rect">
            <a:avLst/>
          </a:prstGeom>
        </p:spPr>
      </p:pic>
      <p:pic>
        <p:nvPicPr>
          <p:cNvPr id="4" name="Image 2" descr="preencoded.png"/>
          <p:cNvPicPr>
            <a:picLocks noChangeAspect="1"/>
          </p:cNvPicPr>
          <p:nvPr/>
        </p:nvPicPr>
        <p:blipFill>
          <a:blip r:embed="rId5"/>
          <a:stretch>
            <a:fillRect/>
          </a:stretch>
        </p:blipFill>
        <p:spPr>
          <a:xfrm>
            <a:off x="10540736" y="6286343"/>
            <a:ext cx="1142971" cy="406390"/>
          </a:xfrm>
          <a:prstGeom prst="rect">
            <a:avLst/>
          </a:prstGeom>
        </p:spPr>
      </p:pic>
      <p:pic>
        <p:nvPicPr>
          <p:cNvPr id="5" name="Image 3" descr="preencoded.png"/>
          <p:cNvPicPr>
            <a:picLocks noChangeAspect="1"/>
          </p:cNvPicPr>
          <p:nvPr/>
        </p:nvPicPr>
        <p:blipFill>
          <a:blip r:embed="rId6"/>
          <a:stretch>
            <a:fillRect/>
          </a:stretch>
        </p:blipFill>
        <p:spPr>
          <a:xfrm>
            <a:off x="0" y="0"/>
            <a:ext cx="12145975" cy="76198"/>
          </a:xfrm>
          <a:prstGeom prst="rect">
            <a:avLst/>
          </a:prstGeom>
        </p:spPr>
      </p:pic>
      <p:sp>
        <p:nvSpPr>
          <p:cNvPr id="6" name="Text 0"/>
          <p:cNvSpPr/>
          <p:nvPr/>
        </p:nvSpPr>
        <p:spPr>
          <a:xfrm>
            <a:off x="761981" y="1015975"/>
            <a:ext cx="10667733"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Field Work Impact Statistics
</a:t>
            </a:r>
            <a:endParaRPr lang="en-US" sz="2900" dirty="0"/>
          </a:p>
        </p:txBody>
      </p:sp>
      <p:graphicFrame>
        <p:nvGraphicFramePr>
          <p:cNvPr id="7" name="Chart 0"/>
          <p:cNvGraphicFramePr/>
          <p:nvPr/>
        </p:nvGraphicFramePr>
        <p:xfrm>
          <a:off x="761981" y="1981150"/>
          <a:ext cx="10667733" cy="4114697"/>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69968" y="1269968"/>
            <a:ext cx="4444889" cy="4444889"/>
          </a:xfrm>
          <a:prstGeom prst="rect">
            <a:avLst/>
          </a:prstGeom>
        </p:spPr>
      </p:pic>
      <p:pic>
        <p:nvPicPr>
          <p:cNvPr id="3" name="Image 1" descr="preencoded.png"/>
          <p:cNvPicPr>
            <a:picLocks noChangeAspect="1"/>
          </p:cNvPicPr>
          <p:nvPr/>
        </p:nvPicPr>
        <p:blipFill>
          <a:blip r:embed="rId4"/>
          <a:stretch>
            <a:fillRect/>
          </a:stretch>
        </p:blipFill>
        <p:spPr>
          <a:xfrm>
            <a:off x="6222844" y="888978"/>
            <a:ext cx="5333867" cy="5079873"/>
          </a:xfrm>
          <a:prstGeom prst="rect">
            <a:avLst/>
          </a:prstGeom>
        </p:spPr>
      </p:pic>
      <p:pic>
        <p:nvPicPr>
          <p:cNvPr id="4" name="Image 2" descr="preencoded.png"/>
          <p:cNvPicPr>
            <a:picLocks noChangeAspect="1"/>
          </p:cNvPicPr>
          <p:nvPr/>
        </p:nvPicPr>
        <p:blipFill>
          <a:blip r:embed="rId5"/>
          <a:stretch>
            <a:fillRect/>
          </a:stretch>
        </p:blipFill>
        <p:spPr>
          <a:xfrm>
            <a:off x="4571886" y="5460863"/>
            <a:ext cx="1396965" cy="1269968"/>
          </a:xfrm>
          <a:prstGeom prst="rect">
            <a:avLst/>
          </a:prstGeom>
        </p:spPr>
      </p:pic>
      <p:pic>
        <p:nvPicPr>
          <p:cNvPr id="5" name="Image 3" descr="preencoded.png"/>
          <p:cNvPicPr>
            <a:picLocks noChangeAspect="1"/>
          </p:cNvPicPr>
          <p:nvPr/>
        </p:nvPicPr>
        <p:blipFill>
          <a:blip r:embed="rId6"/>
          <a:stretch>
            <a:fillRect/>
          </a:stretch>
        </p:blipFill>
        <p:spPr>
          <a:xfrm>
            <a:off x="6349841" y="1735623"/>
            <a:ext cx="5079873" cy="3386582"/>
          </a:xfrm>
          <a:prstGeom prst="rect">
            <a:avLst/>
          </a:prstGeom>
        </p:spPr>
      </p:pic>
      <p:pic>
        <p:nvPicPr>
          <p:cNvPr id="6" name="Image 4" descr="preencoded.png"/>
          <p:cNvPicPr>
            <a:picLocks noChangeAspect="1"/>
          </p:cNvPicPr>
          <p:nvPr/>
        </p:nvPicPr>
        <p:blipFill>
          <a:blip r:embed="rId7"/>
          <a:stretch>
            <a:fillRect/>
          </a:stretch>
        </p:blipFill>
        <p:spPr>
          <a:xfrm>
            <a:off x="0" y="380990"/>
            <a:ext cx="63498" cy="3555911"/>
          </a:xfrm>
          <a:prstGeom prst="rect">
            <a:avLst/>
          </a:prstGeom>
        </p:spPr>
      </p:pic>
      <p:sp>
        <p:nvSpPr>
          <p:cNvPr id="7" name="Text 0"/>
          <p:cNvSpPr/>
          <p:nvPr/>
        </p:nvSpPr>
        <p:spPr>
          <a:xfrm>
            <a:off x="304792" y="368291"/>
            <a:ext cx="5879953" cy="1015975"/>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Field Work in Action
</a:t>
            </a:r>
            <a:endParaRPr lang="en-US" sz="2900" dirty="0"/>
          </a:p>
        </p:txBody>
      </p:sp>
      <p:sp>
        <p:nvSpPr>
          <p:cNvPr id="8" name="Text 1"/>
          <p:cNvSpPr/>
          <p:nvPr/>
        </p:nvSpPr>
        <p:spPr>
          <a:xfrm>
            <a:off x="330192" y="2539937"/>
            <a:ext cx="5803755" cy="4272344"/>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This slide showcases various field work activities, emphasizing hands-on learning and real-world applications. Key takeaway: Field work enhances understanding of geographical concepts through direct engagement.
</a:t>
            </a:r>
            <a:endParaRPr lang="en-US" sz="1300" dirty="0"/>
          </a:p>
        </p:txBody>
      </p:sp>
      <p:pic>
        <p:nvPicPr>
          <p:cNvPr id="9" name="Image 5" descr="preencoded.png"/>
          <p:cNvPicPr>
            <a:picLocks noChangeAspect="1"/>
          </p:cNvPicPr>
          <p:nvPr/>
        </p:nvPicPr>
        <p:blipFill>
          <a:blip r:embed="rId8"/>
          <a:stretch>
            <a:fillRect/>
          </a:stretch>
        </p:blipFill>
        <p:spPr>
          <a:xfrm>
            <a:off x="0" y="0"/>
            <a:ext cx="12145975" cy="7619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015975"/>
            <a:ext cx="3256197" cy="4444889"/>
          </a:xfrm>
          <a:prstGeom prst="rect">
            <a:avLst/>
          </a:prstGeom>
        </p:spPr>
      </p:pic>
      <p:sp>
        <p:nvSpPr>
          <p:cNvPr id="3" name="Shape 0"/>
          <p:cNvSpPr/>
          <p:nvPr/>
        </p:nvSpPr>
        <p:spPr>
          <a:xfrm>
            <a:off x="761981" y="2303090"/>
            <a:ext cx="5181470" cy="2886641"/>
          </a:xfrm>
          <a:prstGeom prst="roundRect">
            <a:avLst>
              <a:gd name="adj" fmla="val 6159"/>
            </a:avLst>
          </a:prstGeom>
          <a:solidFill>
            <a:srgbClr val="4F46E5">
              <a:alpha val="8000"/>
            </a:srgbClr>
          </a:solidFill>
          <a:ln w="10160">
            <a:solidFill>
              <a:srgbClr val="4F46E5">
                <a:alpha val="20000"/>
              </a:srgbClr>
            </a:solidFill>
            <a:prstDash val="solid"/>
          </a:ln>
        </p:spPr>
      </p:sp>
      <p:sp>
        <p:nvSpPr>
          <p:cNvPr id="4" name="Shape 1"/>
          <p:cNvSpPr/>
          <p:nvPr/>
        </p:nvSpPr>
        <p:spPr>
          <a:xfrm>
            <a:off x="6248244" y="2303090"/>
            <a:ext cx="5181470" cy="2886641"/>
          </a:xfrm>
          <a:prstGeom prst="roundRect">
            <a:avLst>
              <a:gd name="adj" fmla="val 6159"/>
            </a:avLst>
          </a:prstGeom>
          <a:solidFill>
            <a:srgbClr val="8B5CF6">
              <a:alpha val="8000"/>
            </a:srgbClr>
          </a:solidFill>
          <a:ln w="10160">
            <a:solidFill>
              <a:srgbClr val="8B5CF6">
                <a:alpha val="20000"/>
              </a:srgbClr>
            </a:solidFill>
            <a:prstDash val="solid"/>
          </a:ln>
        </p:spPr>
      </p:sp>
      <p:pic>
        <p:nvPicPr>
          <p:cNvPr id="5" name="Image 1" descr="preencoded.png"/>
          <p:cNvPicPr>
            <a:picLocks noChangeAspect="1"/>
          </p:cNvPicPr>
          <p:nvPr/>
        </p:nvPicPr>
        <p:blipFill>
          <a:blip r:embed="rId4"/>
          <a:stretch>
            <a:fillRect/>
          </a:stretch>
        </p:blipFill>
        <p:spPr>
          <a:xfrm>
            <a:off x="5778356" y="2539937"/>
            <a:ext cx="634984" cy="2539937"/>
          </a:xfrm>
          <a:prstGeom prst="rect">
            <a:avLst/>
          </a:prstGeom>
        </p:spPr>
      </p:pic>
      <p:pic>
        <p:nvPicPr>
          <p:cNvPr id="6"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3" descr="preencoded.png"/>
          <p:cNvPicPr>
            <a:picLocks noChangeAspect="1"/>
          </p:cNvPicPr>
          <p:nvPr/>
        </p:nvPicPr>
        <p:blipFill>
          <a:blip r:embed="rId6"/>
          <a:stretch>
            <a:fillRect/>
          </a:stretch>
        </p:blipFill>
        <p:spPr>
          <a:xfrm>
            <a:off x="10286743" y="6286343"/>
            <a:ext cx="1396965" cy="406390"/>
          </a:xfrm>
          <a:prstGeom prst="rect">
            <a:avLst/>
          </a:prstGeom>
        </p:spPr>
      </p:pic>
      <p:pic>
        <p:nvPicPr>
          <p:cNvPr id="8" name="Image 4" descr="preencoded.png"/>
          <p:cNvPicPr>
            <a:picLocks noChangeAspect="1"/>
          </p:cNvPicPr>
          <p:nvPr/>
        </p:nvPicPr>
        <p:blipFill>
          <a:blip r:embed="rId7"/>
          <a:stretch>
            <a:fillRect/>
          </a:stretch>
        </p:blipFill>
        <p:spPr>
          <a:xfrm>
            <a:off x="0" y="0"/>
            <a:ext cx="12145975" cy="76198"/>
          </a:xfrm>
          <a:prstGeom prst="rect">
            <a:avLst/>
          </a:prstGeom>
        </p:spPr>
      </p:pic>
      <p:sp>
        <p:nvSpPr>
          <p:cNvPr id="9" name="Text 2"/>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Field Work vs. Laboratory Research
</a:t>
            </a:r>
            <a:endParaRPr lang="en-US" sz="2900" dirty="0"/>
          </a:p>
        </p:txBody>
      </p:sp>
      <p:sp>
        <p:nvSpPr>
          <p:cNvPr id="10" name="Text 3"/>
          <p:cNvSpPr/>
          <p:nvPr/>
        </p:nvSpPr>
        <p:spPr>
          <a:xfrm>
            <a:off x="1000735" y="2516445"/>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4F46E5"/>
                </a:solidFill>
                <a:latin typeface="Segoe UI" pitchFamily="34" charset="0"/>
                <a:ea typeface="Segoe UI" pitchFamily="34" charset="-122"/>
                <a:cs typeface="Segoe UI" pitchFamily="34" charset="-120"/>
              </a:rPr>
              <a:t>Field Work
</a:t>
            </a:r>
            <a:endParaRPr lang="en-US" sz="1900" dirty="0"/>
          </a:p>
        </p:txBody>
      </p:sp>
      <p:sp>
        <p:nvSpPr>
          <p:cNvPr id="11" name="Text 4"/>
          <p:cNvSpPr/>
          <p:nvPr/>
        </p:nvSpPr>
        <p:spPr>
          <a:xfrm>
            <a:off x="1254728" y="2988872"/>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Offers real-world insights and practical applications.
</a:t>
            </a:r>
            <a:endParaRPr lang="en-US" sz="1400" dirty="0"/>
          </a:p>
        </p:txBody>
      </p:sp>
      <p:sp>
        <p:nvSpPr>
          <p:cNvPr id="12" name="Text 5"/>
          <p:cNvSpPr/>
          <p:nvPr/>
        </p:nvSpPr>
        <p:spPr>
          <a:xfrm>
            <a:off x="1254728" y="3693705"/>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Captures complex variables and interactions in natural settings.
</a:t>
            </a:r>
            <a:endParaRPr lang="en-US" sz="1400" dirty="0"/>
          </a:p>
        </p:txBody>
      </p:sp>
      <p:sp>
        <p:nvSpPr>
          <p:cNvPr id="13" name="Text 6"/>
          <p:cNvSpPr/>
          <p:nvPr/>
        </p:nvSpPr>
        <p:spPr>
          <a:xfrm>
            <a:off x="1254728" y="4398537"/>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Emphasizes context and environmental factors influencing results.
</a:t>
            </a:r>
            <a:endParaRPr lang="en-US" sz="1400" dirty="0"/>
          </a:p>
        </p:txBody>
      </p:sp>
      <p:sp>
        <p:nvSpPr>
          <p:cNvPr id="14" name="Text 7"/>
          <p:cNvSpPr/>
          <p:nvPr/>
        </p:nvSpPr>
        <p:spPr>
          <a:xfrm>
            <a:off x="6486998" y="2516445"/>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8B5CF6"/>
                </a:solidFill>
                <a:latin typeface="Segoe UI" pitchFamily="34" charset="0"/>
                <a:ea typeface="Segoe UI" pitchFamily="34" charset="-122"/>
                <a:cs typeface="Segoe UI" pitchFamily="34" charset="-120"/>
              </a:rPr>
              <a:t>Laboratory Research
</a:t>
            </a:r>
            <a:endParaRPr lang="en-US" sz="1900" dirty="0"/>
          </a:p>
        </p:txBody>
      </p:sp>
      <p:sp>
        <p:nvSpPr>
          <p:cNvPr id="15" name="Text 8"/>
          <p:cNvSpPr/>
          <p:nvPr/>
        </p:nvSpPr>
        <p:spPr>
          <a:xfrm>
            <a:off x="6740991" y="2988872"/>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Provides controlled conditions for precise measurements.
</a:t>
            </a:r>
            <a:endParaRPr lang="en-US" sz="1400" dirty="0"/>
          </a:p>
        </p:txBody>
      </p:sp>
      <p:sp>
        <p:nvSpPr>
          <p:cNvPr id="16" name="Text 9"/>
          <p:cNvSpPr/>
          <p:nvPr/>
        </p:nvSpPr>
        <p:spPr>
          <a:xfrm>
            <a:off x="6740991" y="3693705"/>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Minimizes external variables to isolate specific factors.
</a:t>
            </a:r>
            <a:endParaRPr lang="en-US" sz="1400" dirty="0"/>
          </a:p>
        </p:txBody>
      </p:sp>
      <p:sp>
        <p:nvSpPr>
          <p:cNvPr id="17" name="Text 10"/>
          <p:cNvSpPr/>
          <p:nvPr/>
        </p:nvSpPr>
        <p:spPr>
          <a:xfrm>
            <a:off x="6740991" y="4398537"/>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Facilitates repeatability and verification of experiments.
</a:t>
            </a:r>
            <a:endParaRPr lang="en-US" sz="1400" dirty="0"/>
          </a:p>
        </p:txBody>
      </p:sp>
      <p:sp>
        <p:nvSpPr>
          <p:cNvPr id="18" name="Shape 11"/>
          <p:cNvSpPr/>
          <p:nvPr/>
        </p:nvSpPr>
        <p:spPr>
          <a:xfrm>
            <a:off x="1000735" y="3077768"/>
            <a:ext cx="101597" cy="101600"/>
          </a:xfrm>
          <a:prstGeom prst="ellipse">
            <a:avLst/>
          </a:prstGeom>
          <a:solidFill>
            <a:srgbClr val="4F46E5"/>
          </a:solidFill>
          <a:ln/>
        </p:spPr>
      </p:sp>
      <p:sp>
        <p:nvSpPr>
          <p:cNvPr id="19" name="Shape 12"/>
          <p:cNvSpPr/>
          <p:nvPr/>
        </p:nvSpPr>
        <p:spPr>
          <a:xfrm>
            <a:off x="1000735" y="3782601"/>
            <a:ext cx="101597" cy="101600"/>
          </a:xfrm>
          <a:prstGeom prst="ellipse">
            <a:avLst/>
          </a:prstGeom>
          <a:solidFill>
            <a:srgbClr val="4F46E5"/>
          </a:solidFill>
          <a:ln/>
        </p:spPr>
      </p:sp>
      <p:sp>
        <p:nvSpPr>
          <p:cNvPr id="20" name="Shape 13"/>
          <p:cNvSpPr/>
          <p:nvPr/>
        </p:nvSpPr>
        <p:spPr>
          <a:xfrm>
            <a:off x="1000735" y="4487433"/>
            <a:ext cx="101597" cy="101600"/>
          </a:xfrm>
          <a:prstGeom prst="ellipse">
            <a:avLst/>
          </a:prstGeom>
          <a:solidFill>
            <a:srgbClr val="4F46E5"/>
          </a:solidFill>
          <a:ln/>
        </p:spPr>
      </p:sp>
      <p:sp>
        <p:nvSpPr>
          <p:cNvPr id="21" name="Shape 14"/>
          <p:cNvSpPr/>
          <p:nvPr/>
        </p:nvSpPr>
        <p:spPr>
          <a:xfrm>
            <a:off x="6486998" y="3077768"/>
            <a:ext cx="101598" cy="101600"/>
          </a:xfrm>
          <a:prstGeom prst="ellipse">
            <a:avLst/>
          </a:prstGeom>
          <a:solidFill>
            <a:srgbClr val="8B5CF6"/>
          </a:solidFill>
          <a:ln/>
        </p:spPr>
      </p:sp>
      <p:sp>
        <p:nvSpPr>
          <p:cNvPr id="22" name="Shape 15"/>
          <p:cNvSpPr/>
          <p:nvPr/>
        </p:nvSpPr>
        <p:spPr>
          <a:xfrm>
            <a:off x="6486998" y="3782601"/>
            <a:ext cx="101598" cy="101600"/>
          </a:xfrm>
          <a:prstGeom prst="ellipse">
            <a:avLst/>
          </a:prstGeom>
          <a:solidFill>
            <a:srgbClr val="8B5CF6"/>
          </a:solidFill>
          <a:ln/>
        </p:spPr>
      </p:sp>
      <p:sp>
        <p:nvSpPr>
          <p:cNvPr id="23" name="Shape 16"/>
          <p:cNvSpPr/>
          <p:nvPr/>
        </p:nvSpPr>
        <p:spPr>
          <a:xfrm>
            <a:off x="6486998" y="4487433"/>
            <a:ext cx="101598" cy="101600"/>
          </a:xfrm>
          <a:prstGeom prst="ellipse">
            <a:avLst/>
          </a:prstGeom>
          <a:solidFill>
            <a:srgbClr val="8B5CF6"/>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How to Conduct Ethical Field Work
</a:t>
            </a:r>
            <a:endParaRPr lang="en-US" sz="2900" dirty="0"/>
          </a:p>
        </p:txBody>
      </p:sp>
      <p:sp>
        <p:nvSpPr>
          <p:cNvPr id="8" name="Text 1"/>
          <p:cNvSpPr/>
          <p:nvPr/>
        </p:nvSpPr>
        <p:spPr>
          <a:xfrm>
            <a:off x="1407125" y="1732242"/>
            <a:ext cx="10012430"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Obtain Informed Consent
</a:t>
            </a:r>
            <a:endParaRPr lang="en-US" sz="1400" dirty="0"/>
          </a:p>
        </p:txBody>
      </p:sp>
      <p:sp>
        <p:nvSpPr>
          <p:cNvPr id="9" name="Text 2"/>
          <p:cNvSpPr/>
          <p:nvPr/>
        </p:nvSpPr>
        <p:spPr>
          <a:xfrm>
            <a:off x="1407125" y="2037034"/>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Ensure that all participants are fully aware of the purpose of the research, what their involvement entails, and any potential risks. Obtain their explicit consent before proceeding.
</a:t>
            </a:r>
            <a:endParaRPr lang="en-US" sz="1300" dirty="0"/>
          </a:p>
        </p:txBody>
      </p:sp>
      <p:sp>
        <p:nvSpPr>
          <p:cNvPr id="10" name="Text 3"/>
          <p:cNvSpPr/>
          <p:nvPr/>
        </p:nvSpPr>
        <p:spPr>
          <a:xfrm>
            <a:off x="1407125" y="2801545"/>
            <a:ext cx="10012430"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Ensure Confidentiality
</a:t>
            </a:r>
            <a:endParaRPr lang="en-US" sz="1400" dirty="0"/>
          </a:p>
        </p:txBody>
      </p:sp>
      <p:sp>
        <p:nvSpPr>
          <p:cNvPr id="11" name="Text 4"/>
          <p:cNvSpPr/>
          <p:nvPr/>
        </p:nvSpPr>
        <p:spPr>
          <a:xfrm>
            <a:off x="1407125" y="3106337"/>
            <a:ext cx="10012430"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Implement measures to protect the identity and data of participants. Use anonymization techniques and secure data storage to maintain confidentiality.
</a:t>
            </a:r>
            <a:endParaRPr lang="en-US" sz="1300" dirty="0"/>
          </a:p>
        </p:txBody>
      </p:sp>
      <p:sp>
        <p:nvSpPr>
          <p:cNvPr id="12" name="Text 5"/>
          <p:cNvSpPr/>
          <p:nvPr/>
        </p:nvSpPr>
        <p:spPr>
          <a:xfrm>
            <a:off x="1407125" y="3870859"/>
            <a:ext cx="10012430"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Minimize Environmental Impact
</a:t>
            </a:r>
            <a:endParaRPr lang="en-US" sz="1400" dirty="0"/>
          </a:p>
        </p:txBody>
      </p:sp>
      <p:sp>
        <p:nvSpPr>
          <p:cNvPr id="13" name="Text 6"/>
          <p:cNvSpPr/>
          <p:nvPr/>
        </p:nvSpPr>
        <p:spPr>
          <a:xfrm>
            <a:off x="1407125" y="4175651"/>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Plan fieldwork activities to reduce disruption to the local environment and communities. Follow guidelines for sustainable practices and respect local ecosystems.
</a:t>
            </a:r>
            <a:endParaRPr lang="en-US" sz="1300" dirty="0"/>
          </a:p>
        </p:txBody>
      </p:sp>
      <p:sp>
        <p:nvSpPr>
          <p:cNvPr id="14" name="Text 7"/>
          <p:cNvSpPr/>
          <p:nvPr/>
        </p:nvSpPr>
        <p:spPr>
          <a:xfrm>
            <a:off x="1407125" y="4940184"/>
            <a:ext cx="10012430"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Report Findings Transparently
</a:t>
            </a:r>
            <a:endParaRPr lang="en-US" sz="1400" dirty="0"/>
          </a:p>
        </p:txBody>
      </p:sp>
      <p:sp>
        <p:nvSpPr>
          <p:cNvPr id="15" name="Text 8"/>
          <p:cNvSpPr/>
          <p:nvPr/>
        </p:nvSpPr>
        <p:spPr>
          <a:xfrm>
            <a:off x="1407125" y="5244976"/>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Share research results honestly and responsibly, acknowledging any limitations and the context of the findings. Ensure that the reporting does not misrepresent the data or the participants.
</a:t>
            </a:r>
            <a:endParaRPr lang="en-US" sz="1300" dirty="0"/>
          </a:p>
        </p:txBody>
      </p:sp>
      <p:sp>
        <p:nvSpPr>
          <p:cNvPr id="16" name="Shape 9"/>
          <p:cNvSpPr/>
          <p:nvPr/>
        </p:nvSpPr>
        <p:spPr>
          <a:xfrm>
            <a:off x="761981" y="1722079"/>
            <a:ext cx="431789" cy="431786"/>
          </a:xfrm>
          <a:prstGeom prst="ellipse">
            <a:avLst/>
          </a:prstGeom>
          <a:solidFill>
            <a:srgbClr val="4F46E5"/>
          </a:solidFill>
          <a:ln/>
        </p:spPr>
      </p:sp>
      <p:sp>
        <p:nvSpPr>
          <p:cNvPr id="17" name="Text 10"/>
          <p:cNvSpPr/>
          <p:nvPr/>
        </p:nvSpPr>
        <p:spPr>
          <a:xfrm>
            <a:off x="761981" y="1722079"/>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1
</a:t>
            </a:r>
            <a:endParaRPr lang="en-US" sz="1500" dirty="0"/>
          </a:p>
        </p:txBody>
      </p:sp>
      <p:sp>
        <p:nvSpPr>
          <p:cNvPr id="18" name="Shape 11"/>
          <p:cNvSpPr/>
          <p:nvPr/>
        </p:nvSpPr>
        <p:spPr>
          <a:xfrm>
            <a:off x="761981" y="2791393"/>
            <a:ext cx="431789" cy="431786"/>
          </a:xfrm>
          <a:prstGeom prst="ellipse">
            <a:avLst/>
          </a:prstGeom>
          <a:solidFill>
            <a:srgbClr val="4F46E5"/>
          </a:solidFill>
          <a:ln/>
        </p:spPr>
      </p:sp>
      <p:sp>
        <p:nvSpPr>
          <p:cNvPr id="19" name="Text 12"/>
          <p:cNvSpPr/>
          <p:nvPr/>
        </p:nvSpPr>
        <p:spPr>
          <a:xfrm>
            <a:off x="761981" y="2791393"/>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2
</a:t>
            </a:r>
            <a:endParaRPr lang="en-US" sz="1500" dirty="0"/>
          </a:p>
        </p:txBody>
      </p:sp>
      <p:sp>
        <p:nvSpPr>
          <p:cNvPr id="20" name="Shape 13"/>
          <p:cNvSpPr/>
          <p:nvPr/>
        </p:nvSpPr>
        <p:spPr>
          <a:xfrm>
            <a:off x="761981" y="3860696"/>
            <a:ext cx="431789" cy="431795"/>
          </a:xfrm>
          <a:prstGeom prst="ellipse">
            <a:avLst/>
          </a:prstGeom>
          <a:solidFill>
            <a:srgbClr val="4F46E5"/>
          </a:solidFill>
          <a:ln/>
        </p:spPr>
      </p:sp>
      <p:sp>
        <p:nvSpPr>
          <p:cNvPr id="21" name="Text 14"/>
          <p:cNvSpPr/>
          <p:nvPr/>
        </p:nvSpPr>
        <p:spPr>
          <a:xfrm>
            <a:off x="761981" y="3860696"/>
            <a:ext cx="431789" cy="431795"/>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3
</a:t>
            </a:r>
            <a:endParaRPr lang="en-US" sz="1500" dirty="0"/>
          </a:p>
        </p:txBody>
      </p:sp>
      <p:sp>
        <p:nvSpPr>
          <p:cNvPr id="22" name="Shape 15"/>
          <p:cNvSpPr/>
          <p:nvPr/>
        </p:nvSpPr>
        <p:spPr>
          <a:xfrm>
            <a:off x="761981" y="4930021"/>
            <a:ext cx="431789" cy="431786"/>
          </a:xfrm>
          <a:prstGeom prst="ellipse">
            <a:avLst/>
          </a:prstGeom>
          <a:solidFill>
            <a:srgbClr val="4F46E5"/>
          </a:solidFill>
          <a:ln/>
        </p:spPr>
      </p:sp>
      <p:sp>
        <p:nvSpPr>
          <p:cNvPr id="23" name="Text 16"/>
          <p:cNvSpPr/>
          <p:nvPr/>
        </p:nvSpPr>
        <p:spPr>
          <a:xfrm>
            <a:off x="761981" y="4930021"/>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4
</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1981" y="1409356"/>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3" name="Shape 1"/>
          <p:cNvSpPr/>
          <p:nvPr/>
        </p:nvSpPr>
        <p:spPr>
          <a:xfrm>
            <a:off x="761981" y="2616142"/>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4" name="Shape 2"/>
          <p:cNvSpPr/>
          <p:nvPr/>
        </p:nvSpPr>
        <p:spPr>
          <a:xfrm>
            <a:off x="761981" y="3822927"/>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5" name="Shape 3"/>
          <p:cNvSpPr/>
          <p:nvPr/>
        </p:nvSpPr>
        <p:spPr>
          <a:xfrm>
            <a:off x="761981" y="5029712"/>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pic>
        <p:nvPicPr>
          <p:cNvPr id="6" name="Image 0" descr="preencoded.png"/>
          <p:cNvPicPr>
            <a:picLocks noChangeAspect="1"/>
          </p:cNvPicPr>
          <p:nvPr/>
        </p:nvPicPr>
        <p:blipFill>
          <a:blip r:embed="rId3"/>
          <a:stretch>
            <a:fillRect/>
          </a:stretch>
        </p:blipFill>
        <p:spPr>
          <a:xfrm>
            <a:off x="0" y="0"/>
            <a:ext cx="12145975" cy="76198"/>
          </a:xfrm>
          <a:prstGeom prst="rect">
            <a:avLst/>
          </a:prstGeom>
        </p:spPr>
      </p:pic>
      <p:sp>
        <p:nvSpPr>
          <p:cNvPr id="7" name="Text 4"/>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Frequently Asked Questions
</a:t>
            </a:r>
            <a:endParaRPr lang="en-US" sz="2900" dirty="0"/>
          </a:p>
        </p:txBody>
      </p:sp>
      <p:sp>
        <p:nvSpPr>
          <p:cNvPr id="8" name="Text 5"/>
          <p:cNvSpPr/>
          <p:nvPr/>
        </p:nvSpPr>
        <p:spPr>
          <a:xfrm>
            <a:off x="1395060" y="1582854"/>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What types of research benefit from field work?
</a:t>
            </a:r>
            <a:endParaRPr lang="en-US" sz="1300" dirty="0"/>
          </a:p>
        </p:txBody>
      </p:sp>
      <p:sp>
        <p:nvSpPr>
          <p:cNvPr id="9" name="Text 6"/>
          <p:cNvSpPr/>
          <p:nvPr/>
        </p:nvSpPr>
        <p:spPr>
          <a:xfrm>
            <a:off x="1395060" y="1845263"/>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Field work is particularly beneficial for qualitative research, environmental studies, and social sciences, where direct observation and interaction with subjects provide deeper insights.
</a:t>
            </a:r>
            <a:endParaRPr lang="en-US" sz="1100" dirty="0"/>
          </a:p>
        </p:txBody>
      </p:sp>
      <p:sp>
        <p:nvSpPr>
          <p:cNvPr id="10" name="Text 7"/>
          <p:cNvSpPr/>
          <p:nvPr/>
        </p:nvSpPr>
        <p:spPr>
          <a:xfrm>
            <a:off x="1395060" y="2789639"/>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How can one ensure ethical practices in field studies?
</a:t>
            </a:r>
            <a:endParaRPr lang="en-US" sz="1300" dirty="0"/>
          </a:p>
        </p:txBody>
      </p:sp>
      <p:sp>
        <p:nvSpPr>
          <p:cNvPr id="11" name="Text 8"/>
          <p:cNvSpPr/>
          <p:nvPr/>
        </p:nvSpPr>
        <p:spPr>
          <a:xfrm>
            <a:off x="1395060" y="3052048"/>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Researchers can ensure ethical practices by obtaining informed consent, respecting participants' privacy, and adhering to institutional review board guidelines.
</a:t>
            </a:r>
            <a:endParaRPr lang="en-US" sz="1100" dirty="0"/>
          </a:p>
        </p:txBody>
      </p:sp>
      <p:sp>
        <p:nvSpPr>
          <p:cNvPr id="12" name="Text 9"/>
          <p:cNvSpPr/>
          <p:nvPr/>
        </p:nvSpPr>
        <p:spPr>
          <a:xfrm>
            <a:off x="1395060" y="3996435"/>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What challenges do researchers face in the field?
</a:t>
            </a:r>
            <a:endParaRPr lang="en-US" sz="1300" dirty="0"/>
          </a:p>
        </p:txBody>
      </p:sp>
      <p:sp>
        <p:nvSpPr>
          <p:cNvPr id="13" name="Text 10"/>
          <p:cNvSpPr/>
          <p:nvPr/>
        </p:nvSpPr>
        <p:spPr>
          <a:xfrm>
            <a:off x="1395060" y="4258834"/>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Common challenges include logistical issues, unpredictable weather, cultural differences, and potential safety risks, which can impact data collection and participant engagement.
</a:t>
            </a:r>
            <a:endParaRPr lang="en-US" sz="1100" dirty="0"/>
          </a:p>
        </p:txBody>
      </p:sp>
      <p:sp>
        <p:nvSpPr>
          <p:cNvPr id="14" name="Text 11"/>
          <p:cNvSpPr/>
          <p:nvPr/>
        </p:nvSpPr>
        <p:spPr>
          <a:xfrm>
            <a:off x="1395060" y="5203220"/>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How do findings from field work influence policy-making?
</a:t>
            </a:r>
            <a:endParaRPr lang="en-US" sz="1300" dirty="0"/>
          </a:p>
        </p:txBody>
      </p:sp>
      <p:sp>
        <p:nvSpPr>
          <p:cNvPr id="15" name="Text 12"/>
          <p:cNvSpPr/>
          <p:nvPr/>
        </p:nvSpPr>
        <p:spPr>
          <a:xfrm>
            <a:off x="1395060" y="5465629"/>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Field work findings provide empirical evidence that can inform policy decisions, highlight community needs, and support advocacy efforts for social change.
</a:t>
            </a:r>
            <a:endParaRPr lang="en-US" sz="1100" dirty="0"/>
          </a:p>
        </p:txBody>
      </p:sp>
      <p:sp>
        <p:nvSpPr>
          <p:cNvPr id="16" name="Shape 13"/>
          <p:cNvSpPr/>
          <p:nvPr/>
        </p:nvSpPr>
        <p:spPr>
          <a:xfrm>
            <a:off x="947238" y="1598098"/>
            <a:ext cx="284473" cy="284476"/>
          </a:xfrm>
          <a:prstGeom prst="ellipse">
            <a:avLst/>
          </a:prstGeom>
          <a:solidFill>
            <a:srgbClr val="4F46E5"/>
          </a:solidFill>
          <a:ln/>
        </p:spPr>
      </p:sp>
      <p:sp>
        <p:nvSpPr>
          <p:cNvPr id="17" name="Text 14"/>
          <p:cNvSpPr/>
          <p:nvPr/>
        </p:nvSpPr>
        <p:spPr>
          <a:xfrm>
            <a:off x="947238" y="1598098"/>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18" name="Shape 15"/>
          <p:cNvSpPr/>
          <p:nvPr/>
        </p:nvSpPr>
        <p:spPr>
          <a:xfrm>
            <a:off x="947238" y="2804883"/>
            <a:ext cx="284473" cy="284476"/>
          </a:xfrm>
          <a:prstGeom prst="ellipse">
            <a:avLst/>
          </a:prstGeom>
          <a:solidFill>
            <a:srgbClr val="4F46E5"/>
          </a:solidFill>
          <a:ln/>
        </p:spPr>
      </p:sp>
      <p:sp>
        <p:nvSpPr>
          <p:cNvPr id="19" name="Text 16"/>
          <p:cNvSpPr/>
          <p:nvPr/>
        </p:nvSpPr>
        <p:spPr>
          <a:xfrm>
            <a:off x="947238" y="2804883"/>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0" name="Shape 17"/>
          <p:cNvSpPr/>
          <p:nvPr/>
        </p:nvSpPr>
        <p:spPr>
          <a:xfrm>
            <a:off x="947238" y="4011668"/>
            <a:ext cx="284473" cy="284476"/>
          </a:xfrm>
          <a:prstGeom prst="ellipse">
            <a:avLst/>
          </a:prstGeom>
          <a:solidFill>
            <a:srgbClr val="4F46E5"/>
          </a:solidFill>
          <a:ln/>
        </p:spPr>
      </p:sp>
      <p:sp>
        <p:nvSpPr>
          <p:cNvPr id="21" name="Text 18"/>
          <p:cNvSpPr/>
          <p:nvPr/>
        </p:nvSpPr>
        <p:spPr>
          <a:xfrm>
            <a:off x="947238" y="4011668"/>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2" name="Shape 19"/>
          <p:cNvSpPr/>
          <p:nvPr/>
        </p:nvSpPr>
        <p:spPr>
          <a:xfrm>
            <a:off x="947238" y="5218453"/>
            <a:ext cx="284473" cy="284476"/>
          </a:xfrm>
          <a:prstGeom prst="ellipse">
            <a:avLst/>
          </a:prstGeom>
          <a:solidFill>
            <a:srgbClr val="4F46E5"/>
          </a:solidFill>
          <a:ln/>
        </p:spPr>
      </p:sp>
      <p:sp>
        <p:nvSpPr>
          <p:cNvPr id="23" name="Text 20"/>
          <p:cNvSpPr/>
          <p:nvPr/>
        </p:nvSpPr>
        <p:spPr>
          <a:xfrm>
            <a:off x="947238" y="5218453"/>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369767" y="6553036"/>
            <a:ext cx="1745731"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1680812"/>
            <a:ext cx="3552101"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Tech Integration in Research
</a:t>
            </a:r>
            <a:endParaRPr lang="en-US" sz="1400" dirty="0"/>
          </a:p>
        </p:txBody>
      </p:sp>
      <p:sp>
        <p:nvSpPr>
          <p:cNvPr id="9" name="Text 2"/>
          <p:cNvSpPr/>
          <p:nvPr/>
        </p:nvSpPr>
        <p:spPr>
          <a:xfrm>
            <a:off x="599425" y="1985605"/>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Drones and GIS enhance data collection efficiency by 40% in field studies.
</a:t>
            </a:r>
            <a:endParaRPr lang="en-US" sz="1300" dirty="0"/>
          </a:p>
        </p:txBody>
      </p:sp>
      <p:sp>
        <p:nvSpPr>
          <p:cNvPr id="10" name="Text 3"/>
          <p:cNvSpPr/>
          <p:nvPr/>
        </p:nvSpPr>
        <p:spPr>
          <a:xfrm>
            <a:off x="4771270" y="1680812"/>
            <a:ext cx="3552101"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Sustainability Focus
</a:t>
            </a:r>
            <a:endParaRPr lang="en-US" sz="1400" dirty="0"/>
          </a:p>
        </p:txBody>
      </p:sp>
      <p:sp>
        <p:nvSpPr>
          <p:cNvPr id="11" name="Text 4"/>
          <p:cNvSpPr/>
          <p:nvPr/>
        </p:nvSpPr>
        <p:spPr>
          <a:xfrm>
            <a:off x="4771270" y="1985605"/>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Research now prioritizes sustainable practices, reducing environmental impact significantly.
</a:t>
            </a:r>
            <a:endParaRPr lang="en-US" sz="1300" dirty="0"/>
          </a:p>
        </p:txBody>
      </p:sp>
      <p:sp>
        <p:nvSpPr>
          <p:cNvPr id="12" name="Text 5"/>
          <p:cNvSpPr/>
          <p:nvPr/>
        </p:nvSpPr>
        <p:spPr>
          <a:xfrm>
            <a:off x="599425" y="3587030"/>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Community Collaboration
</a:t>
            </a:r>
            <a:endParaRPr lang="en-US" sz="1400" dirty="0"/>
          </a:p>
        </p:txBody>
      </p:sp>
      <p:sp>
        <p:nvSpPr>
          <p:cNvPr id="13" name="Text 6"/>
          <p:cNvSpPr/>
          <p:nvPr/>
        </p:nvSpPr>
        <p:spPr>
          <a:xfrm>
            <a:off x="599425" y="3891822"/>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Engaging local communities improves research relevance and data accuracy by 25%.
</a:t>
            </a:r>
            <a:endParaRPr lang="en-US" sz="1300" dirty="0"/>
          </a:p>
        </p:txBody>
      </p:sp>
      <p:sp>
        <p:nvSpPr>
          <p:cNvPr id="14" name="Text 7"/>
          <p:cNvSpPr/>
          <p:nvPr/>
        </p:nvSpPr>
        <p:spPr>
          <a:xfrm>
            <a:off x="4771270" y="3587030"/>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Remote Sensing Growth
</a:t>
            </a:r>
            <a:endParaRPr lang="en-US" sz="1400" dirty="0"/>
          </a:p>
        </p:txBody>
      </p:sp>
      <p:sp>
        <p:nvSpPr>
          <p:cNvPr id="15" name="Text 8"/>
          <p:cNvSpPr/>
          <p:nvPr/>
        </p:nvSpPr>
        <p:spPr>
          <a:xfrm>
            <a:off x="4771270" y="3891822"/>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Remote sensing technologies are revolutionizing data collection in inaccessible areas.
</a:t>
            </a:r>
            <a:endParaRPr lang="en-US" sz="1300" dirty="0"/>
          </a:p>
        </p:txBody>
      </p:sp>
      <p:sp>
        <p:nvSpPr>
          <p:cNvPr id="16" name="Text 9"/>
          <p:cNvSpPr/>
          <p:nvPr/>
        </p:nvSpPr>
        <p:spPr>
          <a:xfrm>
            <a:off x="599425" y="5493247"/>
            <a:ext cx="7723947"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Virtual Field Work Trends
</a:t>
            </a:r>
            <a:endParaRPr lang="en-US" sz="1400" dirty="0"/>
          </a:p>
        </p:txBody>
      </p:sp>
      <p:sp>
        <p:nvSpPr>
          <p:cNvPr id="17" name="Text 10"/>
          <p:cNvSpPr/>
          <p:nvPr/>
        </p:nvSpPr>
        <p:spPr>
          <a:xfrm>
            <a:off x="599425" y="5798039"/>
            <a:ext cx="7723947" cy="257806"/>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Virtual field work is increasing accessibility, allowing global participation in research.
</a:t>
            </a:r>
            <a:endParaRPr lang="en-US" sz="1300" dirty="0"/>
          </a:p>
        </p:txBody>
      </p:sp>
      <p:sp>
        <p:nvSpPr>
          <p:cNvPr id="18" name="Text 11"/>
          <p:cNvSpPr/>
          <p:nvPr/>
        </p:nvSpPr>
        <p:spPr>
          <a:xfrm>
            <a:off x="10445966" y="6578443"/>
            <a:ext cx="1593334"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Alessio Soggetti
</a:t>
            </a:r>
            <a:endParaRPr lang="en-US" sz="900" dirty="0"/>
          </a:p>
        </p:txBody>
      </p:sp>
      <p:sp>
        <p:nvSpPr>
          <p:cNvPr id="19" name="Text 12"/>
          <p:cNvSpPr/>
          <p:nvPr/>
        </p:nvSpPr>
        <p:spPr>
          <a:xfrm>
            <a:off x="380990" y="629272"/>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Future of Field Work
</a:t>
            </a:r>
            <a:endParaRPr lang="en-US" sz="2300" dirty="0"/>
          </a:p>
        </p:txBody>
      </p:sp>
      <p:pic>
        <p:nvPicPr>
          <p:cNvPr id="20"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1365857"/>
            <a:ext cx="228594" cy="228594"/>
          </a:xfrm>
          <a:prstGeom prst="rect">
            <a:avLst/>
          </a:prstGeom>
        </p:spPr>
      </p:pic>
      <p:pic>
        <p:nvPicPr>
          <p:cNvPr id="21"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1365857"/>
            <a:ext cx="228594" cy="228594"/>
          </a:xfrm>
          <a:prstGeom prst="rect">
            <a:avLst/>
          </a:prstGeom>
        </p:spPr>
      </p:pic>
      <p:pic>
        <p:nvPicPr>
          <p:cNvPr id="22"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272075"/>
            <a:ext cx="228594" cy="228594"/>
          </a:xfrm>
          <a:prstGeom prst="rect">
            <a:avLst/>
          </a:prstGeom>
        </p:spPr>
      </p:pic>
      <p:pic>
        <p:nvPicPr>
          <p:cNvPr id="23"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272075"/>
            <a:ext cx="228594" cy="228594"/>
          </a:xfrm>
          <a:prstGeom prst="rect">
            <a:avLst/>
          </a:prstGeom>
        </p:spPr>
      </p:pic>
      <p:pic>
        <p:nvPicPr>
          <p:cNvPr id="24"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89265" y="5178303"/>
            <a:ext cx="228594" cy="228594"/>
          </a:xfrm>
          <a:prstGeom prst="rect">
            <a:avLst/>
          </a:prstGeom>
        </p:spPr>
      </p:pic>
      <p:pic>
        <p:nvPicPr>
          <p:cNvPr id="25" name="Image 10" descr="preencoded.png"/>
          <p:cNvPicPr>
            <a:picLocks noChangeAspect="1"/>
          </p:cNvPicPr>
          <p:nvPr/>
        </p:nvPicPr>
        <p:blipFill>
          <a:blip r:embed="rId18"/>
          <a:srcRect/>
          <a:stretch/>
        </p:blipFill>
        <p:spPr>
          <a:xfrm>
            <a:off x="8775480" y="0"/>
            <a:ext cx="3370495" cy="68122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419490"/>
            <a:ext cx="3162221" cy="2392790"/>
          </a:xfrm>
          <a:prstGeom prst="rect">
            <a:avLst/>
          </a:prstGeom>
        </p:spPr>
      </p:pic>
      <p:sp>
        <p:nvSpPr>
          <p:cNvPr id="3" name="Shape 0"/>
          <p:cNvSpPr/>
          <p:nvPr/>
        </p:nvSpPr>
        <p:spPr>
          <a:xfrm>
            <a:off x="1750810" y="2982037"/>
            <a:ext cx="8690075" cy="2362779"/>
          </a:xfrm>
          <a:prstGeom prst="roundRect">
            <a:avLst>
              <a:gd name="adj" fmla="val 8600"/>
            </a:avLst>
          </a:prstGeom>
          <a:solidFill>
            <a:srgbClr val="4F46E5">
              <a:alpha val="7000"/>
            </a:srgbClr>
          </a:solidFill>
          <a:ln/>
        </p:spPr>
      </p:sp>
      <p:pic>
        <p:nvPicPr>
          <p:cNvPr id="4" name="Image 1" descr="preencoded.png"/>
          <p:cNvPicPr>
            <a:picLocks noChangeAspect="1"/>
          </p:cNvPicPr>
          <p:nvPr/>
        </p:nvPicPr>
        <p:blipFill>
          <a:blip r:embed="rId4"/>
          <a:stretch>
            <a:fillRect/>
          </a:stretch>
        </p:blipFill>
        <p:spPr>
          <a:xfrm>
            <a:off x="10286743" y="2539937"/>
            <a:ext cx="1269968" cy="1777956"/>
          </a:xfrm>
          <a:prstGeom prst="rect">
            <a:avLst/>
          </a:prstGeom>
        </p:spPr>
      </p:pic>
      <p:pic>
        <p:nvPicPr>
          <p:cNvPr id="5" name="Image 2" descr="preencoded.png"/>
          <p:cNvPicPr>
            <a:picLocks noChangeAspect="1"/>
          </p:cNvPicPr>
          <p:nvPr/>
        </p:nvPicPr>
        <p:blipFill>
          <a:blip r:embed="rId5"/>
          <a:stretch>
            <a:fillRect/>
          </a:stretch>
        </p:blipFill>
        <p:spPr>
          <a:xfrm>
            <a:off x="634984" y="2539937"/>
            <a:ext cx="1269968" cy="1777956"/>
          </a:xfrm>
          <a:prstGeom prst="rect">
            <a:avLst/>
          </a:prstGeom>
        </p:spPr>
      </p:pic>
      <p:pic>
        <p:nvPicPr>
          <p:cNvPr id="6" name="Image 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53436" y="4978276"/>
            <a:ext cx="1269968" cy="1269968"/>
          </a:xfrm>
          <a:prstGeom prst="rect">
            <a:avLst/>
          </a:prstGeom>
        </p:spPr>
      </p:pic>
      <p:pic>
        <p:nvPicPr>
          <p:cNvPr id="7" name="Image 4"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2284" y="914377"/>
            <a:ext cx="1015975" cy="1015975"/>
          </a:xfrm>
          <a:prstGeom prst="rect">
            <a:avLst/>
          </a:prstGeom>
        </p:spPr>
      </p:pic>
      <p:pic>
        <p:nvPicPr>
          <p:cNvPr id="8" name="Image 5" descr="preencoded.png"/>
          <p:cNvPicPr>
            <a:picLocks noChangeAspect="1"/>
          </p:cNvPicPr>
          <p:nvPr/>
        </p:nvPicPr>
        <p:blipFill>
          <a:blip r:embed="rId10"/>
          <a:stretch>
            <a:fillRect/>
          </a:stretch>
        </p:blipFill>
        <p:spPr>
          <a:xfrm>
            <a:off x="5168771" y="355591"/>
            <a:ext cx="1727157" cy="761981"/>
          </a:xfrm>
          <a:prstGeom prst="rect">
            <a:avLst/>
          </a:prstGeom>
        </p:spPr>
      </p:pic>
      <p:pic>
        <p:nvPicPr>
          <p:cNvPr id="10" name="Image 7" descr="preencoded.png"/>
          <p:cNvPicPr>
            <a:picLocks noChangeAspect="1"/>
          </p:cNvPicPr>
          <p:nvPr/>
        </p:nvPicPr>
        <p:blipFill>
          <a:blip r:embed="rId11"/>
          <a:stretch>
            <a:fillRect/>
          </a:stretch>
        </p:blipFill>
        <p:spPr>
          <a:xfrm>
            <a:off x="0" y="0"/>
            <a:ext cx="12145975" cy="101597"/>
          </a:xfrm>
          <a:prstGeom prst="rect">
            <a:avLst/>
          </a:prstGeom>
        </p:spPr>
      </p:pic>
      <p:sp>
        <p:nvSpPr>
          <p:cNvPr id="11" name="Shape 1"/>
          <p:cNvSpPr/>
          <p:nvPr/>
        </p:nvSpPr>
        <p:spPr>
          <a:xfrm>
            <a:off x="6019650" y="2171646"/>
            <a:ext cx="711182" cy="63498"/>
          </a:xfrm>
          <a:prstGeom prst="rect">
            <a:avLst/>
          </a:prstGeom>
          <a:solidFill>
            <a:srgbClr val="4F46E5"/>
          </a:solidFill>
          <a:ln/>
        </p:spPr>
      </p:sp>
      <p:sp>
        <p:nvSpPr>
          <p:cNvPr id="12" name="Text 2"/>
          <p:cNvSpPr/>
          <p:nvPr/>
        </p:nvSpPr>
        <p:spPr>
          <a:xfrm>
            <a:off x="5210680" y="2147993"/>
            <a:ext cx="1770336" cy="370828"/>
          </a:xfrm>
          <a:prstGeom prst="rect">
            <a:avLst/>
          </a:prstGeom>
          <a:noFill/>
          <a:ln/>
        </p:spPr>
        <p:txBody>
          <a:bodyPr wrap="square" lIns="1016" tIns="1016" rIns="1016" bIns="1016" rtlCol="0" anchor="t"/>
          <a:lstStyle/>
          <a:p>
            <a:pPr marL="0" indent="0" algn="ctr">
              <a:lnSpc>
                <a:spcPct val="121679"/>
              </a:lnSpc>
              <a:buNone/>
            </a:pPr>
            <a:r>
              <a:rPr lang="en-US" sz="2200" b="1" dirty="0">
                <a:solidFill>
                  <a:srgbClr val="0F172A"/>
                </a:solidFill>
                <a:latin typeface="Segoe UI" pitchFamily="34" charset="0"/>
                <a:ea typeface="Segoe UI" pitchFamily="34" charset="-122"/>
                <a:cs typeface="Segoe UI" pitchFamily="34" charset="-120"/>
              </a:rPr>
              <a:t>Conclusion
</a:t>
            </a:r>
            <a:endParaRPr lang="en-US" sz="2200" dirty="0"/>
          </a:p>
        </p:txBody>
      </p:sp>
      <p:sp>
        <p:nvSpPr>
          <p:cNvPr id="13" name="Text 3"/>
          <p:cNvSpPr/>
          <p:nvPr/>
        </p:nvSpPr>
        <p:spPr>
          <a:xfrm>
            <a:off x="2151802" y="3270480"/>
            <a:ext cx="7938889" cy="1785893"/>
          </a:xfrm>
          <a:prstGeom prst="rect">
            <a:avLst/>
          </a:prstGeom>
          <a:noFill/>
          <a:ln/>
        </p:spPr>
        <p:txBody>
          <a:bodyPr wrap="square" lIns="1016" tIns="1016" rIns="1016" bIns="1016" rtlCol="0" anchor="t"/>
          <a:lstStyle/>
          <a:p>
            <a:pPr marL="0" indent="0" algn="l">
              <a:lnSpc>
                <a:spcPct val="167454"/>
              </a:lnSpc>
              <a:buNone/>
            </a:pPr>
            <a:r>
              <a:rPr lang="en-US" sz="1300" dirty="0">
                <a:solidFill>
                  <a:srgbClr val="64748B"/>
                </a:solidFill>
                <a:latin typeface="Segoe UI" pitchFamily="34" charset="0"/>
                <a:ea typeface="Segoe UI" pitchFamily="34" charset="-122"/>
                <a:cs typeface="Segoe UI" pitchFamily="34" charset="-120"/>
              </a:rPr>
              <a:t>Fieldwork is essential for practical understanding and application of theoretical concepts in geography. It fosters critical thinking, enhances observational skills, and promotes ethical considerations in research. By engaging directly with environments and communities, researchers can gather invaluable data that informs policy and practice. Emphasizing fieldwork's role will ensure future generations are equipped to address complex geographical challenges effectively.
</a:t>
            </a:r>
            <a:endParaRPr lang="en-US" sz="1300" dirty="0"/>
          </a:p>
        </p:txBody>
      </p:sp>
      <p:sp>
        <p:nvSpPr>
          <p:cNvPr id="14" name="Shape 4"/>
          <p:cNvSpPr/>
          <p:nvPr/>
        </p:nvSpPr>
        <p:spPr>
          <a:xfrm>
            <a:off x="5807406" y="2724720"/>
            <a:ext cx="576883" cy="51434"/>
          </a:xfrm>
          <a:prstGeom prst="ellipse">
            <a:avLst/>
          </a:prstGeom>
          <a:solidFill>
            <a:srgbClr val="4F46E5"/>
          </a:solidFill>
          <a:ln/>
        </p:spPr>
      </p:sp>
    </p:spTree>
  </p:cSld>
  <p:clrMapOvr>
    <a:masterClrMapping/>
  </p:clrMapOvr>
</p:sld>
</file>

<file path=ppt/theme/_rels/theme1.xml.rels>&#65279;<?xml version="1.0" encoding="utf-8"?><Relationships xmlns="http://schemas.openxmlformats.org/package/2006/relationships"><Relationship Type="http://schemas.openxmlformats.org/officeDocument/2006/relationships/image" Target="/ppt/media/image2.jpeg" Id="rId2" /><Relationship Type="http://schemas.openxmlformats.org/officeDocument/2006/relationships/image" Target="/ppt/media/image1.jpeg" Id="rId1" /></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Main Event</Template>
  <TotalTime>3</TotalTime>
  <Words>1047</Words>
  <Application>Microsoft Office PowerPoint</Application>
  <PresentationFormat>Widescreen</PresentationFormat>
  <Paragraphs>114</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Impact</vt:lpstr>
      <vt:lpstr>Segoe UI</vt:lpstr>
      <vt:lpstr>Main Event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3</cp:revision>
  <dcterms:created xsi:type="dcterms:W3CDTF">2026-09-07T09:55:48Z</dcterms:created>
  <dcterms:modified xsi:type="dcterms:W3CDTF">2026-09-07T11:00:04Z</dcterms:modified>
</cp:coreProperties>
</file>