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4630400" cy="8229600"/>
  <p:notesSz cx="8229600" cy="1463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8" d="100"/>
          <a:sy n="58" d="100"/>
        </p:scale>
        <p:origin x="492" y="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84FAD1-478D-9449-A00C-746E938590CF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3272E-0534-BA42-AB2A-62638C40E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089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0321" y="0"/>
            <a:ext cx="14677392" cy="8227457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0878" y="2245358"/>
            <a:ext cx="8178803" cy="1818640"/>
          </a:xfrm>
        </p:spPr>
        <p:txBody>
          <a:bodyPr anchor="b">
            <a:noAutofit/>
          </a:bodyPr>
          <a:lstStyle>
            <a:lvl1pPr algn="ctr">
              <a:defRPr sz="648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0878" y="4389117"/>
            <a:ext cx="8178803" cy="1584962"/>
          </a:xfrm>
        </p:spPr>
        <p:txBody>
          <a:bodyPr anchor="t">
            <a:normAutofit/>
          </a:bodyPr>
          <a:lstStyle>
            <a:lvl1pPr marL="0" indent="0" algn="ctr">
              <a:buNone/>
              <a:defRPr sz="2520">
                <a:solidFill>
                  <a:schemeClr val="tx1"/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579879" y="6045196"/>
            <a:ext cx="1076960" cy="335280"/>
          </a:xfrm>
        </p:spPr>
        <p:txBody>
          <a:bodyPr/>
          <a:lstStyle/>
          <a:p>
            <a:fld id="{C764DE79-268F-4C1A-8933-263129D2AF90}" type="datetimeFigureOut">
              <a:rPr lang="en-US" smtClean="0"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30877" y="6045196"/>
            <a:ext cx="6257562" cy="3352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48281" y="6045196"/>
            <a:ext cx="661400" cy="335280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3230879" y="4226557"/>
            <a:ext cx="81788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027952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1" y="5778498"/>
            <a:ext cx="11531599" cy="680086"/>
          </a:xfrm>
        </p:spPr>
        <p:txBody>
          <a:bodyPr anchor="b">
            <a:normAutofit/>
          </a:bodyPr>
          <a:lstStyle>
            <a:lvl1pPr algn="ctr">
              <a:defRPr sz="288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49713" y="1249679"/>
            <a:ext cx="12127166" cy="4003043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54481" y="6458584"/>
            <a:ext cx="11531599" cy="592454"/>
          </a:xfrm>
        </p:spPr>
        <p:txBody>
          <a:bodyPr>
            <a:normAutofit/>
          </a:bodyPr>
          <a:lstStyle>
            <a:lvl1pPr marL="0" indent="0" algn="ctr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8621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4642" y="1178558"/>
            <a:ext cx="11511278" cy="3545842"/>
          </a:xfrm>
        </p:spPr>
        <p:txBody>
          <a:bodyPr anchor="ctr">
            <a:normAutofit/>
          </a:bodyPr>
          <a:lstStyle>
            <a:lvl1pPr algn="ctr">
              <a:defRPr sz="384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4642" y="5212080"/>
            <a:ext cx="11511278" cy="183896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675403" y="4968239"/>
            <a:ext cx="1128875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670875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455" y="1178558"/>
            <a:ext cx="11155678" cy="2844802"/>
          </a:xfrm>
        </p:spPr>
        <p:txBody>
          <a:bodyPr anchor="ctr">
            <a:normAutofit/>
          </a:bodyPr>
          <a:lstStyle>
            <a:lvl1pPr algn="ctr">
              <a:defRPr sz="384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009775" y="4023360"/>
            <a:ext cx="10607042" cy="70104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400"/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4481" y="5212080"/>
            <a:ext cx="11531599" cy="183896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34416" y="1055953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720320" y="3393444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 algn="r"/>
            <a:r>
              <a:rPr lang="en-US" sz="96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675403" y="4968239"/>
            <a:ext cx="1128875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53370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2" y="3970297"/>
            <a:ext cx="11531602" cy="1762560"/>
          </a:xfrm>
        </p:spPr>
        <p:txBody>
          <a:bodyPr anchor="b">
            <a:normAutofit/>
          </a:bodyPr>
          <a:lstStyle>
            <a:lvl1pPr algn="l">
              <a:defRPr sz="384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4481" y="5732857"/>
            <a:ext cx="11531602" cy="1032480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65941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455" y="1178558"/>
            <a:ext cx="11155678" cy="2692402"/>
          </a:xfrm>
        </p:spPr>
        <p:txBody>
          <a:bodyPr anchor="ctr">
            <a:normAutofit/>
          </a:bodyPr>
          <a:lstStyle>
            <a:lvl1pPr algn="ctr">
              <a:defRPr sz="384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554481" y="4367174"/>
            <a:ext cx="11531602" cy="1064362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80">
                <a:solidFill>
                  <a:schemeClr val="tx1"/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4481" y="5435600"/>
            <a:ext cx="11531602" cy="1615440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tx1"/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34416" y="1055953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720320" y="3119113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 algn="r"/>
            <a:r>
              <a:rPr lang="en-US" sz="96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675403" y="4114800"/>
            <a:ext cx="1128875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904815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1" y="1178558"/>
            <a:ext cx="11531599" cy="269240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554481" y="4356201"/>
            <a:ext cx="11531602" cy="100949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3360">
                <a:solidFill>
                  <a:schemeClr val="tx1"/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4480" y="5364480"/>
            <a:ext cx="11531604" cy="1686560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tx1"/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675403" y="4114800"/>
            <a:ext cx="1128875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502848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675403" y="2905759"/>
            <a:ext cx="1128875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72130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799228" y="1178558"/>
            <a:ext cx="2269074" cy="587248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54478" y="1178558"/>
            <a:ext cx="8919630" cy="5872481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636668" y="1188720"/>
            <a:ext cx="0" cy="585216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28918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14750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3201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675403" y="2905759"/>
            <a:ext cx="1128875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53821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19019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98061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2900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58943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05404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9215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587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11986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74739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5896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8083" y="2103127"/>
            <a:ext cx="9790426" cy="2187017"/>
          </a:xfrm>
        </p:spPr>
        <p:txBody>
          <a:bodyPr anchor="b">
            <a:normAutofit/>
          </a:bodyPr>
          <a:lstStyle>
            <a:lvl1pPr algn="ctr">
              <a:defRPr sz="528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8080" y="4615262"/>
            <a:ext cx="9790428" cy="1145456"/>
          </a:xfrm>
        </p:spPr>
        <p:txBody>
          <a:bodyPr anchor="t">
            <a:normAutofit/>
          </a:bodyPr>
          <a:lstStyle>
            <a:lvl1pPr marL="0" indent="0" algn="ctr">
              <a:buNone/>
              <a:defRPr sz="2880">
                <a:solidFill>
                  <a:schemeClr val="tx1"/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415268" y="4452702"/>
            <a:ext cx="979605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914943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97546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87923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13125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3828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675403" y="2905759"/>
            <a:ext cx="1128875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58138" y="3072384"/>
            <a:ext cx="5661965" cy="397215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17613" y="3072384"/>
            <a:ext cx="5661965" cy="397215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06860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4480" y="3190240"/>
            <a:ext cx="5661965" cy="691514"/>
          </a:xfrm>
        </p:spPr>
        <p:txBody>
          <a:bodyPr anchor="b">
            <a:noAutofit/>
          </a:bodyPr>
          <a:lstStyle>
            <a:lvl1pPr marL="0" indent="0">
              <a:spcBef>
                <a:spcPts val="806"/>
              </a:spcBef>
              <a:spcAft>
                <a:spcPts val="720"/>
              </a:spcAft>
              <a:buNone/>
              <a:defRPr sz="3360" b="0">
                <a:solidFill>
                  <a:schemeClr val="accent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54480" y="3891915"/>
            <a:ext cx="5661965" cy="3159126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16804" y="3190240"/>
            <a:ext cx="5661965" cy="691514"/>
          </a:xfrm>
        </p:spPr>
        <p:txBody>
          <a:bodyPr anchor="b">
            <a:noAutofit/>
          </a:bodyPr>
          <a:lstStyle>
            <a:lvl1pPr marL="0" indent="0">
              <a:spcBef>
                <a:spcPts val="806"/>
              </a:spcBef>
              <a:spcAft>
                <a:spcPts val="720"/>
              </a:spcAft>
              <a:buNone/>
              <a:defRPr sz="3360" b="0">
                <a:solidFill>
                  <a:schemeClr val="accent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16804" y="3891915"/>
            <a:ext cx="5661965" cy="3159126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675403" y="2905759"/>
            <a:ext cx="1128875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248230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675403" y="2905759"/>
            <a:ext cx="1128875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224568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26437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2574" y="1666241"/>
            <a:ext cx="4462146" cy="1645920"/>
          </a:xfrm>
        </p:spPr>
        <p:txBody>
          <a:bodyPr anchor="b">
            <a:normAutofit/>
          </a:bodyPr>
          <a:lstStyle>
            <a:lvl1pPr algn="ctr">
              <a:defRPr sz="288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2402" y="1178558"/>
            <a:ext cx="6563359" cy="5872482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52574" y="3637278"/>
            <a:ext cx="4462146" cy="2926085"/>
          </a:xfrm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675403" y="3495040"/>
            <a:ext cx="42173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621761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79" y="2260598"/>
            <a:ext cx="7490179" cy="1645920"/>
          </a:xfrm>
        </p:spPr>
        <p:txBody>
          <a:bodyPr anchor="b">
            <a:normAutofit/>
          </a:bodyPr>
          <a:lstStyle>
            <a:lvl1pPr algn="ctr">
              <a:defRPr sz="336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713798" y="1249680"/>
            <a:ext cx="3676016" cy="573024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54479" y="3906518"/>
            <a:ext cx="7490179" cy="2194560"/>
          </a:xfrm>
        </p:spPr>
        <p:txBody>
          <a:bodyPr anchor="t">
            <a:normAutofit/>
          </a:bodyPr>
          <a:lstStyle>
            <a:lvl1pPr marL="0" indent="0" algn="ctr">
              <a:buNone/>
              <a:defRPr sz="216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41148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3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8883" y="0"/>
            <a:ext cx="14675954" cy="8227457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54483" y="1178559"/>
            <a:ext cx="11521435" cy="156464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4481" y="3068319"/>
            <a:ext cx="11521435" cy="39827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13001" y="7162800"/>
            <a:ext cx="1920240" cy="3352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764DE79-268F-4C1A-8933-263129D2AF90}" type="datetimeFigureOut">
              <a:rPr lang="en-US" smtClean="0"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54481" y="7162800"/>
            <a:ext cx="8767080" cy="3352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424682" y="7162800"/>
            <a:ext cx="651236" cy="3352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28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  <p:sldLayoutId id="2147483746" r:id="rId18"/>
    <p:sldLayoutId id="2147483747" r:id="rId19"/>
    <p:sldLayoutId id="2147483748" r:id="rId20"/>
    <p:sldLayoutId id="2147483749" r:id="rId21"/>
    <p:sldLayoutId id="2147483750" r:id="rId22"/>
    <p:sldLayoutId id="2147483751" r:id="rId23"/>
    <p:sldLayoutId id="2147483752" r:id="rId24"/>
    <p:sldLayoutId id="2147483753" r:id="rId25"/>
    <p:sldLayoutId id="2147483754" r:id="rId26"/>
    <p:sldLayoutId id="2147483755" r:id="rId27"/>
    <p:sldLayoutId id="2147483756" r:id="rId28"/>
    <p:sldLayoutId id="2147483757" r:id="rId29"/>
    <p:sldLayoutId id="2147483758" r:id="rId30"/>
    <p:sldLayoutId id="2147483759" r:id="rId31"/>
    <p:sldLayoutId id="2147483760" r:id="rId32"/>
    <p:sldLayoutId id="2147483761" r:id="rId33"/>
  </p:sldLayoutIdLst>
  <p:hf sldNum="0" hdr="0" ftr="0" dt="0"/>
  <p:txStyles>
    <p:titleStyle>
      <a:lvl1pPr algn="ctr" defTabSz="548640" rtl="0" eaLnBrk="1" latinLnBrk="0" hangingPunct="1">
        <a:spcBef>
          <a:spcPct val="0"/>
        </a:spcBef>
        <a:buNone/>
        <a:defRPr sz="528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548640" rtl="0" eaLnBrk="1" latinLnBrk="0" hangingPunct="1">
        <a:spcBef>
          <a:spcPct val="20000"/>
        </a:spcBef>
        <a:spcAft>
          <a:spcPts val="720"/>
        </a:spcAft>
        <a:buClr>
          <a:schemeClr val="accent1"/>
        </a:buClr>
        <a:buSzPct val="115000"/>
        <a:buFont typeface="Arial"/>
        <a:buChar char="•"/>
        <a:defRPr sz="288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891540" indent="-342900" algn="l" defTabSz="548640" rtl="0" eaLnBrk="1" latinLnBrk="0" hangingPunct="1">
        <a:spcBef>
          <a:spcPct val="20000"/>
        </a:spcBef>
        <a:spcAft>
          <a:spcPts val="72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440180" indent="-342900" algn="l" defTabSz="548640" rtl="0" eaLnBrk="1" latinLnBrk="0" hangingPunct="1">
        <a:spcBef>
          <a:spcPct val="20000"/>
        </a:spcBef>
        <a:spcAft>
          <a:spcPts val="720"/>
        </a:spcAft>
        <a:buClr>
          <a:schemeClr val="accent1"/>
        </a:buClr>
        <a:buSzPct val="115000"/>
        <a:buFont typeface="Arial"/>
        <a:buChar char="•"/>
        <a:defRPr sz="216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851660" indent="-205740" algn="l" defTabSz="548640" rtl="0" eaLnBrk="1" latinLnBrk="0" hangingPunct="1">
        <a:spcBef>
          <a:spcPct val="20000"/>
        </a:spcBef>
        <a:spcAft>
          <a:spcPts val="720"/>
        </a:spcAft>
        <a:buClr>
          <a:schemeClr val="accent1"/>
        </a:buClr>
        <a:buSzPct val="115000"/>
        <a:buFont typeface="Arial"/>
        <a:buChar char="•"/>
        <a:defRPr sz="192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400300" indent="-205740" algn="l" defTabSz="548640" rtl="0" eaLnBrk="1" latinLnBrk="0" hangingPunct="1">
        <a:spcBef>
          <a:spcPct val="20000"/>
        </a:spcBef>
        <a:spcAft>
          <a:spcPts val="720"/>
        </a:spcAft>
        <a:buClr>
          <a:schemeClr val="accent1"/>
        </a:buClr>
        <a:buSzPct val="115000"/>
        <a:buFont typeface="Arial"/>
        <a:buChar char="•"/>
        <a:defRPr sz="168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3017520" indent="-274320" algn="l" defTabSz="548640" rtl="0" eaLnBrk="1" latinLnBrk="0" hangingPunct="1">
        <a:spcBef>
          <a:spcPct val="20000"/>
        </a:spcBef>
        <a:spcAft>
          <a:spcPts val="720"/>
        </a:spcAft>
        <a:buClr>
          <a:schemeClr val="accent1"/>
        </a:buClr>
        <a:buSzPct val="115000"/>
        <a:buFont typeface="Arial"/>
        <a:buChar char="•"/>
        <a:defRPr sz="168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3566160" indent="-274320" algn="l" defTabSz="548640" rtl="0" eaLnBrk="1" latinLnBrk="0" hangingPunct="1">
        <a:spcBef>
          <a:spcPct val="20000"/>
        </a:spcBef>
        <a:spcAft>
          <a:spcPts val="720"/>
        </a:spcAft>
        <a:buClr>
          <a:schemeClr val="accent1"/>
        </a:buClr>
        <a:buSzPct val="115000"/>
        <a:buFont typeface="Arial"/>
        <a:buChar char="•"/>
        <a:defRPr sz="168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4114800" indent="-274320" algn="l" defTabSz="548640" rtl="0" eaLnBrk="1" latinLnBrk="0" hangingPunct="1">
        <a:spcBef>
          <a:spcPct val="20000"/>
        </a:spcBef>
        <a:spcAft>
          <a:spcPts val="720"/>
        </a:spcAft>
        <a:buClr>
          <a:schemeClr val="accent1"/>
        </a:buClr>
        <a:buSzPct val="115000"/>
        <a:buFont typeface="Arial"/>
        <a:buChar char="•"/>
        <a:defRPr sz="168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4663440" indent="-274320" algn="l" defTabSz="548640" rtl="0" eaLnBrk="1" latinLnBrk="0" hangingPunct="1">
        <a:spcBef>
          <a:spcPct val="20000"/>
        </a:spcBef>
        <a:spcAft>
          <a:spcPts val="720"/>
        </a:spcAft>
        <a:buClr>
          <a:schemeClr val="accent1"/>
        </a:buClr>
        <a:buSzPct val="115000"/>
        <a:buFont typeface="Arial"/>
        <a:buChar char="•"/>
        <a:defRPr sz="168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2022634"/>
            <a:ext cx="12094964" cy="1417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150"/>
              </a:lnSpc>
              <a:buNone/>
            </a:pPr>
            <a:r>
              <a:rPr lang="en-US" sz="8900" b="1" dirty="0">
                <a:solidFill>
                  <a:schemeClr val="tx2">
                    <a:lumMod val="10000"/>
                    <a:lumOff val="9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President of India</a:t>
            </a:r>
            <a:endParaRPr lang="en-US" sz="8900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793790" y="3780473"/>
            <a:ext cx="7761684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chemeClr val="tx2">
                    <a:lumMod val="10000"/>
                    <a:lumOff val="9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Roles, Responsibilities, and Legacy</a:t>
            </a:r>
            <a:endParaRPr lang="en-US" sz="3550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4891683"/>
            <a:ext cx="10051613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200" b="1" dirty="0">
                <a:solidFill>
                  <a:schemeClr val="tx2">
                    <a:lumMod val="10000"/>
                    <a:lumOff val="9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Prepared by Sarat Chandra Roy</a:t>
            </a:r>
            <a:endParaRPr lang="en-US" sz="2200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266474"/>
            <a:ext cx="899326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Key Presidential Responsibilities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542228"/>
            <a:ext cx="3490317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Constitutional Duties</a:t>
            </a:r>
            <a:endParaRPr lang="en-US" sz="2650" dirty="0"/>
          </a:p>
        </p:txBody>
      </p:sp>
      <p:sp>
        <p:nvSpPr>
          <p:cNvPr id="4" name="Text 2"/>
          <p:cNvSpPr/>
          <p:nvPr/>
        </p:nvSpPr>
        <p:spPr>
          <a:xfrm>
            <a:off x="793790" y="4194334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Protecting and preserving the Constitution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63653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Ensuring parliamentary democracy functions smoothly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07873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Maintaining federal structure and state relations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552092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Upholding rule of law and democratic values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599521" y="3542228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National Leadership</a:t>
            </a:r>
            <a:endParaRPr lang="en-US" sz="2650" dirty="0"/>
          </a:p>
        </p:txBody>
      </p:sp>
      <p:sp>
        <p:nvSpPr>
          <p:cNvPr id="9" name="Text 7"/>
          <p:cNvSpPr/>
          <p:nvPr/>
        </p:nvSpPr>
        <p:spPr>
          <a:xfrm>
            <a:off x="7599521" y="4194334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Addressing the nation during crises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599521" y="463653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Promoting national integration and secularism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599521" y="507873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Encouraging education, science, and culture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7599521" y="552092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Supporting social justice and inclusive development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56899"/>
            <a:ext cx="1196578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Notable Presidents and Their Contributions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019306"/>
            <a:ext cx="2411968" cy="149066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7934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Dr. Rajendra Prasad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283875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First President (1950-62), established presidential traditions and constitutional precedents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3019306"/>
            <a:ext cx="2411968" cy="149066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4793456"/>
            <a:ext cx="309681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Dr. A.P.J. Abdul Kalam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5283875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People's President (2002-07), connected with youth and promoted scientific temper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3019306"/>
            <a:ext cx="2411968" cy="149066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47934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Droupadi Murmu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528387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Current President (2022-present), first tribal woman to hold the office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243495"/>
            <a:ext cx="13042821" cy="28353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150"/>
              </a:lnSpc>
              <a:buNone/>
            </a:pPr>
            <a:r>
              <a:rPr lang="en-US" sz="89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Contemporary Challenges</a:t>
            </a:r>
            <a:endParaRPr lang="en-US" sz="8900" dirty="0"/>
          </a:p>
        </p:txBody>
      </p:sp>
      <p:sp>
        <p:nvSpPr>
          <p:cNvPr id="3" name="Text 1"/>
          <p:cNvSpPr/>
          <p:nvPr/>
        </p:nvSpPr>
        <p:spPr>
          <a:xfrm>
            <a:off x="793790" y="5419011"/>
            <a:ext cx="6057067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Evolution of the Presidency</a:t>
            </a:r>
            <a:endParaRPr lang="en-US" sz="35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91726" y="932974"/>
            <a:ext cx="7592973" cy="629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r>
              <a:rPr lang="en-US" sz="39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Navigating Modern Challenges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6191726" y="1864995"/>
            <a:ext cx="7733348" cy="1206818"/>
          </a:xfrm>
          <a:prstGeom prst="roundRect">
            <a:avLst>
              <a:gd name="adj" fmla="val 7014"/>
            </a:avLst>
          </a:prstGeom>
          <a:noFill/>
          <a:ln w="22860">
            <a:solidFill>
              <a:srgbClr val="2A1999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16040" y="2089309"/>
            <a:ext cx="2519005" cy="314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Coalition Politics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6416040" y="2525078"/>
            <a:ext cx="7284720" cy="322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latin typeface="Inter" pitchFamily="34" charset="0"/>
                <a:ea typeface="Inter" pitchFamily="34" charset="-122"/>
                <a:cs typeface="Inter" pitchFamily="34" charset="-120"/>
              </a:rPr>
              <a:t>Managing hung parliaments and coalition governments effectively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6191726" y="3273266"/>
            <a:ext cx="7733348" cy="1206818"/>
          </a:xfrm>
          <a:prstGeom prst="roundRect">
            <a:avLst>
              <a:gd name="adj" fmla="val 7014"/>
            </a:avLst>
          </a:prstGeom>
          <a:noFill/>
          <a:ln w="22860">
            <a:solidFill>
              <a:srgbClr val="2A199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16040" y="3497580"/>
            <a:ext cx="3481864" cy="314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Constitutional Interpretation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6416040" y="3933349"/>
            <a:ext cx="7284720" cy="322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latin typeface="Inter" pitchFamily="34" charset="0"/>
                <a:ea typeface="Inter" pitchFamily="34" charset="-122"/>
                <a:cs typeface="Inter" pitchFamily="34" charset="-120"/>
              </a:rPr>
              <a:t>Balancing executive discretion with constitutional mandates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6191726" y="4681538"/>
            <a:ext cx="7733348" cy="1206818"/>
          </a:xfrm>
          <a:prstGeom prst="roundRect">
            <a:avLst>
              <a:gd name="adj" fmla="val 7014"/>
            </a:avLst>
          </a:prstGeom>
          <a:noFill/>
          <a:ln w="22860">
            <a:solidFill>
              <a:srgbClr val="2A1999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16040" y="4905851"/>
            <a:ext cx="2519005" cy="314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Federal Relations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6416040" y="5341620"/>
            <a:ext cx="7284720" cy="322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latin typeface="Inter" pitchFamily="34" charset="0"/>
                <a:ea typeface="Inter" pitchFamily="34" charset="-122"/>
                <a:cs typeface="Inter" pitchFamily="34" charset="-120"/>
              </a:rPr>
              <a:t>Mediating centre-state disputes and maintaining federal harmony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6191726" y="6089809"/>
            <a:ext cx="7733348" cy="1206818"/>
          </a:xfrm>
          <a:prstGeom prst="roundRect">
            <a:avLst>
              <a:gd name="adj" fmla="val 7014"/>
            </a:avLst>
          </a:prstGeom>
          <a:noFill/>
          <a:ln w="22860">
            <a:solidFill>
              <a:srgbClr val="2A199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16040" y="6314123"/>
            <a:ext cx="2893576" cy="314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Digital Age Governance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6416040" y="6749891"/>
            <a:ext cx="7284720" cy="322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latin typeface="Inter" pitchFamily="34" charset="0"/>
                <a:ea typeface="Inter" pitchFamily="34" charset="-122"/>
                <a:cs typeface="Inter" pitchFamily="34" charset="-120"/>
              </a:rPr>
              <a:t>Adapting presidential functions to modern technological demands</a:t>
            </a:r>
            <a:endParaRPr lang="en-US" sz="15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10057"/>
            <a:ext cx="937926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Evolving Nature of the Presidency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4695944"/>
            <a:ext cx="13042821" cy="30480"/>
          </a:xfrm>
          <a:prstGeom prst="roundRect">
            <a:avLst>
              <a:gd name="adj" fmla="val 312558"/>
            </a:avLst>
          </a:prstGeom>
          <a:solidFill>
            <a:srgbClr val="2A1999"/>
          </a:solidFill>
          <a:ln/>
        </p:spPr>
      </p:sp>
      <p:sp>
        <p:nvSpPr>
          <p:cNvPr id="4" name="Shape 2"/>
          <p:cNvSpPr/>
          <p:nvPr/>
        </p:nvSpPr>
        <p:spPr>
          <a:xfrm>
            <a:off x="3301960" y="4015502"/>
            <a:ext cx="30480" cy="680442"/>
          </a:xfrm>
          <a:prstGeom prst="roundRect">
            <a:avLst>
              <a:gd name="adj" fmla="val 312558"/>
            </a:avLst>
          </a:prstGeom>
          <a:solidFill>
            <a:srgbClr val="2A1999"/>
          </a:solidFill>
          <a:ln/>
        </p:spPr>
      </p:sp>
      <p:sp>
        <p:nvSpPr>
          <p:cNvPr id="5" name="Shape 3"/>
          <p:cNvSpPr/>
          <p:nvPr/>
        </p:nvSpPr>
        <p:spPr>
          <a:xfrm>
            <a:off x="3062049" y="444079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110080"/>
          </a:solidFill>
          <a:ln w="7620">
            <a:solidFill>
              <a:srgbClr val="2A199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147120" y="4483298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2650" dirty="0"/>
          </a:p>
        </p:txBody>
      </p:sp>
      <p:sp>
        <p:nvSpPr>
          <p:cNvPr id="7" name="Text 5"/>
          <p:cNvSpPr/>
          <p:nvPr/>
        </p:nvSpPr>
        <p:spPr>
          <a:xfrm>
            <a:off x="1899642" y="25724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1950s-60s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020604" y="3062883"/>
            <a:ext cx="459331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Establishing conventions and constitutional precedents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5967293" y="4695944"/>
            <a:ext cx="30480" cy="680442"/>
          </a:xfrm>
          <a:prstGeom prst="roundRect">
            <a:avLst>
              <a:gd name="adj" fmla="val 312558"/>
            </a:avLst>
          </a:prstGeom>
          <a:solidFill>
            <a:srgbClr val="2A1999"/>
          </a:solidFill>
          <a:ln/>
        </p:spPr>
      </p:sp>
      <p:sp>
        <p:nvSpPr>
          <p:cNvPr id="10" name="Shape 8"/>
          <p:cNvSpPr/>
          <p:nvPr/>
        </p:nvSpPr>
        <p:spPr>
          <a:xfrm>
            <a:off x="5727382" y="444079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110080"/>
          </a:solidFill>
          <a:ln w="7620">
            <a:solidFill>
              <a:srgbClr val="2A19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812453" y="4483298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2650" dirty="0"/>
          </a:p>
        </p:txBody>
      </p:sp>
      <p:sp>
        <p:nvSpPr>
          <p:cNvPr id="12" name="Text 10"/>
          <p:cNvSpPr/>
          <p:nvPr/>
        </p:nvSpPr>
        <p:spPr>
          <a:xfrm>
            <a:off x="4564856" y="56032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1970s-80s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3685818" y="6093619"/>
            <a:ext cx="459343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Active role during emergency and coalition politics</a:t>
            </a:r>
            <a:endParaRPr lang="en-US" sz="1750" dirty="0"/>
          </a:p>
        </p:txBody>
      </p:sp>
      <p:sp>
        <p:nvSpPr>
          <p:cNvPr id="14" name="Shape 12"/>
          <p:cNvSpPr/>
          <p:nvPr/>
        </p:nvSpPr>
        <p:spPr>
          <a:xfrm>
            <a:off x="8632508" y="4015502"/>
            <a:ext cx="30480" cy="680442"/>
          </a:xfrm>
          <a:prstGeom prst="roundRect">
            <a:avLst>
              <a:gd name="adj" fmla="val 312558"/>
            </a:avLst>
          </a:prstGeom>
          <a:solidFill>
            <a:srgbClr val="2A1999"/>
          </a:solidFill>
          <a:ln/>
        </p:spPr>
      </p:sp>
      <p:sp>
        <p:nvSpPr>
          <p:cNvPr id="15" name="Shape 13"/>
          <p:cNvSpPr/>
          <p:nvPr/>
        </p:nvSpPr>
        <p:spPr>
          <a:xfrm>
            <a:off x="8392597" y="444079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110080"/>
          </a:solidFill>
          <a:ln w="7620">
            <a:solidFill>
              <a:srgbClr val="2A199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77667" y="4483298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2650" dirty="0"/>
          </a:p>
        </p:txBody>
      </p:sp>
      <p:sp>
        <p:nvSpPr>
          <p:cNvPr id="17" name="Text 15"/>
          <p:cNvSpPr/>
          <p:nvPr/>
        </p:nvSpPr>
        <p:spPr>
          <a:xfrm>
            <a:off x="7230070" y="25724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1990s-2000s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6351032" y="3062883"/>
            <a:ext cx="459343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Facilitating coalition governments and democratic transitions</a:t>
            </a:r>
            <a:endParaRPr lang="en-US" sz="1750" dirty="0"/>
          </a:p>
        </p:txBody>
      </p:sp>
      <p:sp>
        <p:nvSpPr>
          <p:cNvPr id="19" name="Shape 17"/>
          <p:cNvSpPr/>
          <p:nvPr/>
        </p:nvSpPr>
        <p:spPr>
          <a:xfrm>
            <a:off x="11297841" y="4695944"/>
            <a:ext cx="30480" cy="680442"/>
          </a:xfrm>
          <a:prstGeom prst="roundRect">
            <a:avLst>
              <a:gd name="adj" fmla="val 312558"/>
            </a:avLst>
          </a:prstGeom>
          <a:solidFill>
            <a:srgbClr val="2A1999"/>
          </a:solidFill>
          <a:ln/>
        </p:spPr>
      </p:sp>
      <p:sp>
        <p:nvSpPr>
          <p:cNvPr id="20" name="Shape 18"/>
          <p:cNvSpPr/>
          <p:nvPr/>
        </p:nvSpPr>
        <p:spPr>
          <a:xfrm>
            <a:off x="11057930" y="444079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110080"/>
          </a:solidFill>
          <a:ln w="7620">
            <a:solidFill>
              <a:srgbClr val="2A199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1143000" y="4483298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4</a:t>
            </a:r>
            <a:endParaRPr lang="en-US" sz="2650" dirty="0"/>
          </a:p>
        </p:txBody>
      </p:sp>
      <p:sp>
        <p:nvSpPr>
          <p:cNvPr id="22" name="Text 20"/>
          <p:cNvSpPr/>
          <p:nvPr/>
        </p:nvSpPr>
        <p:spPr>
          <a:xfrm>
            <a:off x="9895403" y="56032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2010s-Present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9016365" y="6093619"/>
            <a:ext cx="459343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Promoting inclusivity and addressing contemporary challenges</a:t>
            </a:r>
            <a:endParaRPr lang="en-US" sz="1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B0AFF">
              <a:alpha val="80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793790" y="2952393"/>
            <a:ext cx="11341298" cy="1417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150"/>
              </a:lnSpc>
              <a:buNone/>
            </a:pPr>
            <a:r>
              <a:rPr lang="en-US" sz="89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Future Vision</a:t>
            </a:r>
            <a:endParaRPr lang="en-US" sz="8900" dirty="0"/>
          </a:p>
        </p:txBody>
      </p:sp>
      <p:sp>
        <p:nvSpPr>
          <p:cNvPr id="5" name="Text 2"/>
          <p:cNvSpPr/>
          <p:nvPr/>
        </p:nvSpPr>
        <p:spPr>
          <a:xfrm>
            <a:off x="793790" y="4710232"/>
            <a:ext cx="7121128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Upholding Constitutional Values</a:t>
            </a:r>
            <a:endParaRPr lang="en-US" sz="35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4138" y="735211"/>
            <a:ext cx="7695724" cy="1293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President's Enduring Vision</a:t>
            </a:r>
            <a:endParaRPr lang="en-US" sz="40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138" y="2338507"/>
            <a:ext cx="517208" cy="51720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499949" y="2461260"/>
            <a:ext cx="3277791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Constitutional Supremacy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1499949" y="2908578"/>
            <a:ext cx="6919913" cy="330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latin typeface="Inter" pitchFamily="34" charset="0"/>
                <a:ea typeface="Inter" pitchFamily="34" charset="-122"/>
                <a:cs typeface="Inter" pitchFamily="34" charset="-120"/>
              </a:rPr>
              <a:t>Ensuring the Constitution remains the supreme law of the land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138" y="3756779"/>
            <a:ext cx="517208" cy="51720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499949" y="3879533"/>
            <a:ext cx="2640092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Inclusive Democracy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1499949" y="4326850"/>
            <a:ext cx="6919913" cy="330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latin typeface="Inter" pitchFamily="34" charset="0"/>
                <a:ea typeface="Inter" pitchFamily="34" charset="-122"/>
                <a:cs typeface="Inter" pitchFamily="34" charset="-120"/>
              </a:rPr>
              <a:t>Promoting equal participation of all sections of society</a:t>
            </a: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138" y="5175052"/>
            <a:ext cx="517208" cy="51720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499949" y="5297805"/>
            <a:ext cx="3063478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Innovation and Progress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1499949" y="5745123"/>
            <a:ext cx="6919913" cy="330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latin typeface="Inter" pitchFamily="34" charset="0"/>
                <a:ea typeface="Inter" pitchFamily="34" charset="-122"/>
                <a:cs typeface="Inter" pitchFamily="34" charset="-120"/>
              </a:rPr>
              <a:t>Encouraging scientific research and technological advancement</a:t>
            </a:r>
            <a:endParaRPr lang="en-US" sz="16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4138" y="6593324"/>
            <a:ext cx="517208" cy="51720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499949" y="6716078"/>
            <a:ext cx="2586276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National Unity</a:t>
            </a:r>
            <a:endParaRPr lang="en-US" sz="2000" dirty="0"/>
          </a:p>
        </p:txBody>
      </p:sp>
      <p:sp>
        <p:nvSpPr>
          <p:cNvPr id="15" name="Text 8"/>
          <p:cNvSpPr/>
          <p:nvPr/>
        </p:nvSpPr>
        <p:spPr>
          <a:xfrm>
            <a:off x="1499949" y="7163395"/>
            <a:ext cx="6919913" cy="330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latin typeface="Inter" pitchFamily="34" charset="0"/>
                <a:ea typeface="Inter" pitchFamily="34" charset="-122"/>
                <a:cs typeface="Inter" pitchFamily="34" charset="-120"/>
              </a:rPr>
              <a:t>Fostering harmony and brotherhood among all Indians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44391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Journey to Understanding India's First Citizen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602111"/>
            <a:ext cx="7556421" cy="1685092"/>
          </a:xfrm>
          <a:prstGeom prst="roundRect">
            <a:avLst>
              <a:gd name="adj" fmla="val 5654"/>
            </a:avLst>
          </a:prstGeom>
          <a:solidFill>
            <a:srgbClr val="110080"/>
          </a:solidFill>
          <a:ln w="7620">
            <a:solidFill>
              <a:srgbClr val="2A1999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28224" y="2836545"/>
            <a:ext cx="357711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5E0D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Constitutional Foundation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3326963"/>
            <a:ext cx="70875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President as the supreme executive authority under Articles 52-78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793790" y="4514017"/>
            <a:ext cx="7556421" cy="1322189"/>
          </a:xfrm>
          <a:prstGeom prst="roundRect">
            <a:avLst>
              <a:gd name="adj" fmla="val 7205"/>
            </a:avLst>
          </a:prstGeom>
          <a:solidFill>
            <a:srgbClr val="110080"/>
          </a:solidFill>
          <a:ln w="7620">
            <a:solidFill>
              <a:srgbClr val="2A199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28224" y="474845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5E0D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Democratic Symbol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28224" y="5238869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Representing the unity and integrity of the Indian Republic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6063020"/>
            <a:ext cx="7556421" cy="1322189"/>
          </a:xfrm>
          <a:prstGeom prst="roundRect">
            <a:avLst>
              <a:gd name="adj" fmla="val 7205"/>
            </a:avLst>
          </a:prstGeom>
          <a:solidFill>
            <a:srgbClr val="110080"/>
          </a:solidFill>
          <a:ln w="7620">
            <a:solidFill>
              <a:srgbClr val="2A1999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28224" y="6297454"/>
            <a:ext cx="338923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5E0D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Guardian of Constitution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8224" y="6787872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Upholding democratic values and constitutional principles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92210"/>
            <a:ext cx="631590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Presentation Overview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654617"/>
            <a:ext cx="1134070" cy="136088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154674" y="2881432"/>
            <a:ext cx="357389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Constitutional Framework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2154674" y="3371850"/>
            <a:ext cx="116819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Powers, provisions, and election process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015502"/>
            <a:ext cx="1134070" cy="136088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154674" y="4242316"/>
            <a:ext cx="307502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Presidential Functions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2154674" y="4732734"/>
            <a:ext cx="116819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Beyond ceremonial duties to nation building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5376386"/>
            <a:ext cx="1134070" cy="136088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154674" y="5603200"/>
            <a:ext cx="295334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Legacy and Evolution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2154674" y="6093619"/>
            <a:ext cx="116819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Notable presidents and contemporary challenges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243495"/>
            <a:ext cx="13042821" cy="28353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150"/>
              </a:lnSpc>
              <a:buNone/>
            </a:pPr>
            <a:r>
              <a:rPr lang="en-US" sz="89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Constitutional Framework</a:t>
            </a:r>
            <a:endParaRPr lang="en-US" sz="8900" dirty="0"/>
          </a:p>
        </p:txBody>
      </p:sp>
      <p:sp>
        <p:nvSpPr>
          <p:cNvPr id="3" name="Text 1"/>
          <p:cNvSpPr/>
          <p:nvPr/>
        </p:nvSpPr>
        <p:spPr>
          <a:xfrm>
            <a:off x="793790" y="5419011"/>
            <a:ext cx="5020151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Powers and Provisions</a:t>
            </a:r>
            <a:endParaRPr lang="en-US" sz="3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827264"/>
            <a:ext cx="638877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Office of President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989552"/>
            <a:ext cx="41586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Art. 52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1217295" y="6021348"/>
            <a:ext cx="331160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Constitutional Provision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6511766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Executive power vested in the President of India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5235893" y="4989552"/>
            <a:ext cx="41586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5 Years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5897523" y="60213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Term of Office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235893" y="6511766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Eligible for re-election with no term limits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9677995" y="4989552"/>
            <a:ext cx="41586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15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10339626" y="60213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Presidents So Far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677995" y="6511766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Including current President Droupadi Murmu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32153"/>
            <a:ext cx="1190101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Presidential Powers Under the Constitution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194560"/>
            <a:ext cx="6407944" cy="2569488"/>
          </a:xfrm>
          <a:prstGeom prst="roundRect">
            <a:avLst>
              <a:gd name="adj" fmla="val 3708"/>
            </a:avLst>
          </a:prstGeom>
          <a:solidFill>
            <a:srgbClr val="2B0AFF"/>
          </a:solidFill>
          <a:ln w="7620">
            <a:solidFill>
              <a:srgbClr val="4423F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28224" y="242899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Executive Powers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028224" y="2919413"/>
            <a:ext cx="59390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Appointment of Prime Minister and Council of Ministers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1028224" y="3724513"/>
            <a:ext cx="5939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Appointment of governors, judges, and key officials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1028224" y="4166711"/>
            <a:ext cx="5939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Supreme commander of defence forces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7428548" y="2194560"/>
            <a:ext cx="6408063" cy="2569488"/>
          </a:xfrm>
          <a:prstGeom prst="roundRect">
            <a:avLst>
              <a:gd name="adj" fmla="val 3708"/>
            </a:avLst>
          </a:prstGeom>
          <a:solidFill>
            <a:srgbClr val="5CC97B"/>
          </a:solidFill>
          <a:ln w="7620">
            <a:solidFill>
              <a:srgbClr val="42AF6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662982" y="242899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Legislative Powers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662982" y="2919413"/>
            <a:ext cx="59391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Summoning and proroguing Parliament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662982" y="3361611"/>
            <a:ext cx="59391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Assent to bills passed by Parliament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7662982" y="3803809"/>
            <a:ext cx="59391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Promulgation of ordinances</a:t>
            </a:r>
            <a:endParaRPr lang="en-US" sz="1750" dirty="0"/>
          </a:p>
        </p:txBody>
      </p:sp>
      <p:sp>
        <p:nvSpPr>
          <p:cNvPr id="13" name="Shape 11"/>
          <p:cNvSpPr/>
          <p:nvPr/>
        </p:nvSpPr>
        <p:spPr>
          <a:xfrm>
            <a:off x="793790" y="4990862"/>
            <a:ext cx="13042821" cy="2206585"/>
          </a:xfrm>
          <a:prstGeom prst="roundRect">
            <a:avLst>
              <a:gd name="adj" fmla="val 4317"/>
            </a:avLst>
          </a:prstGeom>
          <a:solidFill>
            <a:srgbClr val="FFA44F"/>
          </a:solidFill>
          <a:ln w="7620">
            <a:solidFill>
              <a:srgbClr val="E58A3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28224" y="522529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Judicial Powers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028224" y="5715714"/>
            <a:ext cx="125739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Power to grant pardons and commute sentences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1028224" y="6157913"/>
            <a:ext cx="125739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Appointment of Chief Justice and Supreme Court judges</a:t>
            </a:r>
            <a:endParaRPr lang="en-US" sz="1750" dirty="0"/>
          </a:p>
        </p:txBody>
      </p:sp>
      <p:sp>
        <p:nvSpPr>
          <p:cNvPr id="17" name="Text 15"/>
          <p:cNvSpPr/>
          <p:nvPr/>
        </p:nvSpPr>
        <p:spPr>
          <a:xfrm>
            <a:off x="1028224" y="6600111"/>
            <a:ext cx="125739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Consultation on constitutional matters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378982"/>
            <a:ext cx="675644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Election of the President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427922"/>
            <a:ext cx="226814" cy="1360884"/>
          </a:xfrm>
          <a:prstGeom prst="roundRect">
            <a:avLst>
              <a:gd name="adj" fmla="val 42003"/>
            </a:avLst>
          </a:prstGeom>
          <a:solidFill>
            <a:srgbClr val="110080"/>
          </a:solidFill>
          <a:ln w="7620">
            <a:solidFill>
              <a:srgbClr val="2A1999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733818" y="2654737"/>
            <a:ext cx="344328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Electoral College System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733818" y="3145155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Elected by MPs and MLAs through proportional representation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6620351" y="3958828"/>
            <a:ext cx="226814" cy="1360884"/>
          </a:xfrm>
          <a:prstGeom prst="roundRect">
            <a:avLst>
              <a:gd name="adj" fmla="val 42003"/>
            </a:avLst>
          </a:prstGeom>
          <a:solidFill>
            <a:srgbClr val="110080"/>
          </a:solidFill>
          <a:ln w="7620">
            <a:solidFill>
              <a:srgbClr val="2A199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073979" y="41856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Value of Votes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073979" y="4676061"/>
            <a:ext cx="67626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Each MLA vote = State population/1000 × No. of MLAs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960632" y="5489734"/>
            <a:ext cx="226814" cy="1360884"/>
          </a:xfrm>
          <a:prstGeom prst="roundRect">
            <a:avLst>
              <a:gd name="adj" fmla="val 42003"/>
            </a:avLst>
          </a:prstGeom>
          <a:solidFill>
            <a:srgbClr val="110080"/>
          </a:solidFill>
          <a:ln w="7620">
            <a:solidFill>
              <a:srgbClr val="2A1999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414260" y="5716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Nomination Process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414260" y="6206966"/>
            <a:ext cx="642235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Inter" pitchFamily="34" charset="0"/>
                <a:ea typeface="Inter" pitchFamily="34" charset="-122"/>
                <a:cs typeface="Inter" pitchFamily="34" charset="-120"/>
              </a:rPr>
              <a:t>Minimum 50 proposers and 50 seconders required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952393"/>
            <a:ext cx="12306538" cy="1417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150"/>
              </a:lnSpc>
              <a:buNone/>
            </a:pPr>
            <a:r>
              <a:rPr lang="en-US" sz="89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Presidential Functions</a:t>
            </a:r>
            <a:endParaRPr lang="en-US" sz="8900" dirty="0"/>
          </a:p>
        </p:txBody>
      </p:sp>
      <p:sp>
        <p:nvSpPr>
          <p:cNvPr id="3" name="Text 1"/>
          <p:cNvSpPr/>
          <p:nvPr/>
        </p:nvSpPr>
        <p:spPr>
          <a:xfrm>
            <a:off x="793790" y="4710232"/>
            <a:ext cx="5140523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Beyond the Ceremonial</a:t>
            </a:r>
            <a:endParaRPr lang="en-US" sz="3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DFDFE0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54737" y="929164"/>
            <a:ext cx="7474506" cy="673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Realising Presidential Duties</a:t>
            </a:r>
            <a:endParaRPr lang="en-US" sz="4200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737" y="1926431"/>
            <a:ext cx="539115" cy="539115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1563410" y="2054423"/>
            <a:ext cx="3115866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Constitutional Guardian</a:t>
            </a:r>
            <a:endParaRPr lang="en-US" sz="2100" dirty="0"/>
          </a:p>
        </p:txBody>
      </p:sp>
      <p:sp>
        <p:nvSpPr>
          <p:cNvPr id="8" name="Text 3"/>
          <p:cNvSpPr/>
          <p:nvPr/>
        </p:nvSpPr>
        <p:spPr>
          <a:xfrm>
            <a:off x="1563410" y="2520672"/>
            <a:ext cx="6825853" cy="34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latin typeface="Inter" pitchFamily="34" charset="0"/>
                <a:ea typeface="Inter" pitchFamily="34" charset="-122"/>
                <a:cs typeface="Inter" pitchFamily="34" charset="-120"/>
              </a:rPr>
              <a:t>Ensuring constitutional propriety and democratic governance</a:t>
            </a:r>
            <a:endParaRPr lang="en-US" sz="165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737" y="3404711"/>
            <a:ext cx="539115" cy="539115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563410" y="3532703"/>
            <a:ext cx="2695575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National Unity</a:t>
            </a:r>
            <a:endParaRPr lang="en-US" sz="2100" dirty="0"/>
          </a:p>
        </p:txBody>
      </p:sp>
      <p:sp>
        <p:nvSpPr>
          <p:cNvPr id="11" name="Text 5"/>
          <p:cNvSpPr/>
          <p:nvPr/>
        </p:nvSpPr>
        <p:spPr>
          <a:xfrm>
            <a:off x="1563410" y="3998952"/>
            <a:ext cx="6825853" cy="34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latin typeface="Inter" pitchFamily="34" charset="0"/>
                <a:ea typeface="Inter" pitchFamily="34" charset="-122"/>
                <a:cs typeface="Inter" pitchFamily="34" charset="-120"/>
              </a:rPr>
              <a:t>Fostering harmony across diverse communities and regions</a:t>
            </a:r>
            <a:endParaRPr lang="en-US" sz="165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737" y="4882991"/>
            <a:ext cx="539115" cy="539115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1563410" y="5010983"/>
            <a:ext cx="2952988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International Relations</a:t>
            </a:r>
            <a:endParaRPr lang="en-US" sz="2100" dirty="0"/>
          </a:p>
        </p:txBody>
      </p:sp>
      <p:sp>
        <p:nvSpPr>
          <p:cNvPr id="14" name="Text 7"/>
          <p:cNvSpPr/>
          <p:nvPr/>
        </p:nvSpPr>
        <p:spPr>
          <a:xfrm>
            <a:off x="1563410" y="5477232"/>
            <a:ext cx="6825853" cy="34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latin typeface="Inter" pitchFamily="34" charset="0"/>
                <a:ea typeface="Inter" pitchFamily="34" charset="-122"/>
                <a:cs typeface="Inter" pitchFamily="34" charset="-120"/>
              </a:rPr>
              <a:t>Representing India on the global stage with dignity</a:t>
            </a:r>
            <a:endParaRPr lang="en-US" sz="1650" dirty="0"/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737" y="6361271"/>
            <a:ext cx="539115" cy="53911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1563410" y="6489263"/>
            <a:ext cx="2695575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latin typeface="Inter Bold" pitchFamily="34" charset="0"/>
                <a:ea typeface="Inter Bold" pitchFamily="34" charset="-122"/>
                <a:cs typeface="Inter Bold" pitchFamily="34" charset="-120"/>
              </a:rPr>
              <a:t>National Honours</a:t>
            </a:r>
            <a:endParaRPr lang="en-US" sz="2100" dirty="0"/>
          </a:p>
        </p:txBody>
      </p:sp>
      <p:sp>
        <p:nvSpPr>
          <p:cNvPr id="17" name="Text 9"/>
          <p:cNvSpPr/>
          <p:nvPr/>
        </p:nvSpPr>
        <p:spPr>
          <a:xfrm>
            <a:off x="1563410" y="6955512"/>
            <a:ext cx="6825853" cy="34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latin typeface="Inter" pitchFamily="34" charset="0"/>
                <a:ea typeface="Inter" pitchFamily="34" charset="-122"/>
                <a:cs typeface="Inter" pitchFamily="34" charset="-120"/>
              </a:rPr>
              <a:t>Conferring awards and recognising outstanding contributions</a:t>
            </a:r>
            <a:endParaRPr lang="en-US" sz="165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</TotalTime>
  <Words>521</Words>
  <Application>Microsoft Office PowerPoint</Application>
  <PresentationFormat>Custom</PresentationFormat>
  <Paragraphs>129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Arial</vt:lpstr>
      <vt:lpstr>Garamond</vt:lpstr>
      <vt:lpstr>Inter</vt:lpstr>
      <vt:lpstr>Inter Bold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lastModifiedBy>Suraj Tamang</cp:lastModifiedBy>
  <cp:revision>3</cp:revision>
  <dcterms:created xsi:type="dcterms:W3CDTF">2025-07-09T08:00:23Z</dcterms:created>
  <dcterms:modified xsi:type="dcterms:W3CDTF">2025-07-12T07:17:40Z</dcterms:modified>
</cp:coreProperties>
</file>