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64" r:id="rId3"/>
    <p:sldId id="257" r:id="rId4"/>
    <p:sldId id="258" r:id="rId5"/>
    <p:sldId id="259" r:id="rId6"/>
    <p:sldId id="260" r:id="rId7"/>
    <p:sldId id="261" r:id="rId8"/>
    <p:sldId id="262" r:id="rId9"/>
    <p:sldId id="263" r:id="rId10"/>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8" d="100"/>
          <a:sy n="58" d="100"/>
        </p:scale>
        <p:origin x="49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642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8AFCC"/>
          </a:solidFill>
          <a:ln/>
        </p:spPr>
      </p:sp>
      <p:sp>
        <p:nvSpPr>
          <p:cNvPr id="3" name="Shape 1"/>
          <p:cNvSpPr/>
          <p:nvPr/>
        </p:nvSpPr>
        <p:spPr>
          <a:xfrm>
            <a:off x="0" y="0"/>
            <a:ext cx="14630400" cy="8229600"/>
          </a:xfrm>
          <a:prstGeom prst="rect">
            <a:avLst/>
          </a:prstGeom>
          <a:solidFill>
            <a:srgbClr val="080E2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328623"/>
            <a:ext cx="7556421" cy="1753519"/>
          </a:xfrm>
          <a:prstGeom prst="rect">
            <a:avLst/>
          </a:prstGeom>
          <a:noFill/>
          <a:ln/>
        </p:spPr>
        <p:txBody>
          <a:bodyPr wrap="squar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The Green </a:t>
            </a:r>
            <a:r>
              <a:rPr lang="en-US" sz="4450" dirty="0" smtClean="0">
                <a:solidFill>
                  <a:srgbClr val="FFFFFF"/>
                </a:solidFill>
                <a:latin typeface="Fraunces Medium" pitchFamily="34" charset="0"/>
                <a:ea typeface="Fraunces Medium" pitchFamily="34" charset="-122"/>
                <a:cs typeface="Fraunces Medium" pitchFamily="34" charset="-120"/>
              </a:rPr>
              <a:t>Revolution and its consequences</a:t>
            </a:r>
            <a:endParaRPr lang="en-US" sz="4450" dirty="0"/>
          </a:p>
        </p:txBody>
      </p:sp>
      <p:sp>
        <p:nvSpPr>
          <p:cNvPr id="4" name="Text 1"/>
          <p:cNvSpPr/>
          <p:nvPr/>
        </p:nvSpPr>
        <p:spPr>
          <a:xfrm>
            <a:off x="1587579" y="4859229"/>
            <a:ext cx="7556421" cy="1814513"/>
          </a:xfrm>
          <a:prstGeom prst="rect">
            <a:avLst/>
          </a:prstGeom>
          <a:noFill/>
          <a:ln/>
        </p:spPr>
        <p:txBody>
          <a:bodyPr wrap="square" lIns="0" tIns="0" rIns="0" bIns="0" rtlCol="0" anchor="t"/>
          <a:lstStyle/>
          <a:p>
            <a:pPr marL="0" indent="0" algn="l">
              <a:lnSpc>
                <a:spcPts val="2850"/>
              </a:lnSpc>
              <a:buNone/>
            </a:pPr>
            <a:r>
              <a:rPr lang="en-US" sz="3600" dirty="0" smtClean="0">
                <a:solidFill>
                  <a:srgbClr val="EBECEF"/>
                </a:solidFill>
                <a:latin typeface="Epilogue" pitchFamily="34" charset="0"/>
                <a:ea typeface="Epilogue" pitchFamily="34" charset="-122"/>
                <a:cs typeface="Epilogue" pitchFamily="34" charset="-120"/>
              </a:rPr>
              <a:t>Presented by Dr. Suraj Tamang</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38600" y="1034143"/>
            <a:ext cx="5896427" cy="1456040"/>
          </a:xfrm>
          <a:prstGeom prst="rect">
            <a:avLst/>
          </a:prstGeom>
        </p:spPr>
        <p:txBody>
          <a:bodyPr wrap="square">
            <a:spAutoFit/>
          </a:bodyPr>
          <a:lstStyle/>
          <a:p>
            <a:pPr>
              <a:lnSpc>
                <a:spcPts val="5550"/>
              </a:lnSpc>
            </a:pPr>
            <a:r>
              <a:rPr lang="en-US" sz="3200" dirty="0" smtClean="0">
                <a:solidFill>
                  <a:schemeClr val="bg1"/>
                </a:solidFill>
                <a:latin typeface="Fraunces Medium" pitchFamily="34" charset="0"/>
                <a:ea typeface="Fraunces Medium" pitchFamily="34" charset="-122"/>
                <a:cs typeface="Fraunces Medium" pitchFamily="34" charset="-120"/>
              </a:rPr>
              <a:t>The Green Revolution and its consequences</a:t>
            </a:r>
            <a:endParaRPr lang="en-US" sz="3200" dirty="0">
              <a:solidFill>
                <a:schemeClr val="bg1"/>
              </a:solidFill>
            </a:endParaRPr>
          </a:p>
        </p:txBody>
      </p:sp>
      <p:sp>
        <p:nvSpPr>
          <p:cNvPr id="3" name="Rectangle 2"/>
          <p:cNvSpPr/>
          <p:nvPr/>
        </p:nvSpPr>
        <p:spPr>
          <a:xfrm>
            <a:off x="2558143" y="4297475"/>
            <a:ext cx="8654143" cy="1579920"/>
          </a:xfrm>
          <a:prstGeom prst="rect">
            <a:avLst/>
          </a:prstGeom>
        </p:spPr>
        <p:txBody>
          <a:bodyPr wrap="square">
            <a:spAutoFit/>
          </a:bodyPr>
          <a:lstStyle/>
          <a:p>
            <a:pPr algn="just">
              <a:lnSpc>
                <a:spcPts val="2850"/>
              </a:lnSpc>
            </a:pPr>
            <a:r>
              <a:rPr lang="en-US" dirty="0" smtClean="0">
                <a:solidFill>
                  <a:srgbClr val="EBECEF"/>
                </a:solidFill>
                <a:latin typeface="Epilogue" pitchFamily="34" charset="0"/>
                <a:ea typeface="Epilogue" pitchFamily="34" charset="-122"/>
                <a:cs typeface="Epilogue" pitchFamily="34" charset="-120"/>
              </a:rPr>
              <a:t>The Green Revolution, a transformative agricultural movement of the mid-20th century, sought to eradicate global hunger and poverty through groundbreaking innovations. This presentation explores its profound impacts, both positive and negative, on our world.</a:t>
            </a:r>
            <a:endParaRPr lang="en-US" dirty="0"/>
          </a:p>
        </p:txBody>
      </p:sp>
      <p:sp>
        <p:nvSpPr>
          <p:cNvPr id="4" name="Rectangle 3"/>
          <p:cNvSpPr/>
          <p:nvPr/>
        </p:nvSpPr>
        <p:spPr>
          <a:xfrm>
            <a:off x="2471057" y="3465464"/>
            <a:ext cx="7315200" cy="464230"/>
          </a:xfrm>
          <a:prstGeom prst="rect">
            <a:avLst/>
          </a:prstGeom>
        </p:spPr>
        <p:txBody>
          <a:bodyPr>
            <a:spAutoFit/>
          </a:bodyPr>
          <a:lstStyle/>
          <a:p>
            <a:pPr>
              <a:lnSpc>
                <a:spcPts val="2850"/>
              </a:lnSpc>
            </a:pPr>
            <a:r>
              <a:rPr lang="en-US" sz="3200" dirty="0" smtClean="0">
                <a:solidFill>
                  <a:srgbClr val="EBECEF"/>
                </a:solidFill>
                <a:latin typeface="Epilogue" pitchFamily="34" charset="0"/>
                <a:ea typeface="Epilogue" pitchFamily="34" charset="-122"/>
                <a:cs typeface="Epilogue" pitchFamily="34" charset="-120"/>
              </a:rPr>
              <a:t>Introduction.</a:t>
            </a:r>
            <a:endParaRPr lang="en-US" sz="3200" dirty="0"/>
          </a:p>
        </p:txBody>
      </p:sp>
    </p:spTree>
    <p:extLst>
      <p:ext uri="{BB962C8B-B14F-4D97-AF65-F5344CB8AC3E}">
        <p14:creationId xmlns:p14="http://schemas.microsoft.com/office/powerpoint/2010/main" val="147294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89503" y="621387"/>
            <a:ext cx="13051393" cy="1409700"/>
          </a:xfrm>
          <a:prstGeom prst="rect">
            <a:avLst/>
          </a:prstGeom>
          <a:noFill/>
          <a:ln/>
        </p:spPr>
        <p:txBody>
          <a:bodyPr wrap="square" lIns="0" tIns="0" rIns="0" bIns="0" rtlCol="0" anchor="t"/>
          <a:lstStyle/>
          <a:p>
            <a:pPr marL="0" indent="0" algn="l">
              <a:lnSpc>
                <a:spcPts val="5550"/>
              </a:lnSpc>
              <a:buNone/>
            </a:pPr>
            <a:r>
              <a:rPr lang="en-US" sz="4400" dirty="0">
                <a:solidFill>
                  <a:srgbClr val="FFFFFF"/>
                </a:solidFill>
                <a:latin typeface="Fraunces Medium" pitchFamily="34" charset="0"/>
                <a:ea typeface="Fraunces Medium" pitchFamily="34" charset="-122"/>
                <a:cs typeface="Fraunces Medium" pitchFamily="34" charset="-120"/>
              </a:rPr>
              <a:t>Historical Context and Technological Foundations</a:t>
            </a:r>
            <a:endParaRPr lang="en-US" sz="4400" dirty="0"/>
          </a:p>
        </p:txBody>
      </p:sp>
      <p:pic>
        <p:nvPicPr>
          <p:cNvPr id="3" name="Image 0" descr="preencoded.png"/>
          <p:cNvPicPr>
            <a:picLocks noChangeAspect="1"/>
          </p:cNvPicPr>
          <p:nvPr/>
        </p:nvPicPr>
        <p:blipFill>
          <a:blip r:embed="rId3"/>
          <a:stretch>
            <a:fillRect/>
          </a:stretch>
        </p:blipFill>
        <p:spPr>
          <a:xfrm>
            <a:off x="789503" y="2482215"/>
            <a:ext cx="6525697" cy="902256"/>
          </a:xfrm>
          <a:prstGeom prst="rect">
            <a:avLst/>
          </a:prstGeom>
        </p:spPr>
      </p:pic>
      <p:sp>
        <p:nvSpPr>
          <p:cNvPr id="4" name="Text 1"/>
          <p:cNvSpPr/>
          <p:nvPr/>
        </p:nvSpPr>
        <p:spPr>
          <a:xfrm>
            <a:off x="1015008" y="3609975"/>
            <a:ext cx="2819638" cy="352425"/>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Origin and Spread</a:t>
            </a:r>
            <a:endParaRPr lang="en-US" sz="2200" dirty="0"/>
          </a:p>
        </p:txBody>
      </p:sp>
      <p:sp>
        <p:nvSpPr>
          <p:cNvPr id="5" name="Text 2"/>
          <p:cNvSpPr/>
          <p:nvPr/>
        </p:nvSpPr>
        <p:spPr>
          <a:xfrm>
            <a:off x="1015008" y="4097655"/>
            <a:ext cx="6074688" cy="721995"/>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Initiated in the 1940s in Mexico, it rapidly expanded across Asia and Latin America.</a:t>
            </a:r>
            <a:endParaRPr lang="en-US" sz="1750" dirty="0"/>
          </a:p>
        </p:txBody>
      </p:sp>
      <p:pic>
        <p:nvPicPr>
          <p:cNvPr id="6" name="Image 1" descr="preencoded.png"/>
          <p:cNvPicPr>
            <a:picLocks noChangeAspect="1"/>
          </p:cNvPicPr>
          <p:nvPr/>
        </p:nvPicPr>
        <p:blipFill>
          <a:blip r:embed="rId4"/>
          <a:stretch>
            <a:fillRect/>
          </a:stretch>
        </p:blipFill>
        <p:spPr>
          <a:xfrm>
            <a:off x="7315200" y="2482215"/>
            <a:ext cx="6525697" cy="902256"/>
          </a:xfrm>
          <a:prstGeom prst="rect">
            <a:avLst/>
          </a:prstGeom>
        </p:spPr>
      </p:pic>
      <p:sp>
        <p:nvSpPr>
          <p:cNvPr id="7" name="Text 3"/>
          <p:cNvSpPr/>
          <p:nvPr/>
        </p:nvSpPr>
        <p:spPr>
          <a:xfrm>
            <a:off x="7540704" y="3609975"/>
            <a:ext cx="2819638" cy="352425"/>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Key Innovators</a:t>
            </a:r>
            <a:endParaRPr lang="en-US" sz="2200" dirty="0"/>
          </a:p>
        </p:txBody>
      </p:sp>
      <p:sp>
        <p:nvSpPr>
          <p:cNvPr id="8" name="Text 4"/>
          <p:cNvSpPr/>
          <p:nvPr/>
        </p:nvSpPr>
        <p:spPr>
          <a:xfrm>
            <a:off x="7540704" y="4097655"/>
            <a:ext cx="6074688" cy="721995"/>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Pioneers like Norman Borlaug developed high-yield wheat and the "miracle rice" from IRRI.</a:t>
            </a:r>
            <a:endParaRPr lang="en-US" sz="1750" dirty="0"/>
          </a:p>
        </p:txBody>
      </p:sp>
      <p:pic>
        <p:nvPicPr>
          <p:cNvPr id="9" name="Image 2" descr="preencoded.png"/>
          <p:cNvPicPr>
            <a:picLocks noChangeAspect="1"/>
          </p:cNvPicPr>
          <p:nvPr/>
        </p:nvPicPr>
        <p:blipFill>
          <a:blip r:embed="rId5"/>
          <a:stretch>
            <a:fillRect/>
          </a:stretch>
        </p:blipFill>
        <p:spPr>
          <a:xfrm>
            <a:off x="789503" y="5045154"/>
            <a:ext cx="6525697" cy="902256"/>
          </a:xfrm>
          <a:prstGeom prst="rect">
            <a:avLst/>
          </a:prstGeom>
        </p:spPr>
      </p:pic>
      <p:sp>
        <p:nvSpPr>
          <p:cNvPr id="10" name="Text 5"/>
          <p:cNvSpPr/>
          <p:nvPr/>
        </p:nvSpPr>
        <p:spPr>
          <a:xfrm>
            <a:off x="1015008" y="6172914"/>
            <a:ext cx="2827258" cy="352425"/>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Technological Pillars</a:t>
            </a:r>
            <a:endParaRPr lang="en-US" sz="2200" dirty="0"/>
          </a:p>
        </p:txBody>
      </p:sp>
      <p:sp>
        <p:nvSpPr>
          <p:cNvPr id="11" name="Text 6"/>
          <p:cNvSpPr/>
          <p:nvPr/>
        </p:nvSpPr>
        <p:spPr>
          <a:xfrm>
            <a:off x="1015008" y="6660594"/>
            <a:ext cx="6074688" cy="721995"/>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Relied on High-Yield Varieties (HYVs), chemical fertilizers, pesticides, and modern irrigation.</a:t>
            </a:r>
            <a:endParaRPr lang="en-US" sz="1750" dirty="0"/>
          </a:p>
        </p:txBody>
      </p:sp>
      <p:pic>
        <p:nvPicPr>
          <p:cNvPr id="12" name="Image 3" descr="preencoded.png"/>
          <p:cNvPicPr>
            <a:picLocks noChangeAspect="1"/>
          </p:cNvPicPr>
          <p:nvPr/>
        </p:nvPicPr>
        <p:blipFill>
          <a:blip r:embed="rId6"/>
          <a:stretch>
            <a:fillRect/>
          </a:stretch>
        </p:blipFill>
        <p:spPr>
          <a:xfrm>
            <a:off x="7315200" y="5045154"/>
            <a:ext cx="6525697" cy="902256"/>
          </a:xfrm>
          <a:prstGeom prst="rect">
            <a:avLst/>
          </a:prstGeom>
        </p:spPr>
      </p:pic>
      <p:sp>
        <p:nvSpPr>
          <p:cNvPr id="13" name="Text 7"/>
          <p:cNvSpPr/>
          <p:nvPr/>
        </p:nvSpPr>
        <p:spPr>
          <a:xfrm>
            <a:off x="7540704" y="6172914"/>
            <a:ext cx="2819638" cy="352425"/>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Efficiency Gains</a:t>
            </a:r>
            <a:endParaRPr lang="en-US" sz="2200" dirty="0"/>
          </a:p>
        </p:txBody>
      </p:sp>
      <p:sp>
        <p:nvSpPr>
          <p:cNvPr id="14" name="Text 8"/>
          <p:cNvSpPr/>
          <p:nvPr/>
        </p:nvSpPr>
        <p:spPr>
          <a:xfrm>
            <a:off x="7540704" y="6660594"/>
            <a:ext cx="6074688" cy="721995"/>
          </a:xfrm>
          <a:prstGeom prst="rect">
            <a:avLst/>
          </a:prstGeom>
          <a:noFill/>
          <a:ln/>
        </p:spPr>
        <p:txBody>
          <a:bodyPr wrap="square" lIns="0" tIns="0" rIns="0" bIns="0" rtlCol="0" anchor="t"/>
          <a:lstStyle/>
          <a:p>
            <a:pPr marL="0" indent="0" algn="l">
              <a:lnSpc>
                <a:spcPts val="2800"/>
              </a:lnSpc>
              <a:buNone/>
            </a:pPr>
            <a:r>
              <a:rPr lang="en-US" sz="1750" dirty="0">
                <a:solidFill>
                  <a:srgbClr val="EBECEF"/>
                </a:solidFill>
                <a:latin typeface="Epilogue" pitchFamily="34" charset="0"/>
                <a:ea typeface="Epilogue" pitchFamily="34" charset="-122"/>
                <a:cs typeface="Epilogue" pitchFamily="34" charset="-120"/>
              </a:rPr>
              <a:t>Crop production tripled using only 30% more land, a testament to its efficiency.</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345525"/>
            <a:ext cx="11587877"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Positive Impacts: Feeding a Growing World</a:t>
            </a:r>
            <a:endParaRPr lang="en-US" sz="4450" dirty="0"/>
          </a:p>
        </p:txBody>
      </p:sp>
      <p:pic>
        <p:nvPicPr>
          <p:cNvPr id="3" name="Image 0" descr="preencoded.png"/>
          <p:cNvPicPr>
            <a:picLocks noChangeAspect="1"/>
          </p:cNvPicPr>
          <p:nvPr/>
        </p:nvPicPr>
        <p:blipFill>
          <a:blip r:embed="rId3"/>
          <a:stretch>
            <a:fillRect/>
          </a:stretch>
        </p:blipFill>
        <p:spPr>
          <a:xfrm>
            <a:off x="793790" y="2507933"/>
            <a:ext cx="4158615" cy="2570202"/>
          </a:xfrm>
          <a:prstGeom prst="rect">
            <a:avLst/>
          </a:prstGeom>
        </p:spPr>
      </p:pic>
      <p:sp>
        <p:nvSpPr>
          <p:cNvPr id="4" name="Text 1"/>
          <p:cNvSpPr/>
          <p:nvPr/>
        </p:nvSpPr>
        <p:spPr>
          <a:xfrm>
            <a:off x="793790" y="5304949"/>
            <a:ext cx="3254573"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Increased Food Security</a:t>
            </a:r>
            <a:endParaRPr lang="en-US" sz="2200" dirty="0"/>
          </a:p>
        </p:txBody>
      </p:sp>
      <p:sp>
        <p:nvSpPr>
          <p:cNvPr id="5" name="Text 2"/>
          <p:cNvSpPr/>
          <p:nvPr/>
        </p:nvSpPr>
        <p:spPr>
          <a:xfrm>
            <a:off x="793790" y="5795367"/>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Averted widespread famines, dramatically increasing cereal crop yields for wheat, rice, and maize.</a:t>
            </a:r>
            <a:endParaRPr lang="en-US" sz="1750" dirty="0"/>
          </a:p>
        </p:txBody>
      </p:sp>
      <p:pic>
        <p:nvPicPr>
          <p:cNvPr id="6" name="Image 1" descr="preencoded.png"/>
          <p:cNvPicPr>
            <a:picLocks noChangeAspect="1"/>
          </p:cNvPicPr>
          <p:nvPr/>
        </p:nvPicPr>
        <p:blipFill>
          <a:blip r:embed="rId4"/>
          <a:stretch>
            <a:fillRect/>
          </a:stretch>
        </p:blipFill>
        <p:spPr>
          <a:xfrm>
            <a:off x="5235893" y="2507933"/>
            <a:ext cx="4158615" cy="2570202"/>
          </a:xfrm>
          <a:prstGeom prst="rect">
            <a:avLst/>
          </a:prstGeom>
        </p:spPr>
      </p:pic>
      <p:sp>
        <p:nvSpPr>
          <p:cNvPr id="7" name="Text 3"/>
          <p:cNvSpPr/>
          <p:nvPr/>
        </p:nvSpPr>
        <p:spPr>
          <a:xfrm>
            <a:off x="5235893" y="530494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Poverty Reduction</a:t>
            </a:r>
            <a:endParaRPr lang="en-US" sz="2200" dirty="0"/>
          </a:p>
        </p:txBody>
      </p:sp>
      <p:sp>
        <p:nvSpPr>
          <p:cNvPr id="8" name="Text 4"/>
          <p:cNvSpPr/>
          <p:nvPr/>
        </p:nvSpPr>
        <p:spPr>
          <a:xfrm>
            <a:off x="5235893" y="5795367"/>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Significantly reduced poverty in nations like India, transforming rural economies.</a:t>
            </a:r>
            <a:endParaRPr lang="en-US" sz="1750" dirty="0"/>
          </a:p>
        </p:txBody>
      </p:sp>
      <p:pic>
        <p:nvPicPr>
          <p:cNvPr id="9" name="Image 2" descr="preencoded.png"/>
          <p:cNvPicPr>
            <a:picLocks noChangeAspect="1"/>
          </p:cNvPicPr>
          <p:nvPr/>
        </p:nvPicPr>
        <p:blipFill>
          <a:blip r:embed="rId5"/>
          <a:stretch>
            <a:fillRect/>
          </a:stretch>
        </p:blipFill>
        <p:spPr>
          <a:xfrm>
            <a:off x="9677995" y="2507933"/>
            <a:ext cx="4158615" cy="2570202"/>
          </a:xfrm>
          <a:prstGeom prst="rect">
            <a:avLst/>
          </a:prstGeom>
        </p:spPr>
      </p:pic>
      <p:sp>
        <p:nvSpPr>
          <p:cNvPr id="10" name="Text 5"/>
          <p:cNvSpPr/>
          <p:nvPr/>
        </p:nvSpPr>
        <p:spPr>
          <a:xfrm>
            <a:off x="9677995" y="530494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Lower Food Prices</a:t>
            </a:r>
            <a:endParaRPr lang="en-US" sz="2200" dirty="0"/>
          </a:p>
        </p:txBody>
      </p:sp>
      <p:sp>
        <p:nvSpPr>
          <p:cNvPr id="11" name="Text 6"/>
          <p:cNvSpPr/>
          <p:nvPr/>
        </p:nvSpPr>
        <p:spPr>
          <a:xfrm>
            <a:off x="9677995" y="5795367"/>
            <a:ext cx="4158615"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The increased supply led to more affordable food, improving access for vulnerable populations.</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21638" y="566976"/>
            <a:ext cx="11106626" cy="644366"/>
          </a:xfrm>
          <a:prstGeom prst="rect">
            <a:avLst/>
          </a:prstGeom>
          <a:noFill/>
          <a:ln/>
        </p:spPr>
        <p:txBody>
          <a:bodyPr wrap="none" lIns="0" tIns="0" rIns="0" bIns="0" rtlCol="0" anchor="t"/>
          <a:lstStyle/>
          <a:p>
            <a:pPr marL="0" indent="0" algn="l">
              <a:lnSpc>
                <a:spcPts val="5050"/>
              </a:lnSpc>
              <a:buNone/>
            </a:pPr>
            <a:r>
              <a:rPr lang="en-US" sz="4050" dirty="0">
                <a:solidFill>
                  <a:srgbClr val="FFFFFF"/>
                </a:solidFill>
                <a:latin typeface="Fraunces Medium" pitchFamily="34" charset="0"/>
                <a:ea typeface="Fraunces Medium" pitchFamily="34" charset="-122"/>
                <a:cs typeface="Fraunces Medium" pitchFamily="34" charset="-120"/>
              </a:rPr>
              <a:t>Environmental Consequences: A Hidden Cost</a:t>
            </a:r>
            <a:endParaRPr lang="en-US" sz="4050" dirty="0"/>
          </a:p>
        </p:txBody>
      </p:sp>
      <p:sp>
        <p:nvSpPr>
          <p:cNvPr id="3" name="Text 1"/>
          <p:cNvSpPr/>
          <p:nvPr/>
        </p:nvSpPr>
        <p:spPr>
          <a:xfrm>
            <a:off x="721638" y="1706047"/>
            <a:ext cx="6342102" cy="659844"/>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While the Green Revolution boosted food production, it came with significant environmental costs:</a:t>
            </a:r>
            <a:endParaRPr lang="en-US" sz="1600" dirty="0"/>
          </a:p>
        </p:txBody>
      </p:sp>
      <p:sp>
        <p:nvSpPr>
          <p:cNvPr id="4" name="Text 2"/>
          <p:cNvSpPr/>
          <p:nvPr/>
        </p:nvSpPr>
        <p:spPr>
          <a:xfrm>
            <a:off x="721638" y="2551390"/>
            <a:ext cx="6342102" cy="659844"/>
          </a:xfrm>
          <a:prstGeom prst="rect">
            <a:avLst/>
          </a:prstGeom>
          <a:noFill/>
          <a:ln/>
        </p:spPr>
        <p:txBody>
          <a:bodyPr wrap="square" lIns="0" tIns="0" rIns="0" bIns="0" rtlCol="0" anchor="t"/>
          <a:lstStyle/>
          <a:p>
            <a:pPr marL="342900" indent="-342900" algn="l">
              <a:lnSpc>
                <a:spcPts val="2550"/>
              </a:lnSpc>
              <a:buSzPct val="100000"/>
              <a:buChar char="•"/>
            </a:pPr>
            <a:r>
              <a:rPr lang="en-US" sz="1600" b="1" dirty="0">
                <a:solidFill>
                  <a:srgbClr val="EBECEF"/>
                </a:solidFill>
                <a:latin typeface="Epilogue" pitchFamily="34" charset="0"/>
                <a:ea typeface="Epilogue" pitchFamily="34" charset="-122"/>
                <a:cs typeface="Epilogue" pitchFamily="34" charset="-120"/>
              </a:rPr>
              <a:t>Soil Degradation:</a:t>
            </a:r>
            <a:r>
              <a:rPr lang="en-US" sz="1600" dirty="0">
                <a:solidFill>
                  <a:srgbClr val="EBECEF"/>
                </a:solidFill>
                <a:latin typeface="Epilogue" pitchFamily="34" charset="0"/>
                <a:ea typeface="Epilogue" pitchFamily="34" charset="-122"/>
                <a:cs typeface="Epilogue" pitchFamily="34" charset="-120"/>
              </a:rPr>
              <a:t> Over-reliance on chemical fertilizers and pesticides depleted soil health.</a:t>
            </a:r>
            <a:endParaRPr lang="en-US" sz="1600" dirty="0"/>
          </a:p>
        </p:txBody>
      </p:sp>
      <p:sp>
        <p:nvSpPr>
          <p:cNvPr id="5" name="Text 3"/>
          <p:cNvSpPr/>
          <p:nvPr/>
        </p:nvSpPr>
        <p:spPr>
          <a:xfrm>
            <a:off x="721638" y="3283387"/>
            <a:ext cx="6342102" cy="659844"/>
          </a:xfrm>
          <a:prstGeom prst="rect">
            <a:avLst/>
          </a:prstGeom>
          <a:noFill/>
          <a:ln/>
        </p:spPr>
        <p:txBody>
          <a:bodyPr wrap="square" lIns="0" tIns="0" rIns="0" bIns="0" rtlCol="0" anchor="t"/>
          <a:lstStyle/>
          <a:p>
            <a:pPr marL="342900" indent="-342900" algn="l">
              <a:lnSpc>
                <a:spcPts val="2550"/>
              </a:lnSpc>
              <a:buSzPct val="100000"/>
              <a:buChar char="•"/>
            </a:pPr>
            <a:r>
              <a:rPr lang="en-US" sz="1600" b="1" dirty="0">
                <a:solidFill>
                  <a:srgbClr val="EBECEF"/>
                </a:solidFill>
                <a:latin typeface="Epilogue" pitchFamily="34" charset="0"/>
                <a:ea typeface="Epilogue" pitchFamily="34" charset="-122"/>
                <a:cs typeface="Epilogue" pitchFamily="34" charset="-120"/>
              </a:rPr>
              <a:t>Water Scarcity:</a:t>
            </a:r>
            <a:r>
              <a:rPr lang="en-US" sz="1600" dirty="0">
                <a:solidFill>
                  <a:srgbClr val="EBECEF"/>
                </a:solidFill>
                <a:latin typeface="Epilogue" pitchFamily="34" charset="0"/>
                <a:ea typeface="Epilogue" pitchFamily="34" charset="-122"/>
                <a:cs typeface="Epilogue" pitchFamily="34" charset="-120"/>
              </a:rPr>
              <a:t> Intensive irrigation led to the rapid depletion of vital water resources.</a:t>
            </a:r>
            <a:endParaRPr lang="en-US" sz="1600" dirty="0"/>
          </a:p>
        </p:txBody>
      </p:sp>
      <p:sp>
        <p:nvSpPr>
          <p:cNvPr id="6" name="Text 4"/>
          <p:cNvSpPr/>
          <p:nvPr/>
        </p:nvSpPr>
        <p:spPr>
          <a:xfrm>
            <a:off x="721638" y="4015383"/>
            <a:ext cx="6342102" cy="659844"/>
          </a:xfrm>
          <a:prstGeom prst="rect">
            <a:avLst/>
          </a:prstGeom>
          <a:noFill/>
          <a:ln/>
        </p:spPr>
        <p:txBody>
          <a:bodyPr wrap="square" lIns="0" tIns="0" rIns="0" bIns="0" rtlCol="0" anchor="t"/>
          <a:lstStyle/>
          <a:p>
            <a:pPr marL="342900" indent="-342900" algn="l">
              <a:lnSpc>
                <a:spcPts val="2550"/>
              </a:lnSpc>
              <a:buSzPct val="100000"/>
              <a:buChar char="•"/>
            </a:pPr>
            <a:r>
              <a:rPr lang="en-US" sz="1600" b="1" dirty="0">
                <a:solidFill>
                  <a:srgbClr val="EBECEF"/>
                </a:solidFill>
                <a:latin typeface="Epilogue" pitchFamily="34" charset="0"/>
                <a:ea typeface="Epilogue" pitchFamily="34" charset="-122"/>
                <a:cs typeface="Epilogue" pitchFamily="34" charset="-120"/>
              </a:rPr>
              <a:t>Pollution:</a:t>
            </a:r>
            <a:r>
              <a:rPr lang="en-US" sz="1600" dirty="0">
                <a:solidFill>
                  <a:srgbClr val="EBECEF"/>
                </a:solidFill>
                <a:latin typeface="Epilogue" pitchFamily="34" charset="0"/>
                <a:ea typeface="Epilogue" pitchFamily="34" charset="-122"/>
                <a:cs typeface="Epilogue" pitchFamily="34" charset="-120"/>
              </a:rPr>
              <a:t> Agrochemical runoff contaminated water bodies, harming ecosystems.</a:t>
            </a:r>
            <a:endParaRPr lang="en-US" sz="1600" dirty="0"/>
          </a:p>
        </p:txBody>
      </p:sp>
      <p:sp>
        <p:nvSpPr>
          <p:cNvPr id="7" name="Text 5"/>
          <p:cNvSpPr/>
          <p:nvPr/>
        </p:nvSpPr>
        <p:spPr>
          <a:xfrm>
            <a:off x="721638" y="4747379"/>
            <a:ext cx="6342102" cy="659844"/>
          </a:xfrm>
          <a:prstGeom prst="rect">
            <a:avLst/>
          </a:prstGeom>
          <a:noFill/>
          <a:ln/>
        </p:spPr>
        <p:txBody>
          <a:bodyPr wrap="square" lIns="0" tIns="0" rIns="0" bIns="0" rtlCol="0" anchor="t"/>
          <a:lstStyle/>
          <a:p>
            <a:pPr marL="342900" indent="-342900" algn="l">
              <a:lnSpc>
                <a:spcPts val="2550"/>
              </a:lnSpc>
              <a:buSzPct val="100000"/>
              <a:buChar char="•"/>
            </a:pPr>
            <a:r>
              <a:rPr lang="en-US" sz="1600" b="1" dirty="0">
                <a:solidFill>
                  <a:srgbClr val="EBECEF"/>
                </a:solidFill>
                <a:latin typeface="Epilogue" pitchFamily="34" charset="0"/>
                <a:ea typeface="Epilogue" pitchFamily="34" charset="-122"/>
                <a:cs typeface="Epilogue" pitchFamily="34" charset="-120"/>
              </a:rPr>
              <a:t>Biodiversity Loss:</a:t>
            </a:r>
            <a:r>
              <a:rPr lang="en-US" sz="1600" dirty="0">
                <a:solidFill>
                  <a:srgbClr val="EBECEF"/>
                </a:solidFill>
                <a:latin typeface="Epilogue" pitchFamily="34" charset="0"/>
                <a:ea typeface="Epilogue" pitchFamily="34" charset="-122"/>
                <a:cs typeface="Epilogue" pitchFamily="34" charset="-120"/>
              </a:rPr>
              <a:t> Monoculture farming reduced crop diversity, making ecosystems more vulnerable.</a:t>
            </a:r>
            <a:endParaRPr lang="en-US" sz="1600" dirty="0"/>
          </a:p>
        </p:txBody>
      </p:sp>
      <p:pic>
        <p:nvPicPr>
          <p:cNvPr id="8" name="Image 0" descr="preencoded.png"/>
          <p:cNvPicPr>
            <a:picLocks noChangeAspect="1"/>
          </p:cNvPicPr>
          <p:nvPr/>
        </p:nvPicPr>
        <p:blipFill>
          <a:blip r:embed="rId3"/>
          <a:stretch>
            <a:fillRect/>
          </a:stretch>
        </p:blipFill>
        <p:spPr>
          <a:xfrm>
            <a:off x="7574280" y="1752481"/>
            <a:ext cx="6342102" cy="634210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2158603"/>
            <a:ext cx="10313670"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Social and Economic Transformations</a:t>
            </a:r>
            <a:endParaRPr lang="en-US" sz="4450" dirty="0"/>
          </a:p>
        </p:txBody>
      </p:sp>
      <p:sp>
        <p:nvSpPr>
          <p:cNvPr id="3" name="Shape 1"/>
          <p:cNvSpPr/>
          <p:nvPr/>
        </p:nvSpPr>
        <p:spPr>
          <a:xfrm>
            <a:off x="793790" y="3434358"/>
            <a:ext cx="3480078" cy="283488"/>
          </a:xfrm>
          <a:prstGeom prst="roundRect">
            <a:avLst>
              <a:gd name="adj" fmla="val 33606"/>
            </a:avLst>
          </a:prstGeom>
          <a:solidFill>
            <a:srgbClr val="283157"/>
          </a:solidFill>
          <a:ln w="7620">
            <a:solidFill>
              <a:srgbClr val="414A70"/>
            </a:solidFill>
            <a:prstDash val="solid"/>
          </a:ln>
        </p:spPr>
      </p:sp>
      <p:sp>
        <p:nvSpPr>
          <p:cNvPr id="4" name="Shape 2"/>
          <p:cNvSpPr/>
          <p:nvPr/>
        </p:nvSpPr>
        <p:spPr>
          <a:xfrm>
            <a:off x="793790" y="3434358"/>
            <a:ext cx="521970" cy="283488"/>
          </a:xfrm>
          <a:prstGeom prst="roundRect">
            <a:avLst>
              <a:gd name="adj" fmla="val 33606"/>
            </a:avLst>
          </a:prstGeom>
          <a:solidFill>
            <a:srgbClr val="8C98CA"/>
          </a:solidFill>
          <a:ln/>
        </p:spPr>
      </p:sp>
      <p:sp>
        <p:nvSpPr>
          <p:cNvPr id="5" name="Text 3"/>
          <p:cNvSpPr/>
          <p:nvPr/>
        </p:nvSpPr>
        <p:spPr>
          <a:xfrm>
            <a:off x="4443889" y="3434358"/>
            <a:ext cx="508516" cy="283488"/>
          </a:xfrm>
          <a:prstGeom prst="rect">
            <a:avLst/>
          </a:prstGeom>
          <a:noFill/>
          <a:ln/>
        </p:spPr>
        <p:txBody>
          <a:bodyPr wrap="none" lIns="0" tIns="0" rIns="0" bIns="0" rtlCol="0" anchor="t"/>
          <a:lstStyle/>
          <a:p>
            <a:pPr marL="0" indent="0" algn="l">
              <a:lnSpc>
                <a:spcPts val="2200"/>
              </a:lnSpc>
              <a:buNone/>
            </a:pPr>
            <a:r>
              <a:rPr lang="en-US" sz="2200" dirty="0">
                <a:solidFill>
                  <a:srgbClr val="EBECEF"/>
                </a:solidFill>
                <a:latin typeface="Fraunces Medium" pitchFamily="34" charset="0"/>
                <a:ea typeface="Fraunces Medium" pitchFamily="34" charset="-122"/>
                <a:cs typeface="Fraunces Medium" pitchFamily="34" charset="-120"/>
              </a:rPr>
              <a:t>15%</a:t>
            </a:r>
            <a:endParaRPr lang="en-US" sz="2200" dirty="0"/>
          </a:p>
        </p:txBody>
      </p:sp>
      <p:sp>
        <p:nvSpPr>
          <p:cNvPr id="6" name="Text 4"/>
          <p:cNvSpPr/>
          <p:nvPr/>
        </p:nvSpPr>
        <p:spPr>
          <a:xfrm>
            <a:off x="793790" y="4001214"/>
            <a:ext cx="4158615"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Average increase in rural incomes in adopting regions.</a:t>
            </a:r>
            <a:endParaRPr lang="en-US" sz="1750" dirty="0"/>
          </a:p>
        </p:txBody>
      </p:sp>
      <p:sp>
        <p:nvSpPr>
          <p:cNvPr id="7" name="Shape 5"/>
          <p:cNvSpPr/>
          <p:nvPr/>
        </p:nvSpPr>
        <p:spPr>
          <a:xfrm>
            <a:off x="5235893" y="3434358"/>
            <a:ext cx="3438287" cy="283488"/>
          </a:xfrm>
          <a:prstGeom prst="roundRect">
            <a:avLst>
              <a:gd name="adj" fmla="val 33606"/>
            </a:avLst>
          </a:prstGeom>
          <a:solidFill>
            <a:srgbClr val="283157"/>
          </a:solidFill>
          <a:ln w="7620">
            <a:solidFill>
              <a:srgbClr val="414A70"/>
            </a:solidFill>
            <a:prstDash val="solid"/>
          </a:ln>
        </p:spPr>
      </p:sp>
      <p:sp>
        <p:nvSpPr>
          <p:cNvPr id="8" name="Shape 6"/>
          <p:cNvSpPr/>
          <p:nvPr/>
        </p:nvSpPr>
        <p:spPr>
          <a:xfrm>
            <a:off x="5235893" y="3434358"/>
            <a:ext cx="859512" cy="283488"/>
          </a:xfrm>
          <a:prstGeom prst="roundRect">
            <a:avLst>
              <a:gd name="adj" fmla="val 33606"/>
            </a:avLst>
          </a:prstGeom>
          <a:solidFill>
            <a:srgbClr val="8C98CA"/>
          </a:solidFill>
          <a:ln/>
        </p:spPr>
      </p:sp>
      <p:sp>
        <p:nvSpPr>
          <p:cNvPr id="9" name="Text 7"/>
          <p:cNvSpPr/>
          <p:nvPr/>
        </p:nvSpPr>
        <p:spPr>
          <a:xfrm>
            <a:off x="8844201" y="3434358"/>
            <a:ext cx="550307" cy="283488"/>
          </a:xfrm>
          <a:prstGeom prst="rect">
            <a:avLst/>
          </a:prstGeom>
          <a:noFill/>
          <a:ln/>
        </p:spPr>
        <p:txBody>
          <a:bodyPr wrap="none" lIns="0" tIns="0" rIns="0" bIns="0" rtlCol="0" anchor="t"/>
          <a:lstStyle/>
          <a:p>
            <a:pPr marL="0" indent="0" algn="l">
              <a:lnSpc>
                <a:spcPts val="2200"/>
              </a:lnSpc>
              <a:buNone/>
            </a:pPr>
            <a:r>
              <a:rPr lang="en-US" sz="2200" dirty="0">
                <a:solidFill>
                  <a:srgbClr val="EBECEF"/>
                </a:solidFill>
                <a:latin typeface="Fraunces Medium" pitchFamily="34" charset="0"/>
                <a:ea typeface="Fraunces Medium" pitchFamily="34" charset="-122"/>
                <a:cs typeface="Fraunces Medium" pitchFamily="34" charset="-120"/>
              </a:rPr>
              <a:t>25%</a:t>
            </a:r>
            <a:endParaRPr lang="en-US" sz="2200" dirty="0"/>
          </a:p>
        </p:txBody>
      </p:sp>
      <p:sp>
        <p:nvSpPr>
          <p:cNvPr id="10" name="Text 8"/>
          <p:cNvSpPr/>
          <p:nvPr/>
        </p:nvSpPr>
        <p:spPr>
          <a:xfrm>
            <a:off x="5235893" y="4001214"/>
            <a:ext cx="4158615"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Proportion of small farmers struggling with high input costs.</a:t>
            </a:r>
            <a:endParaRPr lang="en-US" sz="1750" dirty="0"/>
          </a:p>
        </p:txBody>
      </p:sp>
      <p:sp>
        <p:nvSpPr>
          <p:cNvPr id="11" name="Shape 9"/>
          <p:cNvSpPr/>
          <p:nvPr/>
        </p:nvSpPr>
        <p:spPr>
          <a:xfrm>
            <a:off x="9677995" y="3434358"/>
            <a:ext cx="3412331" cy="283488"/>
          </a:xfrm>
          <a:prstGeom prst="roundRect">
            <a:avLst>
              <a:gd name="adj" fmla="val 33606"/>
            </a:avLst>
          </a:prstGeom>
          <a:solidFill>
            <a:srgbClr val="283157"/>
          </a:solidFill>
          <a:ln w="7620">
            <a:solidFill>
              <a:srgbClr val="414A70"/>
            </a:solidFill>
            <a:prstDash val="solid"/>
          </a:ln>
        </p:spPr>
      </p:sp>
      <p:sp>
        <p:nvSpPr>
          <p:cNvPr id="12" name="Shape 10"/>
          <p:cNvSpPr/>
          <p:nvPr/>
        </p:nvSpPr>
        <p:spPr>
          <a:xfrm>
            <a:off x="9677995" y="3434358"/>
            <a:ext cx="1364933" cy="283488"/>
          </a:xfrm>
          <a:prstGeom prst="roundRect">
            <a:avLst>
              <a:gd name="adj" fmla="val 33606"/>
            </a:avLst>
          </a:prstGeom>
          <a:solidFill>
            <a:srgbClr val="8C98CA"/>
          </a:solidFill>
          <a:ln/>
        </p:spPr>
      </p:sp>
      <p:sp>
        <p:nvSpPr>
          <p:cNvPr id="13" name="Text 11"/>
          <p:cNvSpPr/>
          <p:nvPr/>
        </p:nvSpPr>
        <p:spPr>
          <a:xfrm>
            <a:off x="13260348" y="3434358"/>
            <a:ext cx="576263" cy="283488"/>
          </a:xfrm>
          <a:prstGeom prst="rect">
            <a:avLst/>
          </a:prstGeom>
          <a:noFill/>
          <a:ln/>
        </p:spPr>
        <p:txBody>
          <a:bodyPr wrap="none" lIns="0" tIns="0" rIns="0" bIns="0" rtlCol="0" anchor="t"/>
          <a:lstStyle/>
          <a:p>
            <a:pPr marL="0" indent="0" algn="l">
              <a:lnSpc>
                <a:spcPts val="2200"/>
              </a:lnSpc>
              <a:buNone/>
            </a:pPr>
            <a:r>
              <a:rPr lang="en-US" sz="2200" dirty="0">
                <a:solidFill>
                  <a:srgbClr val="EBECEF"/>
                </a:solidFill>
                <a:latin typeface="Fraunces Medium" pitchFamily="34" charset="0"/>
                <a:ea typeface="Fraunces Medium" pitchFamily="34" charset="-122"/>
                <a:cs typeface="Fraunces Medium" pitchFamily="34" charset="-120"/>
              </a:rPr>
              <a:t>40%</a:t>
            </a:r>
            <a:endParaRPr lang="en-US" sz="2200" dirty="0"/>
          </a:p>
        </p:txBody>
      </p:sp>
      <p:sp>
        <p:nvSpPr>
          <p:cNvPr id="14" name="Text 12"/>
          <p:cNvSpPr/>
          <p:nvPr/>
        </p:nvSpPr>
        <p:spPr>
          <a:xfrm>
            <a:off x="9677995" y="4001214"/>
            <a:ext cx="4158615"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Estimated percentage of agricultural land benefiting from new irrigation.</a:t>
            </a:r>
            <a:endParaRPr lang="en-US" sz="1750" dirty="0"/>
          </a:p>
        </p:txBody>
      </p:sp>
      <p:sp>
        <p:nvSpPr>
          <p:cNvPr id="15" name="Text 13"/>
          <p:cNvSpPr/>
          <p:nvPr/>
        </p:nvSpPr>
        <p:spPr>
          <a:xfrm>
            <a:off x="793790" y="4982170"/>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The Green Revolution brought economic uplift for many, particularly through infrastructure development and new job opportunities. However, it also exacerbated economic inequality, as smaller farmers often couldn't afford the new technologies, and benefits disproportionately favored well-irrigated, wealthier areas.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499473"/>
            <a:ext cx="8951714"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Health Impacts: Mixed Outcomes</a:t>
            </a:r>
            <a:endParaRPr lang="en-US" sz="4450" dirty="0"/>
          </a:p>
        </p:txBody>
      </p:sp>
      <p:sp>
        <p:nvSpPr>
          <p:cNvPr id="3" name="Text 1"/>
          <p:cNvSpPr/>
          <p:nvPr/>
        </p:nvSpPr>
        <p:spPr>
          <a:xfrm>
            <a:off x="793790" y="2775228"/>
            <a:ext cx="4158615" cy="748427"/>
          </a:xfrm>
          <a:prstGeom prst="rect">
            <a:avLst/>
          </a:prstGeom>
          <a:noFill/>
          <a:ln/>
        </p:spPr>
        <p:txBody>
          <a:bodyPr wrap="none" lIns="0" tIns="0" rIns="0" bIns="0" rtlCol="0" anchor="t"/>
          <a:lstStyle/>
          <a:p>
            <a:pPr marL="0" indent="0" algn="ctr">
              <a:lnSpc>
                <a:spcPts val="5850"/>
              </a:lnSpc>
              <a:buNone/>
            </a:pPr>
            <a:r>
              <a:rPr lang="en-US" sz="5850" dirty="0">
                <a:solidFill>
                  <a:srgbClr val="EBECEF"/>
                </a:solidFill>
                <a:latin typeface="Fraunces Medium" pitchFamily="34" charset="0"/>
                <a:ea typeface="Fraunces Medium" pitchFamily="34" charset="-122"/>
                <a:cs typeface="Fraunces Medium" pitchFamily="34" charset="-120"/>
              </a:rPr>
              <a:t>5%</a:t>
            </a:r>
            <a:endParaRPr lang="en-US" sz="5850" dirty="0"/>
          </a:p>
        </p:txBody>
      </p:sp>
      <p:sp>
        <p:nvSpPr>
          <p:cNvPr id="4" name="Text 2"/>
          <p:cNvSpPr/>
          <p:nvPr/>
        </p:nvSpPr>
        <p:spPr>
          <a:xfrm>
            <a:off x="1455420" y="380702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Infant Mortality</a:t>
            </a:r>
            <a:endParaRPr lang="en-US" sz="2200" dirty="0"/>
          </a:p>
        </p:txBody>
      </p:sp>
      <p:sp>
        <p:nvSpPr>
          <p:cNvPr id="5" name="Text 3"/>
          <p:cNvSpPr/>
          <p:nvPr/>
        </p:nvSpPr>
        <p:spPr>
          <a:xfrm>
            <a:off x="793790" y="4297442"/>
            <a:ext cx="4158615" cy="1088708"/>
          </a:xfrm>
          <a:prstGeom prst="rect">
            <a:avLst/>
          </a:prstGeom>
          <a:noFill/>
          <a:ln/>
        </p:spPr>
        <p:txBody>
          <a:bodyPr wrap="square" lIns="0" tIns="0" rIns="0" bIns="0" rtlCol="0" anchor="t"/>
          <a:lstStyle/>
          <a:p>
            <a:pPr marL="0" indent="0" algn="ctr">
              <a:lnSpc>
                <a:spcPts val="2850"/>
              </a:lnSpc>
              <a:buNone/>
            </a:pPr>
            <a:r>
              <a:rPr lang="en-US" sz="1750" dirty="0">
                <a:solidFill>
                  <a:srgbClr val="EBECEF"/>
                </a:solidFill>
                <a:latin typeface="Epilogue" pitchFamily="34" charset="0"/>
                <a:ea typeface="Epilogue" pitchFamily="34" charset="-122"/>
                <a:cs typeface="Epilogue" pitchFamily="34" charset="-120"/>
              </a:rPr>
              <a:t>Reduction in infant mortality rates due to improved nutrition and food availability.</a:t>
            </a:r>
            <a:endParaRPr lang="en-US" sz="1750" dirty="0"/>
          </a:p>
        </p:txBody>
      </p:sp>
      <p:sp>
        <p:nvSpPr>
          <p:cNvPr id="6" name="Text 4"/>
          <p:cNvSpPr/>
          <p:nvPr/>
        </p:nvSpPr>
        <p:spPr>
          <a:xfrm>
            <a:off x="5235893" y="2775228"/>
            <a:ext cx="4158615" cy="748427"/>
          </a:xfrm>
          <a:prstGeom prst="rect">
            <a:avLst/>
          </a:prstGeom>
          <a:noFill/>
          <a:ln/>
        </p:spPr>
        <p:txBody>
          <a:bodyPr wrap="none" lIns="0" tIns="0" rIns="0" bIns="0" rtlCol="0" anchor="t"/>
          <a:lstStyle/>
          <a:p>
            <a:pPr marL="0" indent="0" algn="ctr">
              <a:lnSpc>
                <a:spcPts val="5850"/>
              </a:lnSpc>
              <a:buNone/>
            </a:pPr>
            <a:r>
              <a:rPr lang="en-US" sz="5850" dirty="0">
                <a:solidFill>
                  <a:srgbClr val="EBECEF"/>
                </a:solidFill>
                <a:latin typeface="Fraunces Medium" pitchFamily="34" charset="0"/>
                <a:ea typeface="Fraunces Medium" pitchFamily="34" charset="-122"/>
                <a:cs typeface="Fraunces Medium" pitchFamily="34" charset="-120"/>
              </a:rPr>
              <a:t>20%</a:t>
            </a:r>
            <a:endParaRPr lang="en-US" sz="5850" dirty="0"/>
          </a:p>
        </p:txBody>
      </p:sp>
      <p:sp>
        <p:nvSpPr>
          <p:cNvPr id="7" name="Text 5"/>
          <p:cNvSpPr/>
          <p:nvPr/>
        </p:nvSpPr>
        <p:spPr>
          <a:xfrm>
            <a:off x="5897523" y="380702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Calorie Increase</a:t>
            </a:r>
            <a:endParaRPr lang="en-US" sz="2200" dirty="0"/>
          </a:p>
        </p:txBody>
      </p:sp>
      <p:sp>
        <p:nvSpPr>
          <p:cNvPr id="8" name="Text 6"/>
          <p:cNvSpPr/>
          <p:nvPr/>
        </p:nvSpPr>
        <p:spPr>
          <a:xfrm>
            <a:off x="5235893" y="4297442"/>
            <a:ext cx="4158615" cy="1088708"/>
          </a:xfrm>
          <a:prstGeom prst="rect">
            <a:avLst/>
          </a:prstGeom>
          <a:noFill/>
          <a:ln/>
        </p:spPr>
        <p:txBody>
          <a:bodyPr wrap="square" lIns="0" tIns="0" rIns="0" bIns="0" rtlCol="0" anchor="t"/>
          <a:lstStyle/>
          <a:p>
            <a:pPr marL="0" indent="0" algn="ctr">
              <a:lnSpc>
                <a:spcPts val="2850"/>
              </a:lnSpc>
              <a:buNone/>
            </a:pPr>
            <a:r>
              <a:rPr lang="en-US" sz="1750" dirty="0">
                <a:solidFill>
                  <a:srgbClr val="EBECEF"/>
                </a:solidFill>
                <a:latin typeface="Epilogue" pitchFamily="34" charset="0"/>
                <a:ea typeface="Epilogue" pitchFamily="34" charset="-122"/>
                <a:cs typeface="Epilogue" pitchFamily="34" charset="-120"/>
              </a:rPr>
              <a:t>Average increase in daily calorie availability per person in many developing nations.</a:t>
            </a:r>
            <a:endParaRPr lang="en-US" sz="1750" dirty="0"/>
          </a:p>
        </p:txBody>
      </p:sp>
      <p:sp>
        <p:nvSpPr>
          <p:cNvPr id="9" name="Text 7"/>
          <p:cNvSpPr/>
          <p:nvPr/>
        </p:nvSpPr>
        <p:spPr>
          <a:xfrm>
            <a:off x="9677995" y="2775228"/>
            <a:ext cx="4158615" cy="748427"/>
          </a:xfrm>
          <a:prstGeom prst="rect">
            <a:avLst/>
          </a:prstGeom>
          <a:noFill/>
          <a:ln/>
        </p:spPr>
        <p:txBody>
          <a:bodyPr wrap="none" lIns="0" tIns="0" rIns="0" bIns="0" rtlCol="0" anchor="t"/>
          <a:lstStyle/>
          <a:p>
            <a:pPr marL="0" indent="0" algn="ctr">
              <a:lnSpc>
                <a:spcPts val="5850"/>
              </a:lnSpc>
              <a:buNone/>
            </a:pPr>
            <a:r>
              <a:rPr lang="en-US" sz="5850" dirty="0">
                <a:solidFill>
                  <a:srgbClr val="EBECEF"/>
                </a:solidFill>
                <a:latin typeface="Fraunces Medium" pitchFamily="34" charset="0"/>
                <a:ea typeface="Fraunces Medium" pitchFamily="34" charset="-122"/>
                <a:cs typeface="Fraunces Medium" pitchFamily="34" charset="-120"/>
              </a:rPr>
              <a:t>30%</a:t>
            </a:r>
            <a:endParaRPr lang="en-US" sz="5850" dirty="0"/>
          </a:p>
        </p:txBody>
      </p:sp>
      <p:sp>
        <p:nvSpPr>
          <p:cNvPr id="10" name="Text 8"/>
          <p:cNvSpPr/>
          <p:nvPr/>
        </p:nvSpPr>
        <p:spPr>
          <a:xfrm>
            <a:off x="10339626" y="380702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Chronic Diseases</a:t>
            </a:r>
            <a:endParaRPr lang="en-US" sz="2200" dirty="0"/>
          </a:p>
        </p:txBody>
      </p:sp>
      <p:sp>
        <p:nvSpPr>
          <p:cNvPr id="11" name="Text 9"/>
          <p:cNvSpPr/>
          <p:nvPr/>
        </p:nvSpPr>
        <p:spPr>
          <a:xfrm>
            <a:off x="9677995" y="4297442"/>
            <a:ext cx="4158615" cy="1088708"/>
          </a:xfrm>
          <a:prstGeom prst="rect">
            <a:avLst/>
          </a:prstGeom>
          <a:noFill/>
          <a:ln/>
        </p:spPr>
        <p:txBody>
          <a:bodyPr wrap="square" lIns="0" tIns="0" rIns="0" bIns="0" rtlCol="0" anchor="t"/>
          <a:lstStyle/>
          <a:p>
            <a:pPr marL="0" indent="0" algn="ctr">
              <a:lnSpc>
                <a:spcPts val="2850"/>
              </a:lnSpc>
              <a:buNone/>
            </a:pPr>
            <a:r>
              <a:rPr lang="en-US" sz="1750" dirty="0">
                <a:solidFill>
                  <a:srgbClr val="EBECEF"/>
                </a:solidFill>
                <a:latin typeface="Epilogue" pitchFamily="34" charset="0"/>
                <a:ea typeface="Epilogue" pitchFamily="34" charset="-122"/>
                <a:cs typeface="Epilogue" pitchFamily="34" charset="-120"/>
              </a:rPr>
              <a:t>Estimated rise in chronic diseases linked to carbohydrate-heavy diets and reduced dietary diversity.</a:t>
            </a:r>
            <a:endParaRPr lang="en-US" sz="1750" dirty="0"/>
          </a:p>
        </p:txBody>
      </p:sp>
      <p:sp>
        <p:nvSpPr>
          <p:cNvPr id="12" name="Text 10"/>
          <p:cNvSpPr/>
          <p:nvPr/>
        </p:nvSpPr>
        <p:spPr>
          <a:xfrm>
            <a:off x="793790" y="5641300"/>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While the immediate impact was a reduction in infant mortality and increased calorie intake, concerns emerged over the long-term health effects of a less diverse, carbohydrate-heavy diet, contributing to the rise of obesity and diabetes in some populations.</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251109"/>
            <a:ext cx="12616934"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Lessons Learned and Sustainability Challenges</a:t>
            </a:r>
            <a:endParaRPr lang="en-US" sz="4450" dirty="0"/>
          </a:p>
        </p:txBody>
      </p:sp>
      <p:sp>
        <p:nvSpPr>
          <p:cNvPr id="3" name="Text 1"/>
          <p:cNvSpPr/>
          <p:nvPr/>
        </p:nvSpPr>
        <p:spPr>
          <a:xfrm>
            <a:off x="793790" y="2629019"/>
            <a:ext cx="3898702" cy="850583"/>
          </a:xfrm>
          <a:prstGeom prst="rect">
            <a:avLst/>
          </a:prstGeom>
          <a:noFill/>
          <a:ln/>
        </p:spPr>
        <p:txBody>
          <a:bodyPr wrap="square" lIns="0" tIns="0" rIns="0" bIns="0" rtlCol="0" anchor="t"/>
          <a:lstStyle/>
          <a:p>
            <a:pPr marL="0" indent="0" algn="r">
              <a:lnSpc>
                <a:spcPts val="3300"/>
              </a:lnSpc>
              <a:buNone/>
            </a:pPr>
            <a:r>
              <a:rPr lang="en-US" sz="2650" dirty="0">
                <a:solidFill>
                  <a:srgbClr val="EBECEF"/>
                </a:solidFill>
                <a:latin typeface="Fraunces Medium" pitchFamily="34" charset="0"/>
                <a:ea typeface="Fraunces Medium" pitchFamily="34" charset="-122"/>
                <a:cs typeface="Fraunces Medium" pitchFamily="34" charset="-120"/>
              </a:rPr>
              <a:t>Balance Productivity &amp; Planet</a:t>
            </a:r>
            <a:endParaRPr lang="en-US" sz="2650" dirty="0"/>
          </a:p>
        </p:txBody>
      </p:sp>
      <p:sp>
        <p:nvSpPr>
          <p:cNvPr id="4" name="Text 2"/>
          <p:cNvSpPr/>
          <p:nvPr/>
        </p:nvSpPr>
        <p:spPr>
          <a:xfrm>
            <a:off x="793790" y="3615690"/>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EBECEF"/>
                </a:solidFill>
                <a:latin typeface="Epilogue" pitchFamily="34" charset="0"/>
                <a:ea typeface="Epilogue" pitchFamily="34" charset="-122"/>
                <a:cs typeface="Epilogue" pitchFamily="34" charset="-120"/>
              </a:rPr>
              <a:t>Future agriculture must prioritize both yield and ecological health.</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3176588"/>
            <a:ext cx="339328" cy="424220"/>
          </a:xfrm>
          <a:prstGeom prst="rect">
            <a:avLst/>
          </a:prstGeom>
        </p:spPr>
      </p:pic>
      <p:sp>
        <p:nvSpPr>
          <p:cNvPr id="7" name="Text 3"/>
          <p:cNvSpPr/>
          <p:nvPr/>
        </p:nvSpPr>
        <p:spPr>
          <a:xfrm>
            <a:off x="9937790" y="2841665"/>
            <a:ext cx="3402330" cy="425291"/>
          </a:xfrm>
          <a:prstGeom prst="rect">
            <a:avLst/>
          </a:prstGeom>
          <a:noFill/>
          <a:ln/>
        </p:spPr>
        <p:txBody>
          <a:bodyPr wrap="none" lIns="0" tIns="0" rIns="0" bIns="0" rtlCol="0" anchor="t"/>
          <a:lstStyle/>
          <a:p>
            <a:pPr marL="0" indent="0" algn="l">
              <a:lnSpc>
                <a:spcPts val="3300"/>
              </a:lnSpc>
              <a:buNone/>
            </a:pPr>
            <a:r>
              <a:rPr lang="en-US" sz="2650" dirty="0">
                <a:solidFill>
                  <a:srgbClr val="EBECEF"/>
                </a:solidFill>
                <a:latin typeface="Fraunces Medium" pitchFamily="34" charset="0"/>
                <a:ea typeface="Fraunces Medium" pitchFamily="34" charset="-122"/>
                <a:cs typeface="Fraunces Medium" pitchFamily="34" charset="-120"/>
              </a:rPr>
              <a:t>Embrace Diversity</a:t>
            </a:r>
            <a:endParaRPr lang="en-US" sz="2650" dirty="0"/>
          </a:p>
        </p:txBody>
      </p:sp>
      <p:sp>
        <p:nvSpPr>
          <p:cNvPr id="8" name="Text 4"/>
          <p:cNvSpPr/>
          <p:nvPr/>
        </p:nvSpPr>
        <p:spPr>
          <a:xfrm>
            <a:off x="9937790" y="3403044"/>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Reintroduce crop diversity and sustainable farming practices.</a:t>
            </a:r>
            <a:endParaRPr lang="en-US" sz="1750" dirty="0"/>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3565088"/>
            <a:ext cx="339328" cy="424220"/>
          </a:xfrm>
          <a:prstGeom prst="rect">
            <a:avLst/>
          </a:prstGeom>
        </p:spPr>
      </p:pic>
      <p:sp>
        <p:nvSpPr>
          <p:cNvPr id="11" name="Text 5"/>
          <p:cNvSpPr/>
          <p:nvPr/>
        </p:nvSpPr>
        <p:spPr>
          <a:xfrm>
            <a:off x="9937790" y="5112782"/>
            <a:ext cx="3436501" cy="425291"/>
          </a:xfrm>
          <a:prstGeom prst="rect">
            <a:avLst/>
          </a:prstGeom>
          <a:noFill/>
          <a:ln/>
        </p:spPr>
        <p:txBody>
          <a:bodyPr wrap="none" lIns="0" tIns="0" rIns="0" bIns="0" rtlCol="0" anchor="t"/>
          <a:lstStyle/>
          <a:p>
            <a:pPr marL="0" indent="0" algn="l">
              <a:lnSpc>
                <a:spcPts val="3300"/>
              </a:lnSpc>
              <a:buNone/>
            </a:pPr>
            <a:r>
              <a:rPr lang="en-US" sz="2650" dirty="0">
                <a:solidFill>
                  <a:srgbClr val="EBECEF"/>
                </a:solidFill>
                <a:latin typeface="Fraunces Medium" pitchFamily="34" charset="0"/>
                <a:ea typeface="Fraunces Medium" pitchFamily="34" charset="-122"/>
                <a:cs typeface="Fraunces Medium" pitchFamily="34" charset="-120"/>
              </a:rPr>
              <a:t>Green Revolution 2.0</a:t>
            </a:r>
            <a:endParaRPr lang="en-US" sz="2650" dirty="0"/>
          </a:p>
        </p:txBody>
      </p:sp>
      <p:sp>
        <p:nvSpPr>
          <p:cNvPr id="12" name="Text 6"/>
          <p:cNvSpPr/>
          <p:nvPr/>
        </p:nvSpPr>
        <p:spPr>
          <a:xfrm>
            <a:off x="9937790" y="5674162"/>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Develop new strategies integrating social and environmental goals.</a:t>
            </a:r>
            <a:endParaRPr lang="en-US" sz="1750" dirty="0"/>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790962"/>
            <a:ext cx="339328" cy="424220"/>
          </a:xfrm>
          <a:prstGeom prst="rect">
            <a:avLst/>
          </a:prstGeom>
        </p:spPr>
      </p:pic>
      <p:sp>
        <p:nvSpPr>
          <p:cNvPr id="15" name="Text 7"/>
          <p:cNvSpPr/>
          <p:nvPr/>
        </p:nvSpPr>
        <p:spPr>
          <a:xfrm>
            <a:off x="1290161" y="5294233"/>
            <a:ext cx="3402330" cy="425291"/>
          </a:xfrm>
          <a:prstGeom prst="rect">
            <a:avLst/>
          </a:prstGeom>
          <a:noFill/>
          <a:ln/>
        </p:spPr>
        <p:txBody>
          <a:bodyPr wrap="none" lIns="0" tIns="0" rIns="0" bIns="0" rtlCol="0" anchor="t"/>
          <a:lstStyle/>
          <a:p>
            <a:pPr marL="0" indent="0" algn="r">
              <a:lnSpc>
                <a:spcPts val="3300"/>
              </a:lnSpc>
              <a:buNone/>
            </a:pPr>
            <a:r>
              <a:rPr lang="en-US" sz="2650" dirty="0">
                <a:solidFill>
                  <a:srgbClr val="EBECEF"/>
                </a:solidFill>
                <a:latin typeface="Fraunces Medium" pitchFamily="34" charset="0"/>
                <a:ea typeface="Fraunces Medium" pitchFamily="34" charset="-122"/>
                <a:cs typeface="Fraunces Medium" pitchFamily="34" charset="-120"/>
              </a:rPr>
              <a:t>Invest in Resilience</a:t>
            </a:r>
            <a:endParaRPr lang="en-US" sz="2650" dirty="0"/>
          </a:p>
        </p:txBody>
      </p:sp>
      <p:sp>
        <p:nvSpPr>
          <p:cNvPr id="16" name="Text 8"/>
          <p:cNvSpPr/>
          <p:nvPr/>
        </p:nvSpPr>
        <p:spPr>
          <a:xfrm>
            <a:off x="793790" y="5855613"/>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EBECEF"/>
                </a:solidFill>
                <a:latin typeface="Epilogue" pitchFamily="34" charset="0"/>
                <a:ea typeface="Epilogue" pitchFamily="34" charset="-122"/>
                <a:cs typeface="Epilogue" pitchFamily="34" charset="-120"/>
              </a:rPr>
              <a:t>Fund research for climate-resilient, low-impact technologies.</a:t>
            </a:r>
            <a:endParaRPr lang="en-US" sz="1750" dirty="0"/>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5402461"/>
            <a:ext cx="339328" cy="4242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21638" y="566976"/>
            <a:ext cx="9646444" cy="644366"/>
          </a:xfrm>
          <a:prstGeom prst="rect">
            <a:avLst/>
          </a:prstGeom>
          <a:noFill/>
          <a:ln/>
        </p:spPr>
        <p:txBody>
          <a:bodyPr wrap="none" lIns="0" tIns="0" rIns="0" bIns="0" rtlCol="0" anchor="t"/>
          <a:lstStyle/>
          <a:p>
            <a:pPr marL="0" indent="0" algn="l">
              <a:lnSpc>
                <a:spcPts val="5050"/>
              </a:lnSpc>
              <a:buNone/>
            </a:pPr>
            <a:r>
              <a:rPr lang="en-US" sz="4050" dirty="0">
                <a:solidFill>
                  <a:srgbClr val="FFFFFF"/>
                </a:solidFill>
                <a:latin typeface="Fraunces Medium" pitchFamily="34" charset="0"/>
                <a:ea typeface="Fraunces Medium" pitchFamily="34" charset="-122"/>
                <a:cs typeface="Fraunces Medium" pitchFamily="34" charset="-120"/>
              </a:rPr>
              <a:t>Conclusion: Shaping the Future of Food</a:t>
            </a:r>
            <a:endParaRPr lang="en-US" sz="4050" dirty="0"/>
          </a:p>
        </p:txBody>
      </p:sp>
      <p:sp>
        <p:nvSpPr>
          <p:cNvPr id="3" name="Text 1"/>
          <p:cNvSpPr/>
          <p:nvPr/>
        </p:nvSpPr>
        <p:spPr>
          <a:xfrm>
            <a:off x="721638" y="1706047"/>
            <a:ext cx="6342102" cy="659844"/>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The Green Revolution was a pivotal moment in human history, dramatically altering global food security.</a:t>
            </a:r>
            <a:endParaRPr lang="en-US" sz="1600" dirty="0"/>
          </a:p>
        </p:txBody>
      </p:sp>
      <p:sp>
        <p:nvSpPr>
          <p:cNvPr id="4" name="Text 2"/>
          <p:cNvSpPr/>
          <p:nvPr/>
        </p:nvSpPr>
        <p:spPr>
          <a:xfrm>
            <a:off x="721638" y="2551390"/>
            <a:ext cx="6342102" cy="659844"/>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Its undeniable successes in feeding millions are, however, tempered by significant environmental and social costs.</a:t>
            </a:r>
            <a:endParaRPr lang="en-US" sz="1600" dirty="0"/>
          </a:p>
        </p:txBody>
      </p:sp>
      <p:sp>
        <p:nvSpPr>
          <p:cNvPr id="5" name="Text 3"/>
          <p:cNvSpPr/>
          <p:nvPr/>
        </p:nvSpPr>
        <p:spPr>
          <a:xfrm>
            <a:off x="721638" y="3396734"/>
            <a:ext cx="6342102" cy="989767"/>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Moving forward, the focus must shift towards "sustainable intensification" and ensuring equitable access to agricultural innovations.</a:t>
            </a:r>
            <a:endParaRPr lang="en-US" sz="1600" dirty="0"/>
          </a:p>
        </p:txBody>
      </p:sp>
      <p:sp>
        <p:nvSpPr>
          <p:cNvPr id="6" name="Text 4"/>
          <p:cNvSpPr/>
          <p:nvPr/>
        </p:nvSpPr>
        <p:spPr>
          <a:xfrm>
            <a:off x="721638" y="4572000"/>
            <a:ext cx="6342102" cy="989767"/>
          </a:xfrm>
          <a:prstGeom prst="rect">
            <a:avLst/>
          </a:prstGeom>
          <a:noFill/>
          <a:ln/>
        </p:spPr>
        <p:txBody>
          <a:bodyPr wrap="square" lIns="0" tIns="0" rIns="0" bIns="0" rtlCol="0" anchor="t"/>
          <a:lstStyle/>
          <a:p>
            <a:pPr marL="0" indent="0" algn="l">
              <a:lnSpc>
                <a:spcPts val="2550"/>
              </a:lnSpc>
              <a:buNone/>
            </a:pPr>
            <a:r>
              <a:rPr lang="en-US" sz="1600" dirty="0">
                <a:solidFill>
                  <a:srgbClr val="EBECEF"/>
                </a:solidFill>
                <a:latin typeface="Epilogue" pitchFamily="34" charset="0"/>
                <a:ea typeface="Epilogue" pitchFamily="34" charset="-122"/>
                <a:cs typeface="Epilogue" pitchFamily="34" charset="-120"/>
              </a:rPr>
              <a:t>The resilience of our global food systems will ultimately depend on continuous innovation and responsible stewardship of our planet.</a:t>
            </a:r>
            <a:endParaRPr lang="en-US" sz="1600" dirty="0"/>
          </a:p>
        </p:txBody>
      </p:sp>
      <p:pic>
        <p:nvPicPr>
          <p:cNvPr id="7" name="Image 0" descr="preencoded.png"/>
          <p:cNvPicPr>
            <a:picLocks noChangeAspect="1"/>
          </p:cNvPicPr>
          <p:nvPr/>
        </p:nvPicPr>
        <p:blipFill>
          <a:blip r:embed="rId3"/>
          <a:stretch>
            <a:fillRect/>
          </a:stretch>
        </p:blipFill>
        <p:spPr>
          <a:xfrm>
            <a:off x="7574280" y="1752481"/>
            <a:ext cx="6342102" cy="634210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596</Words>
  <Application>Microsoft Office PowerPoint</Application>
  <PresentationFormat>Custom</PresentationFormat>
  <Paragraphs>68</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Fraunces Medium</vt:lpstr>
      <vt:lpstr>Epilogue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Suraj Tamang</cp:lastModifiedBy>
  <cp:revision>2</cp:revision>
  <dcterms:created xsi:type="dcterms:W3CDTF">2025-07-08T08:28:12Z</dcterms:created>
  <dcterms:modified xsi:type="dcterms:W3CDTF">2025-07-08T08:33:09Z</dcterms:modified>
</cp:coreProperties>
</file>