
<file path=[Content_Types].xml><?xml version="1.0" encoding="utf-8"?>
<Types xmlns="http://schemas.openxmlformats.org/package/2006/content-types">
  <Default Extension="xml" ContentType="application/vnd.openxmlformats-officedocument.extended-properties+xml"/>
  <Default Extension="png" ContentType="image/png"/>
  <Default Extension="svg" ContentType="image/svg+xml"/>
  <Default Extension="jpeg" ContentType="image/jpeg"/>
  <Default Extension="rels" ContentType="application/vnd.openxmlformats-package.relationships+xml"/>
  <Override PartName="/docProps/core.xml" ContentType="application/vnd.openxmlformats-package.core-properties+xml"/>
  <Override PartName="/ppt/presentation.xml" ContentType="application/vnd.openxmlformats-officedocument.presentationml.presentation.main+xml"/>
  <Override PartName="/ppt/slides/slide7.xml" ContentType="application/vnd.openxmlformats-officedocument.presentationml.slide+xml"/>
  <Override PartName="/ppt/notesSlides/notesSlide7.xml" ContentType="application/vnd.openxmlformats-officedocument.presentationml.notesSlide+xml"/>
  <Override PartName="/ppt/notesMasters/notesMaster1.xml" ContentType="application/vnd.openxmlformats-officedocument.presentationml.notesMaster+xml"/>
  <Override PartName="/ppt/theme/theme2.xml" ContentType="application/vnd.openxmlformats-officedocument.theme+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slides/slide2.xml" ContentType="application/vnd.openxmlformats-officedocument.presentationml.slide+xml"/>
  <Override PartName="/ppt/notesSlides/notesSlide2.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viewProps.xml" ContentType="application/vnd.openxmlformats-officedocument.presentationml.viewProps+xml"/>
  <Override PartName="/ppt/slides/slide9.xml" ContentType="application/vnd.openxmlformats-officedocument.presentationml.slide+xml"/>
  <Override PartName="/ppt/notesSlides/notesSlide9.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presProps.xml" ContentType="application/vnd.openxmlformats-officedocument.presentationml.presProps+xml"/>
</Types>
</file>

<file path=_rels/.rels>&#65279;<?xml version="1.0" encoding="utf-8"?><Relationships xmlns="http://schemas.openxmlformats.org/package/2006/relationships"><Relationship Type="http://schemas.openxmlformats.org/officeDocument/2006/relationships/extended-properties" Target="/docProps/app.xml" Id="rId3" /><Relationship Type="http://schemas.openxmlformats.org/package/2006/relationships/metadata/core-properties" Target="/docProps/core.xml" Id="rId2" /><Relationship Type="http://schemas.openxmlformats.org/officeDocument/2006/relationships/officeDocument" Target="/ppt/presentation.xml" Id="rId1" /></Relationships>
</file>

<file path=ppt/presentation.xml><?xml version="1.0" encoding="utf-8"?>
<p:presentation xmlns:p15="http://schemas.microsoft.com/office/powerpoint/2012/mai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3"/>
  </p:notesMasterIdLst>
  <p:sldIdLst>
    <p:sldId id="256" r:id="rId2"/>
    <p:sldId id="257" r:id="rId3"/>
    <p:sldId id="258" r:id="rId4"/>
    <p:sldId id="259" r:id="rId5"/>
    <p:sldId id="260" r:id="rId6"/>
    <p:sldId id="261" r:id="rId7"/>
    <p:sldId id="262" r:id="rId8"/>
    <p:sldId id="263" r:id="rId9"/>
    <p:sldId id="264" r:id="rId10"/>
    <p:sldId id="265" r:id="rId11"/>
    <p:sldId id="266" r:id="rId12"/>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78" d="100"/>
          <a:sy n="78" d="100"/>
        </p:scale>
        <p:origin x="850" y="77"/>
      </p:cViewPr>
      <p:guideLst/>
    </p:cSldViewPr>
  </p:slideViewPr>
  <p:notesTextViewPr>
    <p:cViewPr>
      <p:scale>
        <a:sx n="1" d="1"/>
        <a:sy n="1" d="1"/>
      </p:scale>
      <p:origin x="0" y="0"/>
    </p:cViewPr>
  </p:notesTextViewPr>
  <p:gridSpacing cx="76200" cy="76200"/>
</p:viewPr>
</file>

<file path=ppt/_rels/presentation.xml.rels>&#65279;<?xml version="1.0" encoding="utf-8"?><Relationships xmlns="http://schemas.openxmlformats.org/package/2006/relationships"><Relationship Type="http://schemas.openxmlformats.org/officeDocument/2006/relationships/slide" Target="/ppt/slides/slide7.xml" Id="rId8" /><Relationship Type="http://schemas.openxmlformats.org/officeDocument/2006/relationships/notesMaster" Target="/ppt/notesMasters/notesMaster1.xml" Id="rId13" /><Relationship Type="http://schemas.openxmlformats.org/officeDocument/2006/relationships/slide" Target="/ppt/slides/slide2.xml" Id="rId3" /><Relationship Type="http://schemas.openxmlformats.org/officeDocument/2006/relationships/slide" Target="/ppt/slides/slide6.xml" Id="rId7" /><Relationship Type="http://schemas.openxmlformats.org/officeDocument/2006/relationships/slide" Target="/ppt/slides/slide11.xml" Id="rId12" /><Relationship Type="http://schemas.openxmlformats.org/officeDocument/2006/relationships/tableStyles" Target="/ppt/tableStyles.xml" Id="rId17" /><Relationship Type="http://schemas.openxmlformats.org/officeDocument/2006/relationships/slide" Target="/ppt/slides/slide1.xml" Id="rId2" /><Relationship Type="http://schemas.openxmlformats.org/officeDocument/2006/relationships/theme" Target="/ppt/theme/theme1.xml" Id="rId16" /><Relationship Type="http://schemas.openxmlformats.org/officeDocument/2006/relationships/slideMaster" Target="/ppt/slideMasters/slideMaster1.xml" Id="rId1" /><Relationship Type="http://schemas.openxmlformats.org/officeDocument/2006/relationships/slide" Target="/ppt/slides/slide5.xml" Id="rId6" /><Relationship Type="http://schemas.openxmlformats.org/officeDocument/2006/relationships/slide" Target="/ppt/slides/slide10.xml" Id="rId11" /><Relationship Type="http://schemas.openxmlformats.org/officeDocument/2006/relationships/slide" Target="/ppt/slides/slide4.xml" Id="rId5" /><Relationship Type="http://schemas.openxmlformats.org/officeDocument/2006/relationships/viewProps" Target="/ppt/viewProps.xml" Id="rId15" /><Relationship Type="http://schemas.openxmlformats.org/officeDocument/2006/relationships/slide" Target="/ppt/slides/slide9.xml" Id="rId10" /><Relationship Type="http://schemas.openxmlformats.org/officeDocument/2006/relationships/slide" Target="/ppt/slides/slide3.xml" Id="rId4" /><Relationship Type="http://schemas.openxmlformats.org/officeDocument/2006/relationships/slide" Target="/ppt/slides/slide8.xml" Id="rId9" /><Relationship Type="http://schemas.openxmlformats.org/officeDocument/2006/relationships/presProps" Target="/ppt/presProps.xml" Id="rId14" /></Relationships>
</file>

<file path=ppt/notesMasters/_rels/notesMaster1.xml.rels>&#65279;<?xml version="1.0" encoding="utf-8"?><Relationships xmlns="http://schemas.openxmlformats.org/package/2006/relationships"><Relationship Type="http://schemas.openxmlformats.org/officeDocument/2006/relationships/theme" Target="/ppt/theme/theme2.xml" Id="rId1"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333932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&#65279;<?xml version="1.0" encoding="utf-8"?><Relationships xmlns="http://schemas.openxmlformats.org/package/2006/relationships"><Relationship Type="http://schemas.openxmlformats.org/officeDocument/2006/relationships/slide" Target="/ppt/slides/slide1.xml" Id="rId2" /><Relationship Type="http://schemas.openxmlformats.org/officeDocument/2006/relationships/notesMaster" Target="/ppt/notesMasters/notesMaster1.xml" Id="rId1" /></Relationships>
</file>

<file path=ppt/notesSlides/_rels/notesSlide2.xml.rels>&#65279;<?xml version="1.0" encoding="utf-8"?><Relationships xmlns="http://schemas.openxmlformats.org/package/2006/relationships"><Relationship Type="http://schemas.openxmlformats.org/officeDocument/2006/relationships/slide" Target="/ppt/slides/slide2.xml" Id="rId2" /><Relationship Type="http://schemas.openxmlformats.org/officeDocument/2006/relationships/notesMaster" Target="/ppt/notesMasters/notesMaster1.xml" Id="rId1" /></Relationships>
</file>

<file path=ppt/notesSlides/_rels/notesSlide3.xml.rels>&#65279;<?xml version="1.0" encoding="utf-8"?><Relationships xmlns="http://schemas.openxmlformats.org/package/2006/relationships"><Relationship Type="http://schemas.openxmlformats.org/officeDocument/2006/relationships/slide" Target="/ppt/slides/slide3.xml" Id="rId2" /><Relationship Type="http://schemas.openxmlformats.org/officeDocument/2006/relationships/notesMaster" Target="/ppt/notesMasters/notesMaster1.xml" Id="rId1" /></Relationships>
</file>

<file path=ppt/notesSlides/_rels/notesSlide4.xml.rels>&#65279;<?xml version="1.0" encoding="utf-8"?><Relationships xmlns="http://schemas.openxmlformats.org/package/2006/relationships"><Relationship Type="http://schemas.openxmlformats.org/officeDocument/2006/relationships/slide" Target="/ppt/slides/slide4.xml" Id="rId2" /><Relationship Type="http://schemas.openxmlformats.org/officeDocument/2006/relationships/notesMaster" Target="/ppt/notesMasters/notesMaster1.xml" Id="rId1" /></Relationships>
</file>

<file path=ppt/notesSlides/_rels/notesSlide5.xml.rels>&#65279;<?xml version="1.0" encoding="utf-8"?><Relationships xmlns="http://schemas.openxmlformats.org/package/2006/relationships"><Relationship Type="http://schemas.openxmlformats.org/officeDocument/2006/relationships/slide" Target="/ppt/slides/slide5.xml" Id="rId2" /><Relationship Type="http://schemas.openxmlformats.org/officeDocument/2006/relationships/notesMaster" Target="/ppt/notesMasters/notesMaster1.xml" Id="rId1" /></Relationships>
</file>

<file path=ppt/notesSlides/_rels/notesSlide6.xml.rels>&#65279;<?xml version="1.0" encoding="utf-8"?><Relationships xmlns="http://schemas.openxmlformats.org/package/2006/relationships"><Relationship Type="http://schemas.openxmlformats.org/officeDocument/2006/relationships/slide" Target="/ppt/slides/slide6.xml" Id="rId2" /><Relationship Type="http://schemas.openxmlformats.org/officeDocument/2006/relationships/notesMaster" Target="/ppt/notesMasters/notesMaster1.xml" Id="rId1" /></Relationships>
</file>

<file path=ppt/notesSlides/_rels/notesSlide7.xml.rels>&#65279;<?xml version="1.0" encoding="utf-8"?><Relationships xmlns="http://schemas.openxmlformats.org/package/2006/relationships"><Relationship Type="http://schemas.openxmlformats.org/officeDocument/2006/relationships/slide" Target="/ppt/slides/slide7.xml" Id="rId2" /><Relationship Type="http://schemas.openxmlformats.org/officeDocument/2006/relationships/notesMaster" Target="/ppt/notesMasters/notesMaster1.xml" Id="rId1" /></Relationships>
</file>

<file path=ppt/notesSlides/_rels/notesSlide8.xml.rels>&#65279;<?xml version="1.0" encoding="utf-8"?><Relationships xmlns="http://schemas.openxmlformats.org/package/2006/relationships"><Relationship Type="http://schemas.openxmlformats.org/officeDocument/2006/relationships/slide" Target="/ppt/slides/slide8.xml" Id="rId2" /><Relationship Type="http://schemas.openxmlformats.org/officeDocument/2006/relationships/notesMaster" Target="/ppt/notesMasters/notesMaster1.xml" Id="rId1" /></Relationships>
</file>

<file path=ppt/notesSlides/_rels/notesSlide9.xml.rels>&#65279;<?xml version="1.0" encoding="utf-8"?><Relationships xmlns="http://schemas.openxmlformats.org/package/2006/relationships"><Relationship Type="http://schemas.openxmlformats.org/officeDocument/2006/relationships/slide" Target="/ppt/slides/slide9.xml" Id="rId2" /><Relationship Type="http://schemas.openxmlformats.org/officeDocument/2006/relationships/notesMaster" Target="/ppt/notesMasters/notesMaster1.xml" Id="rId1"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Id2" /><Relationship Type="http://schemas.openxmlformats.org/officeDocument/2006/relationships/notesMaster" Target="/ppt/notesMasters/notesMaster1.xml" Id="rId1"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Id2" /><Relationship Type="http://schemas.openxmlformats.org/officeDocument/2006/relationships/notesMaster" Target="/ppt/notesMasters/notesMaster1.xml" Id="rId1"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Id1"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&#65279;<?xml version="1.0" encoding="utf-8"?><Relationships xmlns="http://schemas.openxmlformats.org/package/2006/relationships"><Relationship Type="http://schemas.openxmlformats.org/officeDocument/2006/relationships/theme" Target="/ppt/theme/theme1.xml" Id="rId2" /><Relationship Type="http://schemas.openxmlformats.org/officeDocument/2006/relationships/slideLayout" Target="/ppt/slideLayouts/slideLayout1.xml" Id="rId1"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Relationships xmlns="http://schemas.openxmlformats.org/package/2006/relationships"><Relationship Type="http://schemas.openxmlformats.org/officeDocument/2006/relationships/image" Target="/ppt/media/image6.png" Id="rId8" /><Relationship Type="http://schemas.openxmlformats.org/officeDocument/2006/relationships/image" Target="/ppt/media/image1.png" Id="rId3" /><Relationship Type="http://schemas.openxmlformats.org/officeDocument/2006/relationships/image" Target="/ppt/media/image5.png" Id="rId7" /><Relationship Type="http://schemas.openxmlformats.org/officeDocument/2006/relationships/notesSlide" Target="/ppt/notesSlides/notesSlide1.xml" Id="rId2" /><Relationship Type="http://schemas.openxmlformats.org/officeDocument/2006/relationships/slideLayout" Target="/ppt/slideLayouts/slideLayout1.xml" Id="rId1" /><Relationship Type="http://schemas.openxmlformats.org/officeDocument/2006/relationships/image" Target="/ppt/media/image4.png" Id="rId6" /><Relationship Type="http://schemas.openxmlformats.org/officeDocument/2006/relationships/image" Target="/ppt/media/image9.png" Id="rId11" /><Relationship Type="http://schemas.openxmlformats.org/officeDocument/2006/relationships/image" Target="/ppt/media/image3.png" Id="rId5" /><Relationship Type="http://schemas.openxmlformats.org/officeDocument/2006/relationships/image" Target="/ppt/media/image8.png" Id="rId10" /><Relationship Type="http://schemas.openxmlformats.org/officeDocument/2006/relationships/image" Target="/ppt/media/image2.png" Id="rId4" /><Relationship Type="http://schemas.openxmlformats.org/officeDocument/2006/relationships/image" Target="/ppt/media/image7.png" Id="rId9" /></Relationships>
</file>

<file path=ppt/slides/_rels/slide2.xml.rels>&#65279;<?xml version="1.0" encoding="utf-8"?><Relationships xmlns="http://schemas.openxmlformats.org/package/2006/relationships"><Relationship Type="http://schemas.openxmlformats.org/officeDocument/2006/relationships/image" Target="/ppt/media/image1.png" Id="rId3" /><Relationship Type="http://schemas.openxmlformats.org/officeDocument/2006/relationships/notesSlide" Target="/ppt/notesSlides/notesSlide2.xml" Id="rId2" /><Relationship Type="http://schemas.openxmlformats.org/officeDocument/2006/relationships/slideLayout" Target="/ppt/slideLayouts/slideLayout1.xml" Id="rId1" /><Relationship Type="http://schemas.openxmlformats.org/officeDocument/2006/relationships/image" Target="/ppt/media/image10.jpeg" Id="rId4" /></Relationships>
</file>

<file path=ppt/slides/_rels/slide3.xml.rels>&#65279;<?xml version="1.0" encoding="utf-8"?><Relationships xmlns="http://schemas.openxmlformats.org/package/2006/relationships"><Relationship Type="http://schemas.openxmlformats.org/officeDocument/2006/relationships/image" Target="/ppt/media/image15.png" Id="rId8" /><Relationship Type="http://schemas.openxmlformats.org/officeDocument/2006/relationships/image" Target="/ppt/media/image1.png" Id="rId3" /><Relationship Type="http://schemas.openxmlformats.org/officeDocument/2006/relationships/image" Target="/ppt/media/image14.svg" Id="rId7" /><Relationship Type="http://schemas.openxmlformats.org/officeDocument/2006/relationships/notesSlide" Target="/ppt/notesSlides/notesSlide3.xml" Id="rId2" /><Relationship Type="http://schemas.openxmlformats.org/officeDocument/2006/relationships/slideLayout" Target="/ppt/slideLayouts/slideLayout1.xml" Id="rId1" /><Relationship Type="http://schemas.openxmlformats.org/officeDocument/2006/relationships/image" Target="/ppt/media/image13.png" Id="rId6" /><Relationship Type="http://schemas.openxmlformats.org/officeDocument/2006/relationships/image" Target="/ppt/media/image12.svg" Id="rId5" /><Relationship Type="http://schemas.openxmlformats.org/officeDocument/2006/relationships/image" Target="/ppt/media/image17.jpeg" Id="rId10" /><Relationship Type="http://schemas.openxmlformats.org/officeDocument/2006/relationships/image" Target="/ppt/media/image11.png" Id="rId4" /><Relationship Type="http://schemas.openxmlformats.org/officeDocument/2006/relationships/image" Target="/ppt/media/image16.svg" Id="rId9" /></Relationships>
</file>

<file path=ppt/slides/_rels/slide4.xml.rels>&#65279;<?xml version="1.0" encoding="utf-8"?><Relationships xmlns="http://schemas.openxmlformats.org/package/2006/relationships"><Relationship Type="http://schemas.openxmlformats.org/officeDocument/2006/relationships/image" Target="/ppt/media/image1.png" Id="rId3" /><Relationship Type="http://schemas.openxmlformats.org/officeDocument/2006/relationships/notesSlide" Target="/ppt/notesSlides/notesSlide4.xml" Id="rId2" /><Relationship Type="http://schemas.openxmlformats.org/officeDocument/2006/relationships/slideLayout" Target="/ppt/slideLayouts/slideLayout1.xml" Id="rId1" /><Relationship Type="http://schemas.openxmlformats.org/officeDocument/2006/relationships/image" Target="/ppt/media/image19.svg" Id="rId5" /><Relationship Type="http://schemas.openxmlformats.org/officeDocument/2006/relationships/image" Target="/ppt/media/image18.png" Id="rId4" /></Relationships>
</file>

<file path=ppt/slides/_rels/slide5.xml.rels>&#65279;<?xml version="1.0" encoding="utf-8"?><Relationships xmlns="http://schemas.openxmlformats.org/package/2006/relationships"><Relationship Type="http://schemas.openxmlformats.org/officeDocument/2006/relationships/image" Target="/ppt/media/image1.png" Id="rId3" /><Relationship Type="http://schemas.openxmlformats.org/officeDocument/2006/relationships/notesSlide" Target="/ppt/notesSlides/notesSlide5.xml" Id="rId2" /><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image" Target="/ppt/media/image24.png" Id="rId8" /><Relationship Type="http://schemas.openxmlformats.org/officeDocument/2006/relationships/image" Target="/ppt/media/image1.png" Id="rId3" /><Relationship Type="http://schemas.openxmlformats.org/officeDocument/2006/relationships/image" Target="/ppt/media/image23.svg" Id="rId7" /><Relationship Type="http://schemas.openxmlformats.org/officeDocument/2006/relationships/image" Target="/ppt/media/image28.jpeg" Id="rId12" /><Relationship Type="http://schemas.openxmlformats.org/officeDocument/2006/relationships/notesSlide" Target="/ppt/notesSlides/notesSlide6.xml" Id="rId2" /><Relationship Type="http://schemas.openxmlformats.org/officeDocument/2006/relationships/slideLayout" Target="/ppt/slideLayouts/slideLayout1.xml" Id="rId1" /><Relationship Type="http://schemas.openxmlformats.org/officeDocument/2006/relationships/image" Target="/ppt/media/image22.png" Id="rId6" /><Relationship Type="http://schemas.openxmlformats.org/officeDocument/2006/relationships/image" Target="/ppt/media/image27.svg" Id="rId11" /><Relationship Type="http://schemas.openxmlformats.org/officeDocument/2006/relationships/image" Target="/ppt/media/image21.svg" Id="rId5" /><Relationship Type="http://schemas.openxmlformats.org/officeDocument/2006/relationships/image" Target="/ppt/media/image26.png" Id="rId10" /><Relationship Type="http://schemas.openxmlformats.org/officeDocument/2006/relationships/image" Target="/ppt/media/image20.png" Id="rId4" /><Relationship Type="http://schemas.openxmlformats.org/officeDocument/2006/relationships/image" Target="/ppt/media/image25.svg" Id="rId9" /></Relationships>
</file>

<file path=ppt/slides/_rels/slide7.xml.rels>&#65279;<?xml version="1.0" encoding="utf-8"?><Relationships xmlns="http://schemas.openxmlformats.org/package/2006/relationships"><Relationship Type="http://schemas.openxmlformats.org/officeDocument/2006/relationships/image" Target="/ppt/media/image32.png" Id="rId8" /><Relationship Type="http://schemas.openxmlformats.org/officeDocument/2006/relationships/image" Target="/ppt/media/image1.png" Id="rId3" /><Relationship Type="http://schemas.openxmlformats.org/officeDocument/2006/relationships/image" Target="/ppt/media/image31.svg" Id="rId7" /><Relationship Type="http://schemas.openxmlformats.org/officeDocument/2006/relationships/image" Target="/ppt/media/image35.jpeg" Id="rId12" /><Relationship Type="http://schemas.openxmlformats.org/officeDocument/2006/relationships/notesSlide" Target="/ppt/notesSlides/notesSlide7.xml" Id="rId2" /><Relationship Type="http://schemas.openxmlformats.org/officeDocument/2006/relationships/slideLayout" Target="/ppt/slideLayouts/slideLayout1.xml" Id="rId1" /><Relationship Type="http://schemas.openxmlformats.org/officeDocument/2006/relationships/image" Target="/ppt/media/image30.png" Id="rId6" /><Relationship Type="http://schemas.openxmlformats.org/officeDocument/2006/relationships/image" Target="/ppt/media/image34.svg" Id="rId11" /><Relationship Type="http://schemas.openxmlformats.org/officeDocument/2006/relationships/image" Target="/ppt/media/image29.svg" Id="rId5" /><Relationship Type="http://schemas.openxmlformats.org/officeDocument/2006/relationships/image" Target="/ppt/media/image24.png" Id="rId10" /><Relationship Type="http://schemas.openxmlformats.org/officeDocument/2006/relationships/image" Target="/ppt/media/image20.png" Id="rId4" /><Relationship Type="http://schemas.openxmlformats.org/officeDocument/2006/relationships/image" Target="/ppt/media/image33.svg" Id="rId9" /></Relationships>
</file>

<file path=ppt/slides/_rels/slide8.xml.rels>&#65279;<?xml version="1.0" encoding="utf-8"?><Relationships xmlns="http://schemas.openxmlformats.org/package/2006/relationships"><Relationship Type="http://schemas.openxmlformats.org/officeDocument/2006/relationships/image" Target="/ppt/media/image1.png" Id="rId3" /><Relationship Type="http://schemas.openxmlformats.org/officeDocument/2006/relationships/notesSlide" Target="/ppt/notesSlides/notesSlide8.xml" Id="rId2" /><Relationship Type="http://schemas.openxmlformats.org/officeDocument/2006/relationships/slideLayout" Target="/ppt/slideLayouts/slideLayout1.xml" Id="rId1" /><Relationship Type="http://schemas.openxmlformats.org/officeDocument/2006/relationships/image" Target="/ppt/media/image36.jpeg" Id="rId4" /></Relationships>
</file>

<file path=ppt/slides/_rels/slide9.xml.rels>&#65279;<?xml version="1.0" encoding="utf-8"?><Relationships xmlns="http://schemas.openxmlformats.org/package/2006/relationships"><Relationship Type="http://schemas.openxmlformats.org/officeDocument/2006/relationships/image" Target="/ppt/media/image1.png" Id="rId3" /><Relationship Type="http://schemas.openxmlformats.org/officeDocument/2006/relationships/notesSlide" Target="/ppt/notesSlides/notesSlide9.xml" Id="rId2" /><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image" Target="/ppt/media/image1.png" Id="rId3" /><Relationship Type="http://schemas.openxmlformats.org/officeDocument/2006/relationships/notesSlide" Target="/ppt/notesSlides/notesSlide10.xml" Id="rId2" /><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image" Target="/ppt/media/image1.png" Id="rId3" /><Relationship Type="http://schemas.openxmlformats.org/officeDocument/2006/relationships/notesSlide" Target="/ppt/notesSlides/notesSlide11.xml" Id="rId2" /><Relationship Type="http://schemas.openxmlformats.org/officeDocument/2006/relationships/slideLayout" Target="/ppt/slideLayouts/slideLayout1.xml" Id="rId1" /></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rcRect/>
          <a:stretch/>
        </p:blipFill>
        <p:spPr>
          <a:xfrm>
            <a:off x="0" y="0"/>
            <a:ext cx="12191695" cy="6858000"/>
          </a:xfrm>
          <a:prstGeom prst="rect">
            <a:avLst/>
          </a:prstGeom>
        </p:spPr>
      </p:pic>
      <p:pic>
        <p:nvPicPr>
          <p:cNvPr id="3" name="Image 1" descr="preencoded.png"/>
          <p:cNvPicPr>
            <a:picLocks noChangeAspect="1"/>
          </p:cNvPicPr>
          <p:nvPr/>
        </p:nvPicPr>
        <p:blipFill>
          <a:blip r:embed="rId4"/>
          <a:srcRect/>
          <a:stretch/>
        </p:blipFill>
        <p:spPr>
          <a:xfrm>
            <a:off x="0" y="1904952"/>
            <a:ext cx="3174921" cy="4444889"/>
          </a:xfrm>
          <a:prstGeom prst="rect">
            <a:avLst/>
          </a:prstGeom>
        </p:spPr>
      </p:pic>
      <p:pic>
        <p:nvPicPr>
          <p:cNvPr id="4" name="Image 2" descr="preencoded.png"/>
          <p:cNvPicPr>
            <a:picLocks noChangeAspect="1"/>
          </p:cNvPicPr>
          <p:nvPr/>
        </p:nvPicPr>
        <p:blipFill>
          <a:blip r:embed="rId5"/>
          <a:srcRect/>
          <a:stretch/>
        </p:blipFill>
        <p:spPr>
          <a:xfrm>
            <a:off x="9016775" y="1904952"/>
            <a:ext cx="3129201" cy="4444889"/>
          </a:xfrm>
          <a:prstGeom prst="rect">
            <a:avLst/>
          </a:prstGeom>
        </p:spPr>
      </p:pic>
      <p:pic>
        <p:nvPicPr>
          <p:cNvPr id="5" name="Image 3" descr="preencoded.png"/>
          <p:cNvPicPr>
            <a:picLocks noChangeAspect="1"/>
          </p:cNvPicPr>
          <p:nvPr/>
        </p:nvPicPr>
        <p:blipFill>
          <a:blip r:embed="rId6"/>
          <a:srcRect/>
          <a:stretch/>
        </p:blipFill>
        <p:spPr>
          <a:xfrm>
            <a:off x="507987" y="507987"/>
            <a:ext cx="761981" cy="38099"/>
          </a:xfrm>
          <a:prstGeom prst="rect">
            <a:avLst/>
          </a:prstGeom>
        </p:spPr>
      </p:pic>
      <p:pic>
        <p:nvPicPr>
          <p:cNvPr id="6" name="Image 4" descr="preencoded.png"/>
          <p:cNvPicPr>
            <a:picLocks noChangeAspect="1"/>
          </p:cNvPicPr>
          <p:nvPr/>
        </p:nvPicPr>
        <p:blipFill>
          <a:blip r:embed="rId7"/>
          <a:srcRect/>
          <a:stretch/>
        </p:blipFill>
        <p:spPr>
          <a:xfrm>
            <a:off x="507987" y="507987"/>
            <a:ext cx="38099" cy="761981"/>
          </a:xfrm>
          <a:prstGeom prst="rect">
            <a:avLst/>
          </a:prstGeom>
        </p:spPr>
      </p:pic>
      <p:pic>
        <p:nvPicPr>
          <p:cNvPr id="7" name="Image 5" descr="preencoded.png"/>
          <p:cNvPicPr>
            <a:picLocks noChangeAspect="1"/>
          </p:cNvPicPr>
          <p:nvPr/>
        </p:nvPicPr>
        <p:blipFill>
          <a:blip r:embed="rId8"/>
          <a:srcRect/>
          <a:stretch/>
        </p:blipFill>
        <p:spPr>
          <a:xfrm>
            <a:off x="10921727" y="6311742"/>
            <a:ext cx="761981" cy="38099"/>
          </a:xfrm>
          <a:prstGeom prst="rect">
            <a:avLst/>
          </a:prstGeom>
        </p:spPr>
      </p:pic>
      <p:pic>
        <p:nvPicPr>
          <p:cNvPr id="8" name="Image 6" descr="preencoded.png"/>
          <p:cNvPicPr>
            <a:picLocks noChangeAspect="1"/>
          </p:cNvPicPr>
          <p:nvPr/>
        </p:nvPicPr>
        <p:blipFill>
          <a:blip r:embed="rId9"/>
          <a:srcRect/>
          <a:stretch/>
        </p:blipFill>
        <p:spPr>
          <a:xfrm>
            <a:off x="11645609" y="5587860"/>
            <a:ext cx="38099" cy="761981"/>
          </a:xfrm>
          <a:prstGeom prst="rect">
            <a:avLst/>
          </a:prstGeom>
        </p:spPr>
      </p:pic>
      <p:pic>
        <p:nvPicPr>
          <p:cNvPr id="9" name="Image 7" descr="preencoded.png"/>
          <p:cNvPicPr>
            <a:picLocks noChangeAspect="1"/>
          </p:cNvPicPr>
          <p:nvPr/>
        </p:nvPicPr>
        <p:blipFill>
          <a:blip r:embed="rId10"/>
          <a:srcRect/>
          <a:stretch/>
        </p:blipFill>
        <p:spPr>
          <a:xfrm>
            <a:off x="2920927" y="1142971"/>
            <a:ext cx="6349841" cy="38099"/>
          </a:xfrm>
          <a:prstGeom prst="rect">
            <a:avLst/>
          </a:prstGeom>
        </p:spPr>
      </p:pic>
      <p:pic>
        <p:nvPicPr>
          <p:cNvPr id="10" name="Image 8" descr="preencoded.png"/>
          <p:cNvPicPr>
            <a:picLocks noChangeAspect="1"/>
          </p:cNvPicPr>
          <p:nvPr/>
        </p:nvPicPr>
        <p:blipFill>
          <a:blip r:embed="rId11"/>
          <a:srcRect/>
          <a:stretch/>
        </p:blipFill>
        <p:spPr>
          <a:xfrm>
            <a:off x="2920927" y="5206870"/>
            <a:ext cx="6349841" cy="38099"/>
          </a:xfrm>
          <a:prstGeom prst="rect">
            <a:avLst/>
          </a:prstGeom>
        </p:spPr>
      </p:pic>
      <p:sp>
        <p:nvSpPr>
          <p:cNvPr id="11" name="Text 0"/>
          <p:cNvSpPr/>
          <p:nvPr/>
        </p:nvSpPr>
        <p:spPr>
          <a:xfrm>
            <a:off x="1015975" y="1904952"/>
            <a:ext cx="9905752" cy="1523962"/>
          </a:xfrm>
          <a:prstGeom prst="rect">
            <a:avLst/>
          </a:prstGeom>
          <a:noFill/>
          <a:ln/>
        </p:spPr>
        <p:txBody>
          <a:bodyPr wrap="square" lIns="762" tIns="762" rIns="762" bIns="762" rtlCol="0" anchor="t"/>
          <a:lstStyle/>
          <a:p>
            <a:pPr marL="0" indent="0" algn="l">
              <a:lnSpc>
                <a:spcPct val="130000"/>
              </a:lnSpc>
              <a:buNone/>
            </a:pPr>
            <a:r>
              <a:rPr lang="en-US" sz="4100" b="1" dirty="0">
                <a:solidFill>
                  <a:srgbClr val="FFFFFF"/>
                </a:solidFill>
                <a:latin typeface="Calibri" pitchFamily="34" charset="0"/>
                <a:ea typeface="Calibri" pitchFamily="34" charset="-122"/>
                <a:cs typeface="Calibri" pitchFamily="34" charset="-120"/>
              </a:rPr>
              <a:t>Target Group Approach to Rural Development</a:t>
            </a:r>
          </a:p>
          <a:p>
            <a:pPr marL="0" indent="0" algn="l">
              <a:lnSpc>
                <a:spcPct val="130000"/>
              </a:lnSpc>
              <a:buNone/>
            </a:pPr>
            <a:r>
              <a:rPr lang="en-US" b="1" i="1" dirty="0">
                <a:solidFill>
                  <a:srgbClr val="FFFFFF"/>
                </a:solidFill>
                <a:latin typeface="Calibri" pitchFamily="34" charset="0"/>
                <a:ea typeface="Calibri" pitchFamily="34" charset="-122"/>
                <a:cs typeface="Calibri" pitchFamily="34" charset="-120"/>
              </a:rPr>
              <a:t>DR RANJITA ROY SARKAR , ASSISTANT PROFESSOR, DEPARTMENT OF GEOGRAPHY, KGTM</a:t>
            </a:r>
            <a:r>
              <a:rPr lang="en-US" sz="4100" dirty="0">
                <a:solidFill>
                  <a:srgbClr val="FFFFFF"/>
                </a:solidFill>
                <a:latin typeface="Calibri" pitchFamily="34" charset="0"/>
                <a:ea typeface="Calibri" pitchFamily="34" charset="-122"/>
                <a:cs typeface="Calibri" pitchFamily="34" charset="-120"/>
              </a:rPr>
              <a:t>
</a:t>
            </a:r>
            <a:endParaRPr lang="en-US" sz="4100" dirty="0"/>
          </a:p>
        </p:txBody>
      </p:sp>
      <p:sp>
        <p:nvSpPr>
          <p:cNvPr id="15" name="Shape 4"/>
          <p:cNvSpPr/>
          <p:nvPr/>
        </p:nvSpPr>
        <p:spPr>
          <a:xfrm>
            <a:off x="1015975" y="1600160"/>
            <a:ext cx="711182" cy="63498"/>
          </a:xfrm>
          <a:prstGeom prst="rect">
            <a:avLst/>
          </a:prstGeom>
          <a:solidFill>
            <a:srgbClr val="06B6D4"/>
          </a:solidFill>
          <a:ln/>
        </p:spPr>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rcRect/>
          <a:stretch/>
        </p:blipFill>
        <p:spPr>
          <a:xfrm>
            <a:off x="0" y="0"/>
            <a:ext cx="12191695" cy="6858000"/>
          </a:xfrm>
          <a:prstGeom prst="rect">
            <a:avLst/>
          </a:prstGeom>
        </p:spPr>
      </p:pic>
      <p:pic>
        <p:nvPicPr>
          <p:cNvPr id="3" name="Image 1" descr="preencoded.png"/>
          <p:cNvPicPr>
            <a:picLocks noChangeAspect="1"/>
          </p:cNvPicPr>
          <p:nvPr/>
        </p:nvPicPr>
        <p:blipFill>
          <a:blip r:embed="rId4"/>
          <a:srcRect/>
          <a:stretch/>
        </p:blipFill>
        <p:spPr>
          <a:xfrm>
            <a:off x="8381790" y="761981"/>
            <a:ext cx="3047924" cy="3047924"/>
          </a:xfrm>
          <a:prstGeom prst="rect">
            <a:avLst/>
          </a:prstGeom>
        </p:spPr>
      </p:pic>
      <p:sp>
        <p:nvSpPr>
          <p:cNvPr id="4" name="Text 0"/>
          <p:cNvSpPr/>
          <p:nvPr/>
        </p:nvSpPr>
        <p:spPr>
          <a:xfrm>
            <a:off x="1015975" y="1803355"/>
            <a:ext cx="6756231" cy="1193770"/>
          </a:xfrm>
          <a:prstGeom prst="rect">
            <a:avLst/>
          </a:prstGeom>
          <a:noFill/>
          <a:ln/>
        </p:spPr>
        <p:txBody>
          <a:bodyPr wrap="square" lIns="762" tIns="762" rIns="762" bIns="762" rtlCol="0" anchor="t"/>
          <a:lstStyle/>
          <a:p>
            <a:pPr marL="0" indent="0" algn="l">
              <a:lnSpc>
                <a:spcPct val="120000"/>
              </a:lnSpc>
              <a:buNone/>
            </a:pPr>
            <a:r>
              <a:rPr lang="en-US" sz="3200" b="1" dirty="0">
                <a:solidFill>
                  <a:srgbClr val="FFFFFF"/>
                </a:solidFill>
                <a:latin typeface="Calibri" pitchFamily="34" charset="0"/>
                <a:ea typeface="Calibri" pitchFamily="34" charset="-122"/>
                <a:cs typeface="Calibri" pitchFamily="34" charset="-120"/>
              </a:rPr>
              <a:t>Target Group Approach to Rural Development
</a:t>
            </a:r>
            <a:endParaRPr lang="en-US" sz="3200" dirty="0"/>
          </a:p>
        </p:txBody>
      </p:sp>
      <p:sp>
        <p:nvSpPr>
          <p:cNvPr id="5" name="Text 1"/>
          <p:cNvSpPr/>
          <p:nvPr/>
        </p:nvSpPr>
        <p:spPr>
          <a:xfrm>
            <a:off x="1015975" y="3276518"/>
            <a:ext cx="6603835" cy="2692333"/>
          </a:xfrm>
          <a:prstGeom prst="rect">
            <a:avLst/>
          </a:prstGeom>
          <a:noFill/>
          <a:ln/>
        </p:spPr>
        <p:txBody>
          <a:bodyPr wrap="square" lIns="762" tIns="762" rIns="762" bIns="762" rtlCol="0" anchor="t"/>
          <a:lstStyle/>
          <a:p>
            <a:pPr marL="0" indent="0" algn="l">
              <a:lnSpc>
                <a:spcPct val="150000"/>
              </a:lnSpc>
              <a:buNone/>
            </a:pPr>
            <a:r>
              <a:rPr lang="en-US" sz="1300" dirty="0">
                <a:solidFill>
                  <a:srgbClr val="C7C3FF"/>
                </a:solidFill>
                <a:latin typeface="Calibri" pitchFamily="34" charset="0"/>
                <a:ea typeface="Calibri" pitchFamily="34" charset="-122"/>
                <a:cs typeface="Calibri" pitchFamily="34" charset="-120"/>
              </a:rPr>
              <a:t>This presentation explores the Target Group Approach to Rural Development, focusing on key initiatives like SGSY, MNREGA, Jan Dhan Yojana, and the vital role of Self Help Groups. These programs aim to empower rural communities, enhance livelihoods, and improve infrastructure. By analyzing their impact, we can understand how these strategies contribute to sustainable development and poverty alleviation in rural India. Join us as we delve into these transformative initiatives.
</a:t>
            </a:r>
            <a:endParaRPr lang="en-US" sz="1300" dirty="0"/>
          </a:p>
        </p:txBody>
      </p:sp>
      <p:sp>
        <p:nvSpPr>
          <p:cNvPr id="6" name="Shape 2"/>
          <p:cNvSpPr/>
          <p:nvPr/>
        </p:nvSpPr>
        <p:spPr>
          <a:xfrm>
            <a:off x="1015975" y="1498563"/>
            <a:ext cx="711182" cy="63498"/>
          </a:xfrm>
          <a:prstGeom prst="rect">
            <a:avLst/>
          </a:prstGeom>
          <a:solidFill>
            <a:srgbClr val="06B6D4"/>
          </a:solidFill>
          <a:ln/>
        </p:spPr>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rcRect/>
          <a:stretch/>
        </p:blipFill>
        <p:spPr>
          <a:xfrm>
            <a:off x="0" y="0"/>
            <a:ext cx="12191695" cy="6858000"/>
          </a:xfrm>
          <a:prstGeom prst="rect">
            <a:avLst/>
          </a:prstGeom>
        </p:spPr>
      </p:pic>
      <p:sp>
        <p:nvSpPr>
          <p:cNvPr id="3" name="Shape 0"/>
          <p:cNvSpPr/>
          <p:nvPr/>
        </p:nvSpPr>
        <p:spPr>
          <a:xfrm>
            <a:off x="10673925" y="6553036"/>
            <a:ext cx="1441573" cy="228594"/>
          </a:xfrm>
          <a:prstGeom prst="rect">
            <a:avLst/>
          </a:prstGeom>
          <a:solidFill>
            <a:srgbClr val="000000">
              <a:alpha val="60000"/>
            </a:srgbClr>
          </a:solidFill>
          <a:ln/>
        </p:spPr>
      </p:sp>
      <p:sp>
        <p:nvSpPr>
          <p:cNvPr id="4" name="Text 1"/>
          <p:cNvSpPr/>
          <p:nvPr/>
        </p:nvSpPr>
        <p:spPr>
          <a:xfrm>
            <a:off x="599425" y="2118305"/>
            <a:ext cx="3552101" cy="253994"/>
          </a:xfrm>
          <a:prstGeom prst="rect">
            <a:avLst/>
          </a:prstGeom>
          <a:noFill/>
          <a:ln/>
        </p:spPr>
        <p:txBody>
          <a:bodyPr wrap="square" lIns="762" tIns="762" rIns="762" bIns="762" rtlCol="0" anchor="t"/>
          <a:lstStyle/>
          <a:p>
            <a:pPr marL="0" indent="0">
              <a:lnSpc>
                <a:spcPct val="125000"/>
              </a:lnSpc>
              <a:buNone/>
            </a:pPr>
            <a:r>
              <a:rPr lang="en-US" sz="1400" b="1" dirty="0">
                <a:solidFill>
                  <a:srgbClr val="FFFFFF"/>
                </a:solidFill>
                <a:latin typeface="Calibri" pitchFamily="34" charset="0"/>
                <a:ea typeface="Calibri" pitchFamily="34" charset="-122"/>
                <a:cs typeface="Calibri" pitchFamily="34" charset="-120"/>
              </a:rPr>
              <a:t>Importance of Rural Development
</a:t>
            </a:r>
            <a:endParaRPr lang="en-US" sz="1400" dirty="0"/>
          </a:p>
        </p:txBody>
      </p:sp>
      <p:sp>
        <p:nvSpPr>
          <p:cNvPr id="5" name="Text 2"/>
          <p:cNvSpPr/>
          <p:nvPr/>
        </p:nvSpPr>
        <p:spPr>
          <a:xfrm>
            <a:off x="599425" y="2423098"/>
            <a:ext cx="3552101" cy="1289017"/>
          </a:xfrm>
          <a:prstGeom prst="rect">
            <a:avLst/>
          </a:prstGeom>
          <a:noFill/>
          <a:ln/>
        </p:spPr>
        <p:txBody>
          <a:bodyPr wrap="square" lIns="762" tIns="762" rIns="762" bIns="762" rtlCol="0" anchor="t"/>
          <a:lstStyle/>
          <a:p>
            <a:pPr marL="0" indent="0">
              <a:lnSpc>
                <a:spcPct val="145000"/>
              </a:lnSpc>
              <a:buNone/>
            </a:pPr>
            <a:r>
              <a:rPr lang="en-US" sz="1300" dirty="0">
                <a:solidFill>
                  <a:srgbClr val="C7C3FF"/>
                </a:solidFill>
                <a:latin typeface="Calibri" pitchFamily="34" charset="0"/>
                <a:ea typeface="Calibri" pitchFamily="34" charset="-122"/>
                <a:cs typeface="Calibri" pitchFamily="34" charset="-120"/>
              </a:rPr>
              <a:t>Rural development enhances living standards, providing access to education, healthcare, and infrastructure, ultimately improving the quality of life for millions in rural areas.
</a:t>
            </a:r>
            <a:endParaRPr lang="en-US" sz="1300" dirty="0"/>
          </a:p>
        </p:txBody>
      </p:sp>
      <p:sp>
        <p:nvSpPr>
          <p:cNvPr id="6" name="Text 3"/>
          <p:cNvSpPr/>
          <p:nvPr/>
        </p:nvSpPr>
        <p:spPr>
          <a:xfrm>
            <a:off x="4771270" y="2118305"/>
            <a:ext cx="3552101" cy="253994"/>
          </a:xfrm>
          <a:prstGeom prst="rect">
            <a:avLst/>
          </a:prstGeom>
          <a:noFill/>
          <a:ln/>
        </p:spPr>
        <p:txBody>
          <a:bodyPr wrap="square" lIns="762" tIns="762" rIns="762" bIns="762" rtlCol="0" anchor="t"/>
          <a:lstStyle/>
          <a:p>
            <a:pPr marL="0" indent="0">
              <a:lnSpc>
                <a:spcPct val="125000"/>
              </a:lnSpc>
              <a:buNone/>
            </a:pPr>
            <a:r>
              <a:rPr lang="en-US" sz="1400" b="1" dirty="0">
                <a:solidFill>
                  <a:srgbClr val="FFFFFF"/>
                </a:solidFill>
                <a:latin typeface="Calibri" pitchFamily="34" charset="0"/>
                <a:ea typeface="Calibri" pitchFamily="34" charset="-122"/>
                <a:cs typeface="Calibri" pitchFamily="34" charset="-120"/>
              </a:rPr>
              <a:t>Government Initiatives
</a:t>
            </a:r>
            <a:endParaRPr lang="en-US" sz="1400" dirty="0"/>
          </a:p>
        </p:txBody>
      </p:sp>
      <p:sp>
        <p:nvSpPr>
          <p:cNvPr id="7" name="Text 4"/>
          <p:cNvSpPr/>
          <p:nvPr/>
        </p:nvSpPr>
        <p:spPr>
          <a:xfrm>
            <a:off x="4771270" y="2423098"/>
            <a:ext cx="3552101" cy="1289017"/>
          </a:xfrm>
          <a:prstGeom prst="rect">
            <a:avLst/>
          </a:prstGeom>
          <a:noFill/>
          <a:ln/>
        </p:spPr>
        <p:txBody>
          <a:bodyPr wrap="square" lIns="762" tIns="762" rIns="762" bIns="762" rtlCol="0" anchor="t"/>
          <a:lstStyle/>
          <a:p>
            <a:pPr marL="0" indent="0">
              <a:lnSpc>
                <a:spcPct val="145000"/>
              </a:lnSpc>
              <a:buNone/>
            </a:pPr>
            <a:r>
              <a:rPr lang="en-US" sz="1300" dirty="0">
                <a:solidFill>
                  <a:srgbClr val="C7C3FF"/>
                </a:solidFill>
                <a:latin typeface="Calibri" pitchFamily="34" charset="0"/>
                <a:ea typeface="Calibri" pitchFamily="34" charset="-122"/>
                <a:cs typeface="Calibri" pitchFamily="34" charset="-120"/>
              </a:rPr>
              <a:t>Programs like SGSY, MNREGA, and Jan Dhan Yojana empower marginalized communities, ensuring sustainable livelihoods and financial inclusion for rural populations across India.
</a:t>
            </a:r>
            <a:endParaRPr lang="en-US" sz="1300" dirty="0"/>
          </a:p>
        </p:txBody>
      </p:sp>
      <p:sp>
        <p:nvSpPr>
          <p:cNvPr id="8" name="Text 5"/>
          <p:cNvSpPr/>
          <p:nvPr/>
        </p:nvSpPr>
        <p:spPr>
          <a:xfrm>
            <a:off x="599425" y="4540136"/>
            <a:ext cx="7723947" cy="253994"/>
          </a:xfrm>
          <a:prstGeom prst="rect">
            <a:avLst/>
          </a:prstGeom>
          <a:noFill/>
          <a:ln/>
        </p:spPr>
        <p:txBody>
          <a:bodyPr wrap="square" lIns="762" tIns="762" rIns="762" bIns="762" rtlCol="0" anchor="t"/>
          <a:lstStyle/>
          <a:p>
            <a:pPr marL="0" indent="0">
              <a:lnSpc>
                <a:spcPct val="125000"/>
              </a:lnSpc>
              <a:buNone/>
            </a:pPr>
            <a:r>
              <a:rPr lang="en-US" sz="1400" b="1" dirty="0">
                <a:solidFill>
                  <a:srgbClr val="FFFFFF"/>
                </a:solidFill>
                <a:latin typeface="Calibri" pitchFamily="34" charset="0"/>
                <a:ea typeface="Calibri" pitchFamily="34" charset="-122"/>
                <a:cs typeface="Calibri" pitchFamily="34" charset="-120"/>
              </a:rPr>
              <a:t>Role of Self Help Groups
</a:t>
            </a:r>
            <a:endParaRPr lang="en-US" sz="1400" dirty="0"/>
          </a:p>
        </p:txBody>
      </p:sp>
      <p:sp>
        <p:nvSpPr>
          <p:cNvPr id="9" name="Text 6"/>
          <p:cNvSpPr/>
          <p:nvPr/>
        </p:nvSpPr>
        <p:spPr>
          <a:xfrm>
            <a:off x="599425" y="4844928"/>
            <a:ext cx="7723947" cy="773411"/>
          </a:xfrm>
          <a:prstGeom prst="rect">
            <a:avLst/>
          </a:prstGeom>
          <a:noFill/>
          <a:ln/>
        </p:spPr>
        <p:txBody>
          <a:bodyPr wrap="square" lIns="762" tIns="762" rIns="762" bIns="762" rtlCol="0" anchor="t"/>
          <a:lstStyle/>
          <a:p>
            <a:pPr marL="0" indent="0">
              <a:lnSpc>
                <a:spcPct val="145000"/>
              </a:lnSpc>
              <a:buNone/>
            </a:pPr>
            <a:r>
              <a:rPr lang="en-US" sz="1300" dirty="0">
                <a:solidFill>
                  <a:srgbClr val="C7C3FF"/>
                </a:solidFill>
                <a:latin typeface="Calibri" pitchFamily="34" charset="0"/>
                <a:ea typeface="Calibri" pitchFamily="34" charset="-122"/>
                <a:cs typeface="Calibri" pitchFamily="34" charset="-120"/>
              </a:rPr>
              <a:t>Self Help Groups (SHGs) foster entrepreneurship and savings among rural women, contributing significantly to economic development and social empowerment in their communities.
</a:t>
            </a:r>
            <a:endParaRPr lang="en-US" sz="1300" dirty="0"/>
          </a:p>
        </p:txBody>
      </p:sp>
      <p:sp>
        <p:nvSpPr>
          <p:cNvPr id="10" name="Text 7"/>
          <p:cNvSpPr/>
          <p:nvPr/>
        </p:nvSpPr>
        <p:spPr>
          <a:xfrm>
            <a:off x="10750123" y="6578435"/>
            <a:ext cx="1289177" cy="177798"/>
          </a:xfrm>
          <a:prstGeom prst="rect">
            <a:avLst/>
          </a:prstGeom>
          <a:noFill/>
          <a:ln/>
        </p:spPr>
        <p:txBody>
          <a:bodyPr wrap="square" lIns="762" tIns="762" rIns="762" bIns="762" rtlCol="0" anchor="t"/>
          <a:lstStyle/>
          <a:p>
            <a:pPr marL="0" indent="0">
              <a:lnSpc>
                <a:spcPct val="140000"/>
              </a:lnSpc>
              <a:buNone/>
            </a:pPr>
            <a:r>
              <a:rPr lang="en-US" sz="900" dirty="0">
                <a:solidFill>
                  <a:srgbClr val="FFFFFF"/>
                </a:solidFill>
                <a:latin typeface="Calibri" pitchFamily="34" charset="0"/>
                <a:ea typeface="Calibri" pitchFamily="34" charset="-122"/>
                <a:cs typeface="Calibri" pitchFamily="34" charset="-120"/>
              </a:rPr>
              <a:t>Photo by Dibakar Roy
</a:t>
            </a:r>
            <a:endParaRPr lang="en-US" sz="900" dirty="0"/>
          </a:p>
        </p:txBody>
      </p:sp>
      <p:sp>
        <p:nvSpPr>
          <p:cNvPr id="11" name="Text 8"/>
          <p:cNvSpPr/>
          <p:nvPr/>
        </p:nvSpPr>
        <p:spPr>
          <a:xfrm>
            <a:off x="380990" y="1066773"/>
            <a:ext cx="8140496" cy="396230"/>
          </a:xfrm>
          <a:prstGeom prst="rect">
            <a:avLst/>
          </a:prstGeom>
          <a:noFill/>
          <a:ln/>
        </p:spPr>
        <p:txBody>
          <a:bodyPr wrap="square" lIns="762" tIns="762" rIns="762" bIns="762" rtlCol="0" anchor="t"/>
          <a:lstStyle/>
          <a:p>
            <a:pPr marL="0" indent="0">
              <a:lnSpc>
                <a:spcPct val="120000"/>
              </a:lnSpc>
              <a:buNone/>
            </a:pPr>
            <a:r>
              <a:rPr lang="en-US" sz="2300" b="1" dirty="0">
                <a:solidFill>
                  <a:srgbClr val="FFFFFF"/>
                </a:solidFill>
                <a:latin typeface="Calibri" pitchFamily="34" charset="0"/>
                <a:ea typeface="Calibri" pitchFamily="34" charset="-122"/>
                <a:cs typeface="Calibri" pitchFamily="34" charset="-120"/>
              </a:rPr>
              <a:t>Introduction to Rural Development
</a:t>
            </a:r>
            <a:endParaRPr lang="en-US" sz="2300" dirty="0"/>
          </a:p>
        </p:txBody>
      </p:sp>
      <p:pic>
        <p:nvPicPr>
          <p:cNvPr id="12" name="Image 1" descr="preencoded.png"/>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89265" y="1803353"/>
            <a:ext cx="228594" cy="228594"/>
          </a:xfrm>
          <a:prstGeom prst="rect">
            <a:avLst/>
          </a:prstGeom>
        </p:spPr>
      </p:pic>
      <p:pic>
        <p:nvPicPr>
          <p:cNvPr id="13" name="Image 2" descr="preencoded.png"/>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761110" y="1803353"/>
            <a:ext cx="228594" cy="228594"/>
          </a:xfrm>
          <a:prstGeom prst="rect">
            <a:avLst/>
          </a:prstGeom>
        </p:spPr>
      </p:pic>
      <p:pic>
        <p:nvPicPr>
          <p:cNvPr id="14" name="Image 3" descr="preencoded.png"/>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589265" y="4225183"/>
            <a:ext cx="228594" cy="228594"/>
          </a:xfrm>
          <a:prstGeom prst="rect">
            <a:avLst/>
          </a:prstGeom>
        </p:spPr>
      </p:pic>
      <p:pic>
        <p:nvPicPr>
          <p:cNvPr id="15" name="Image 4" descr="preencoded.png"/>
          <p:cNvPicPr>
            <a:picLocks noChangeAspect="1"/>
          </p:cNvPicPr>
          <p:nvPr/>
        </p:nvPicPr>
        <p:blipFill>
          <a:blip r:embed="rId10"/>
          <a:srcRect/>
          <a:stretch/>
        </p:blipFill>
        <p:spPr>
          <a:xfrm>
            <a:off x="8775480" y="0"/>
            <a:ext cx="3370495" cy="681228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rcRect/>
          <a:stretch/>
        </p:blipFill>
        <p:spPr>
          <a:xfrm>
            <a:off x="0" y="0"/>
            <a:ext cx="12191695" cy="6858000"/>
          </a:xfrm>
          <a:prstGeom prst="rect">
            <a:avLst/>
          </a:prstGeom>
        </p:spPr>
      </p:pic>
      <p:sp>
        <p:nvSpPr>
          <p:cNvPr id="3" name="Text 0"/>
          <p:cNvSpPr/>
          <p:nvPr/>
        </p:nvSpPr>
        <p:spPr>
          <a:xfrm>
            <a:off x="1015975" y="507987"/>
            <a:ext cx="10159746" cy="761981"/>
          </a:xfrm>
          <a:prstGeom prst="rect">
            <a:avLst/>
          </a:prstGeom>
          <a:noFill/>
          <a:ln/>
        </p:spPr>
        <p:txBody>
          <a:bodyPr wrap="square" lIns="762" tIns="762" rIns="762" bIns="762" rtlCol="0" anchor="t"/>
          <a:lstStyle/>
          <a:p>
            <a:pPr marL="0" indent="0" algn="ctr">
              <a:lnSpc>
                <a:spcPct val="120000"/>
              </a:lnSpc>
              <a:buNone/>
            </a:pPr>
            <a:r>
              <a:rPr lang="en-US" sz="2900" b="1" dirty="0">
                <a:solidFill>
                  <a:srgbClr val="FFFFFF"/>
                </a:solidFill>
                <a:latin typeface="Calibri" pitchFamily="34" charset="0"/>
                <a:ea typeface="Calibri" pitchFamily="34" charset="-122"/>
                <a:cs typeface="Calibri" pitchFamily="34" charset="-120"/>
              </a:rPr>
              <a:t>Swarnjayanti Gram Swarozgar Yojana (SGSY)
</a:t>
            </a:r>
            <a:endParaRPr lang="en-US" sz="2900" dirty="0"/>
          </a:p>
        </p:txBody>
      </p:sp>
      <p:sp>
        <p:nvSpPr>
          <p:cNvPr id="4" name="Text 1"/>
          <p:cNvSpPr/>
          <p:nvPr/>
        </p:nvSpPr>
        <p:spPr>
          <a:xfrm>
            <a:off x="1229329" y="1732234"/>
            <a:ext cx="10190225" cy="253996"/>
          </a:xfrm>
          <a:prstGeom prst="rect">
            <a:avLst/>
          </a:prstGeom>
          <a:noFill/>
          <a:ln/>
        </p:spPr>
        <p:txBody>
          <a:bodyPr wrap="square" lIns="762" tIns="762" rIns="762" bIns="762" rtlCol="0" anchor="t"/>
          <a:lstStyle/>
          <a:p>
            <a:pPr marL="0" indent="0">
              <a:lnSpc>
                <a:spcPct val="125000"/>
              </a:lnSpc>
              <a:buNone/>
            </a:pPr>
            <a:r>
              <a:rPr lang="en-US" sz="1400" b="1" dirty="0">
                <a:solidFill>
                  <a:srgbClr val="FFFFFF"/>
                </a:solidFill>
                <a:latin typeface="Calibri" pitchFamily="34" charset="0"/>
                <a:ea typeface="Calibri" pitchFamily="34" charset="-122"/>
                <a:cs typeface="Calibri" pitchFamily="34" charset="-120"/>
              </a:rPr>
              <a:t>Promoting Self-Employment
</a:t>
            </a:r>
            <a:endParaRPr lang="en-US" sz="1400" dirty="0"/>
          </a:p>
        </p:txBody>
      </p:sp>
      <p:sp>
        <p:nvSpPr>
          <p:cNvPr id="5" name="Text 2"/>
          <p:cNvSpPr/>
          <p:nvPr/>
        </p:nvSpPr>
        <p:spPr>
          <a:xfrm>
            <a:off x="1229329" y="2037026"/>
            <a:ext cx="10190225" cy="515609"/>
          </a:xfrm>
          <a:prstGeom prst="rect">
            <a:avLst/>
          </a:prstGeom>
          <a:noFill/>
          <a:ln/>
        </p:spPr>
        <p:txBody>
          <a:bodyPr wrap="square" lIns="762" tIns="762" rIns="762" bIns="762" rtlCol="0" anchor="t"/>
          <a:lstStyle/>
          <a:p>
            <a:pPr marL="0" indent="0">
              <a:lnSpc>
                <a:spcPct val="145000"/>
              </a:lnSpc>
              <a:buNone/>
            </a:pPr>
            <a:r>
              <a:rPr lang="en-US" sz="1300" dirty="0">
                <a:solidFill>
                  <a:srgbClr val="C7C3FF"/>
                </a:solidFill>
                <a:latin typeface="Calibri" pitchFamily="34" charset="0"/>
                <a:ea typeface="Calibri" pitchFamily="34" charset="-122"/>
                <a:cs typeface="Calibri" pitchFamily="34" charset="-120"/>
              </a:rPr>
              <a:t>SGSY aims to empower rural poor by promoting self-employment through various initiatives, targeting over 1.5 million families annually across India.
</a:t>
            </a:r>
            <a:endParaRPr lang="en-US" sz="1300" dirty="0"/>
          </a:p>
        </p:txBody>
      </p:sp>
      <p:sp>
        <p:nvSpPr>
          <p:cNvPr id="6" name="Text 3"/>
          <p:cNvSpPr/>
          <p:nvPr/>
        </p:nvSpPr>
        <p:spPr>
          <a:xfrm>
            <a:off x="1229329" y="2801550"/>
            <a:ext cx="10190225" cy="253992"/>
          </a:xfrm>
          <a:prstGeom prst="rect">
            <a:avLst/>
          </a:prstGeom>
          <a:noFill/>
          <a:ln/>
        </p:spPr>
        <p:txBody>
          <a:bodyPr wrap="square" lIns="762" tIns="762" rIns="762" bIns="762" rtlCol="0" anchor="t"/>
          <a:lstStyle/>
          <a:p>
            <a:pPr marL="0" indent="0">
              <a:lnSpc>
                <a:spcPct val="125000"/>
              </a:lnSpc>
              <a:buNone/>
            </a:pPr>
            <a:r>
              <a:rPr lang="en-US" sz="1400" b="1" dirty="0">
                <a:solidFill>
                  <a:srgbClr val="FFFFFF"/>
                </a:solidFill>
                <a:latin typeface="Calibri" pitchFamily="34" charset="0"/>
                <a:ea typeface="Calibri" pitchFamily="34" charset="-122"/>
                <a:cs typeface="Calibri" pitchFamily="34" charset="-120"/>
              </a:rPr>
              <a:t>Skill Training &amp; Financial Aid
</a:t>
            </a:r>
            <a:endParaRPr lang="en-US" sz="1400" dirty="0"/>
          </a:p>
        </p:txBody>
      </p:sp>
      <p:sp>
        <p:nvSpPr>
          <p:cNvPr id="7" name="Text 4"/>
          <p:cNvSpPr/>
          <p:nvPr/>
        </p:nvSpPr>
        <p:spPr>
          <a:xfrm>
            <a:off x="1229329" y="3106343"/>
            <a:ext cx="10190225" cy="515604"/>
          </a:xfrm>
          <a:prstGeom prst="rect">
            <a:avLst/>
          </a:prstGeom>
          <a:noFill/>
          <a:ln/>
        </p:spPr>
        <p:txBody>
          <a:bodyPr wrap="square" lIns="762" tIns="762" rIns="762" bIns="762" rtlCol="0" anchor="t"/>
          <a:lstStyle/>
          <a:p>
            <a:pPr marL="0" indent="0">
              <a:lnSpc>
                <a:spcPct val="145000"/>
              </a:lnSpc>
              <a:buNone/>
            </a:pPr>
            <a:r>
              <a:rPr lang="en-US" sz="1300" dirty="0">
                <a:solidFill>
                  <a:srgbClr val="C7C3FF"/>
                </a:solidFill>
                <a:latin typeface="Calibri" pitchFamily="34" charset="0"/>
                <a:ea typeface="Calibri" pitchFamily="34" charset="-122"/>
                <a:cs typeface="Calibri" pitchFamily="34" charset="-120"/>
              </a:rPr>
              <a:t>The program provides essential skill training and financial assistance, with an average grant of ₹1 lakh per self-help group to enhance livelihood opportunities.
</a:t>
            </a:r>
            <a:endParaRPr lang="en-US" sz="1300" dirty="0"/>
          </a:p>
        </p:txBody>
      </p:sp>
      <p:sp>
        <p:nvSpPr>
          <p:cNvPr id="8" name="Text 5"/>
          <p:cNvSpPr/>
          <p:nvPr/>
        </p:nvSpPr>
        <p:spPr>
          <a:xfrm>
            <a:off x="1229329" y="3870862"/>
            <a:ext cx="10190225" cy="253992"/>
          </a:xfrm>
          <a:prstGeom prst="rect">
            <a:avLst/>
          </a:prstGeom>
          <a:noFill/>
          <a:ln/>
        </p:spPr>
        <p:txBody>
          <a:bodyPr wrap="square" lIns="762" tIns="762" rIns="762" bIns="762" rtlCol="0" anchor="t"/>
          <a:lstStyle/>
          <a:p>
            <a:pPr marL="0" indent="0">
              <a:lnSpc>
                <a:spcPct val="125000"/>
              </a:lnSpc>
              <a:buNone/>
            </a:pPr>
            <a:r>
              <a:rPr lang="en-US" sz="1400" b="1" dirty="0">
                <a:solidFill>
                  <a:srgbClr val="FFFFFF"/>
                </a:solidFill>
                <a:latin typeface="Calibri" pitchFamily="34" charset="0"/>
                <a:ea typeface="Calibri" pitchFamily="34" charset="-122"/>
                <a:cs typeface="Calibri" pitchFamily="34" charset="-120"/>
              </a:rPr>
              <a:t>Focus on Group Formation
</a:t>
            </a:r>
            <a:endParaRPr lang="en-US" sz="1400" dirty="0"/>
          </a:p>
        </p:txBody>
      </p:sp>
      <p:sp>
        <p:nvSpPr>
          <p:cNvPr id="9" name="Text 6"/>
          <p:cNvSpPr/>
          <p:nvPr/>
        </p:nvSpPr>
        <p:spPr>
          <a:xfrm>
            <a:off x="1229329" y="4175654"/>
            <a:ext cx="10190225" cy="515609"/>
          </a:xfrm>
          <a:prstGeom prst="rect">
            <a:avLst/>
          </a:prstGeom>
          <a:noFill/>
          <a:ln/>
        </p:spPr>
        <p:txBody>
          <a:bodyPr wrap="square" lIns="762" tIns="762" rIns="762" bIns="762" rtlCol="0" anchor="t"/>
          <a:lstStyle/>
          <a:p>
            <a:pPr marL="0" indent="0">
              <a:lnSpc>
                <a:spcPct val="145000"/>
              </a:lnSpc>
              <a:buNone/>
            </a:pPr>
            <a:r>
              <a:rPr lang="en-US" sz="1300" dirty="0">
                <a:solidFill>
                  <a:srgbClr val="C7C3FF"/>
                </a:solidFill>
                <a:latin typeface="Calibri" pitchFamily="34" charset="0"/>
                <a:ea typeface="Calibri" pitchFamily="34" charset="-122"/>
                <a:cs typeface="Calibri" pitchFamily="34" charset="-120"/>
              </a:rPr>
              <a:t>SGSY emphasizes the formation of self-help groups, fostering sustainable livelihoods and community support, which has led to a 30% increase in income for participants.
</a:t>
            </a:r>
            <a:endParaRPr lang="en-US" sz="1300" dirty="0"/>
          </a:p>
        </p:txBody>
      </p:sp>
      <p:sp>
        <p:nvSpPr>
          <p:cNvPr id="10" name="Text 7"/>
          <p:cNvSpPr/>
          <p:nvPr/>
        </p:nvSpPr>
        <p:spPr>
          <a:xfrm>
            <a:off x="1229329" y="4940173"/>
            <a:ext cx="10190225" cy="253996"/>
          </a:xfrm>
          <a:prstGeom prst="rect">
            <a:avLst/>
          </a:prstGeom>
          <a:noFill/>
          <a:ln/>
        </p:spPr>
        <p:txBody>
          <a:bodyPr wrap="square" lIns="762" tIns="762" rIns="762" bIns="762" rtlCol="0" anchor="t"/>
          <a:lstStyle/>
          <a:p>
            <a:pPr marL="0" indent="0">
              <a:lnSpc>
                <a:spcPct val="125000"/>
              </a:lnSpc>
              <a:buNone/>
            </a:pPr>
            <a:r>
              <a:rPr lang="en-US" sz="1400" b="1" dirty="0">
                <a:solidFill>
                  <a:srgbClr val="FFFFFF"/>
                </a:solidFill>
                <a:latin typeface="Calibri" pitchFamily="34" charset="0"/>
                <a:ea typeface="Calibri" pitchFamily="34" charset="-122"/>
                <a:cs typeface="Calibri" pitchFamily="34" charset="-120"/>
              </a:rPr>
              <a:t>Success Stories
</a:t>
            </a:r>
            <a:endParaRPr lang="en-US" sz="1400" dirty="0"/>
          </a:p>
        </p:txBody>
      </p:sp>
      <p:sp>
        <p:nvSpPr>
          <p:cNvPr id="11" name="Text 8"/>
          <p:cNvSpPr/>
          <p:nvPr/>
        </p:nvSpPr>
        <p:spPr>
          <a:xfrm>
            <a:off x="1229329" y="5244968"/>
            <a:ext cx="10190225" cy="515609"/>
          </a:xfrm>
          <a:prstGeom prst="rect">
            <a:avLst/>
          </a:prstGeom>
          <a:noFill/>
          <a:ln/>
        </p:spPr>
        <p:txBody>
          <a:bodyPr wrap="square" lIns="762" tIns="762" rIns="762" bIns="762" rtlCol="0" anchor="t"/>
          <a:lstStyle/>
          <a:p>
            <a:pPr marL="0" indent="0">
              <a:lnSpc>
                <a:spcPct val="145000"/>
              </a:lnSpc>
              <a:buNone/>
            </a:pPr>
            <a:r>
              <a:rPr lang="en-US" sz="1300" dirty="0">
                <a:solidFill>
                  <a:srgbClr val="C7C3FF"/>
                </a:solidFill>
                <a:latin typeface="Calibri" pitchFamily="34" charset="0"/>
                <a:ea typeface="Calibri" pitchFamily="34" charset="-122"/>
                <a:cs typeface="Calibri" pitchFamily="34" charset="-120"/>
              </a:rPr>
              <a:t>Notable success includes women-led poultry and dairy projects, which have significantly improved household incomes and empowered women in rural areas.
</a:t>
            </a:r>
            <a:endParaRPr lang="en-US" sz="1300" dirty="0"/>
          </a:p>
        </p:txBody>
      </p:sp>
      <p:pic>
        <p:nvPicPr>
          <p:cNvPr id="12" name="Image 1" descr="preencoded.png"/>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61981" y="1747476"/>
            <a:ext cx="279393" cy="279393"/>
          </a:xfrm>
          <a:prstGeom prst="rect">
            <a:avLst/>
          </a:prstGeom>
        </p:spPr>
      </p:pic>
      <p:pic>
        <p:nvPicPr>
          <p:cNvPr id="13" name="Image 2" descr="preencoded.png"/>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61982" y="2816789"/>
            <a:ext cx="279390" cy="279390"/>
          </a:xfrm>
          <a:prstGeom prst="rect">
            <a:avLst/>
          </a:prstGeom>
        </p:spPr>
      </p:pic>
      <p:pic>
        <p:nvPicPr>
          <p:cNvPr id="14" name="Image 3" descr="preencoded.png"/>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61981" y="3886104"/>
            <a:ext cx="279393" cy="279393"/>
          </a:xfrm>
          <a:prstGeom prst="rect">
            <a:avLst/>
          </a:prstGeom>
        </p:spPr>
      </p:pic>
      <p:pic>
        <p:nvPicPr>
          <p:cNvPr id="15" name="Image 4" descr="preencoded.png"/>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61981" y="4955415"/>
            <a:ext cx="279393" cy="279393"/>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rcRect/>
          <a:stretch/>
        </p:blipFill>
        <p:spPr>
          <a:xfrm>
            <a:off x="0" y="0"/>
            <a:ext cx="12191695" cy="6858000"/>
          </a:xfrm>
          <a:prstGeom prst="rect">
            <a:avLst/>
          </a:prstGeom>
        </p:spPr>
      </p:pic>
      <p:sp>
        <p:nvSpPr>
          <p:cNvPr id="3" name="Text 0"/>
          <p:cNvSpPr/>
          <p:nvPr/>
        </p:nvSpPr>
        <p:spPr>
          <a:xfrm>
            <a:off x="1015975" y="507987"/>
            <a:ext cx="10159746" cy="761981"/>
          </a:xfrm>
          <a:prstGeom prst="rect">
            <a:avLst/>
          </a:prstGeom>
          <a:noFill/>
          <a:ln/>
        </p:spPr>
        <p:txBody>
          <a:bodyPr wrap="square" lIns="762" tIns="762" rIns="762" bIns="762" rtlCol="0" anchor="t"/>
          <a:lstStyle/>
          <a:p>
            <a:pPr marL="0" indent="0" algn="l">
              <a:lnSpc>
                <a:spcPct val="130000"/>
              </a:lnSpc>
              <a:buNone/>
            </a:pPr>
            <a:r>
              <a:rPr lang="en-US" sz="2900" b="1" dirty="0">
                <a:solidFill>
                  <a:srgbClr val="FFFFFF"/>
                </a:solidFill>
                <a:latin typeface="Calibri" pitchFamily="34" charset="0"/>
                <a:ea typeface="Calibri" pitchFamily="34" charset="-122"/>
                <a:cs typeface="Calibri" pitchFamily="34" charset="-120"/>
              </a:rPr>
              <a:t>Mahatma Gandhi National Rural Employment Guarantee Act (MNREGA)
</a:t>
            </a:r>
            <a:endParaRPr lang="en-US" sz="2900" dirty="0"/>
          </a:p>
        </p:txBody>
      </p:sp>
      <p:sp>
        <p:nvSpPr>
          <p:cNvPr id="4" name="Text 1"/>
          <p:cNvSpPr/>
          <p:nvPr/>
        </p:nvSpPr>
        <p:spPr>
          <a:xfrm>
            <a:off x="761981" y="1920823"/>
            <a:ext cx="5079873" cy="317493"/>
          </a:xfrm>
          <a:prstGeom prst="rect">
            <a:avLst/>
          </a:prstGeom>
          <a:noFill/>
          <a:ln/>
        </p:spPr>
        <p:txBody>
          <a:bodyPr wrap="square" lIns="762" tIns="762" rIns="762" bIns="762" rtlCol="0" anchor="t"/>
          <a:lstStyle/>
          <a:p>
            <a:pPr marL="0" indent="0" algn="l">
              <a:lnSpc>
                <a:spcPct val="125000"/>
              </a:lnSpc>
              <a:buNone/>
            </a:pPr>
            <a:r>
              <a:rPr lang="en-US" sz="1800" b="1" dirty="0">
                <a:solidFill>
                  <a:srgbClr val="06B6D4"/>
                </a:solidFill>
                <a:latin typeface="Calibri" pitchFamily="34" charset="0"/>
                <a:ea typeface="Calibri" pitchFamily="34" charset="-122"/>
                <a:cs typeface="Calibri" pitchFamily="34" charset="-120"/>
              </a:rPr>
              <a:t>Key Features of MNREGA
</a:t>
            </a:r>
            <a:endParaRPr lang="en-US" sz="1800" dirty="0"/>
          </a:p>
        </p:txBody>
      </p:sp>
      <p:sp>
        <p:nvSpPr>
          <p:cNvPr id="5" name="Text 2"/>
          <p:cNvSpPr/>
          <p:nvPr/>
        </p:nvSpPr>
        <p:spPr>
          <a:xfrm>
            <a:off x="1003275" y="2390715"/>
            <a:ext cx="4838579" cy="571486"/>
          </a:xfrm>
          <a:prstGeom prst="rect">
            <a:avLst/>
          </a:prstGeom>
          <a:noFill/>
          <a:ln/>
        </p:spPr>
        <p:txBody>
          <a:bodyPr wrap="square" lIns="762" tIns="762" rIns="762" bIns="762" rtlCol="0" anchor="t"/>
          <a:lstStyle/>
          <a:p>
            <a:pPr marL="0" indent="0" algn="l">
              <a:lnSpc>
                <a:spcPct val="150000"/>
              </a:lnSpc>
              <a:buNone/>
            </a:pPr>
            <a:r>
              <a:rPr lang="en-US" sz="1400" dirty="0">
                <a:solidFill>
                  <a:srgbClr val="FFFFFF"/>
                </a:solidFill>
                <a:latin typeface="Calibri" pitchFamily="34" charset="0"/>
                <a:ea typeface="Calibri" pitchFamily="34" charset="-122"/>
                <a:cs typeface="Calibri" pitchFamily="34" charset="-120"/>
              </a:rPr>
              <a:t>Guarantees 100 days of wage employment per year for every rural household.
</a:t>
            </a:r>
            <a:endParaRPr lang="en-US" sz="1400" dirty="0"/>
          </a:p>
        </p:txBody>
      </p:sp>
      <p:sp>
        <p:nvSpPr>
          <p:cNvPr id="6" name="Text 3"/>
          <p:cNvSpPr/>
          <p:nvPr/>
        </p:nvSpPr>
        <p:spPr>
          <a:xfrm>
            <a:off x="1003275" y="3114597"/>
            <a:ext cx="4472669" cy="285743"/>
          </a:xfrm>
          <a:prstGeom prst="rect">
            <a:avLst/>
          </a:prstGeom>
          <a:noFill/>
          <a:ln/>
        </p:spPr>
        <p:txBody>
          <a:bodyPr wrap="square" lIns="762" tIns="762" rIns="762" bIns="762" rtlCol="0" anchor="t"/>
          <a:lstStyle/>
          <a:p>
            <a:pPr marL="0" indent="0" algn="l">
              <a:lnSpc>
                <a:spcPct val="150000"/>
              </a:lnSpc>
              <a:buNone/>
            </a:pPr>
            <a:r>
              <a:rPr lang="en-US" sz="1400" dirty="0">
                <a:solidFill>
                  <a:srgbClr val="FFFFFF"/>
                </a:solidFill>
                <a:latin typeface="Calibri" pitchFamily="34" charset="0"/>
                <a:ea typeface="Calibri" pitchFamily="34" charset="-122"/>
                <a:cs typeface="Calibri" pitchFamily="34" charset="-120"/>
              </a:rPr>
              <a:t>Aims to enhance livelihood security in rural areas.
</a:t>
            </a:r>
            <a:endParaRPr lang="en-US" sz="1400" dirty="0"/>
          </a:p>
        </p:txBody>
      </p:sp>
      <p:sp>
        <p:nvSpPr>
          <p:cNvPr id="7" name="Text 4"/>
          <p:cNvSpPr/>
          <p:nvPr/>
        </p:nvSpPr>
        <p:spPr>
          <a:xfrm>
            <a:off x="1003275" y="3552736"/>
            <a:ext cx="4838579" cy="571486"/>
          </a:xfrm>
          <a:prstGeom prst="rect">
            <a:avLst/>
          </a:prstGeom>
          <a:noFill/>
          <a:ln/>
        </p:spPr>
        <p:txBody>
          <a:bodyPr wrap="square" lIns="762" tIns="762" rIns="762" bIns="762" rtlCol="0" anchor="t"/>
          <a:lstStyle/>
          <a:p>
            <a:pPr marL="0" indent="0" algn="l">
              <a:lnSpc>
                <a:spcPct val="150000"/>
              </a:lnSpc>
              <a:buNone/>
            </a:pPr>
            <a:r>
              <a:rPr lang="en-US" sz="1400" dirty="0">
                <a:solidFill>
                  <a:srgbClr val="FFFFFF"/>
                </a:solidFill>
                <a:latin typeface="Calibri" pitchFamily="34" charset="0"/>
                <a:ea typeface="Calibri" pitchFamily="34" charset="-122"/>
                <a:cs typeface="Calibri" pitchFamily="34" charset="-120"/>
              </a:rPr>
              <a:t>Focuses on creating durable assets through public works.
</a:t>
            </a:r>
            <a:endParaRPr lang="en-US" sz="1400" dirty="0"/>
          </a:p>
        </p:txBody>
      </p:sp>
      <p:sp>
        <p:nvSpPr>
          <p:cNvPr id="8" name="Text 5"/>
          <p:cNvSpPr/>
          <p:nvPr/>
        </p:nvSpPr>
        <p:spPr>
          <a:xfrm>
            <a:off x="1003275" y="4276618"/>
            <a:ext cx="4838579" cy="571486"/>
          </a:xfrm>
          <a:prstGeom prst="rect">
            <a:avLst/>
          </a:prstGeom>
          <a:noFill/>
          <a:ln/>
        </p:spPr>
        <p:txBody>
          <a:bodyPr wrap="square" lIns="762" tIns="762" rIns="762" bIns="762" rtlCol="0" anchor="t"/>
          <a:lstStyle/>
          <a:p>
            <a:pPr marL="0" indent="0" algn="l">
              <a:lnSpc>
                <a:spcPct val="150000"/>
              </a:lnSpc>
              <a:buNone/>
            </a:pPr>
            <a:r>
              <a:rPr lang="en-US" sz="1400" dirty="0">
                <a:solidFill>
                  <a:srgbClr val="FFFFFF"/>
                </a:solidFill>
                <a:latin typeface="Calibri" pitchFamily="34" charset="0"/>
                <a:ea typeface="Calibri" pitchFamily="34" charset="-122"/>
                <a:cs typeface="Calibri" pitchFamily="34" charset="-120"/>
              </a:rPr>
              <a:t>Promotes social inclusion by providing work to marginalized groups.
</a:t>
            </a:r>
            <a:endParaRPr lang="en-US" sz="1400" dirty="0"/>
          </a:p>
        </p:txBody>
      </p:sp>
      <p:sp>
        <p:nvSpPr>
          <p:cNvPr id="9" name="Text 6"/>
          <p:cNvSpPr/>
          <p:nvPr/>
        </p:nvSpPr>
        <p:spPr>
          <a:xfrm>
            <a:off x="1003275" y="5000500"/>
            <a:ext cx="4838579" cy="571486"/>
          </a:xfrm>
          <a:prstGeom prst="rect">
            <a:avLst/>
          </a:prstGeom>
          <a:noFill/>
          <a:ln/>
        </p:spPr>
        <p:txBody>
          <a:bodyPr wrap="square" lIns="762" tIns="762" rIns="762" bIns="762" rtlCol="0" anchor="t"/>
          <a:lstStyle/>
          <a:p>
            <a:pPr marL="0" indent="0" algn="l">
              <a:lnSpc>
                <a:spcPct val="150000"/>
              </a:lnSpc>
              <a:buNone/>
            </a:pPr>
            <a:r>
              <a:rPr lang="en-US" sz="1400" dirty="0">
                <a:solidFill>
                  <a:srgbClr val="FFFFFF"/>
                </a:solidFill>
                <a:latin typeface="Calibri" pitchFamily="34" charset="0"/>
                <a:ea typeface="Calibri" pitchFamily="34" charset="-122"/>
                <a:cs typeface="Calibri" pitchFamily="34" charset="-120"/>
              </a:rPr>
              <a:t>Encourages local self-governance through the involvement of Gram Panchayats.
</a:t>
            </a:r>
            <a:endParaRPr lang="en-US" sz="1400" dirty="0"/>
          </a:p>
        </p:txBody>
      </p:sp>
      <p:sp>
        <p:nvSpPr>
          <p:cNvPr id="10" name="Text 7"/>
          <p:cNvSpPr/>
          <p:nvPr/>
        </p:nvSpPr>
        <p:spPr>
          <a:xfrm>
            <a:off x="6349841" y="1920823"/>
            <a:ext cx="5079874" cy="317493"/>
          </a:xfrm>
          <a:prstGeom prst="rect">
            <a:avLst/>
          </a:prstGeom>
          <a:noFill/>
          <a:ln/>
        </p:spPr>
        <p:txBody>
          <a:bodyPr wrap="square" lIns="762" tIns="762" rIns="762" bIns="762" rtlCol="0" anchor="t"/>
          <a:lstStyle/>
          <a:p>
            <a:pPr marL="0" indent="0" algn="l">
              <a:lnSpc>
                <a:spcPct val="125000"/>
              </a:lnSpc>
              <a:buNone/>
            </a:pPr>
            <a:r>
              <a:rPr lang="en-US" sz="1800" b="1" dirty="0">
                <a:solidFill>
                  <a:srgbClr val="8B5CF6"/>
                </a:solidFill>
                <a:latin typeface="Calibri" pitchFamily="34" charset="0"/>
                <a:ea typeface="Calibri" pitchFamily="34" charset="-122"/>
                <a:cs typeface="Calibri" pitchFamily="34" charset="-120"/>
              </a:rPr>
              <a:t>Impact of MNREGA
</a:t>
            </a:r>
            <a:endParaRPr lang="en-US" sz="1800" dirty="0"/>
          </a:p>
        </p:txBody>
      </p:sp>
      <p:sp>
        <p:nvSpPr>
          <p:cNvPr id="11" name="Text 8"/>
          <p:cNvSpPr/>
          <p:nvPr/>
        </p:nvSpPr>
        <p:spPr>
          <a:xfrm>
            <a:off x="6591135" y="2390715"/>
            <a:ext cx="4838579" cy="571486"/>
          </a:xfrm>
          <a:prstGeom prst="rect">
            <a:avLst/>
          </a:prstGeom>
          <a:noFill/>
          <a:ln/>
        </p:spPr>
        <p:txBody>
          <a:bodyPr wrap="square" lIns="762" tIns="762" rIns="762" bIns="762" rtlCol="0" anchor="t"/>
          <a:lstStyle/>
          <a:p>
            <a:pPr marL="0" indent="0" algn="l">
              <a:lnSpc>
                <a:spcPct val="150000"/>
              </a:lnSpc>
              <a:buNone/>
            </a:pPr>
            <a:r>
              <a:rPr lang="en-US" sz="1400" dirty="0">
                <a:solidFill>
                  <a:srgbClr val="FFFFFF"/>
                </a:solidFill>
                <a:latin typeface="Calibri" pitchFamily="34" charset="0"/>
                <a:ea typeface="Calibri" pitchFamily="34" charset="-122"/>
                <a:cs typeface="Calibri" pitchFamily="34" charset="-120"/>
              </a:rPr>
              <a:t>Significant reduction in rural poverty rates observed since implementation.
</a:t>
            </a:r>
            <a:endParaRPr lang="en-US" sz="1400" dirty="0"/>
          </a:p>
        </p:txBody>
      </p:sp>
      <p:sp>
        <p:nvSpPr>
          <p:cNvPr id="12" name="Text 9"/>
          <p:cNvSpPr/>
          <p:nvPr/>
        </p:nvSpPr>
        <p:spPr>
          <a:xfrm>
            <a:off x="6591135" y="3114597"/>
            <a:ext cx="4838579" cy="571486"/>
          </a:xfrm>
          <a:prstGeom prst="rect">
            <a:avLst/>
          </a:prstGeom>
          <a:noFill/>
          <a:ln/>
        </p:spPr>
        <p:txBody>
          <a:bodyPr wrap="square" lIns="762" tIns="762" rIns="762" bIns="762" rtlCol="0" anchor="t"/>
          <a:lstStyle/>
          <a:p>
            <a:pPr marL="0" indent="0" algn="l">
              <a:lnSpc>
                <a:spcPct val="150000"/>
              </a:lnSpc>
              <a:buNone/>
            </a:pPr>
            <a:r>
              <a:rPr lang="en-US" sz="1400" dirty="0">
                <a:solidFill>
                  <a:srgbClr val="FFFFFF"/>
                </a:solidFill>
                <a:latin typeface="Calibri" pitchFamily="34" charset="0"/>
                <a:ea typeface="Calibri" pitchFamily="34" charset="-122"/>
                <a:cs typeface="Calibri" pitchFamily="34" charset="-120"/>
              </a:rPr>
              <a:t>Improvement in rural infrastructure and community assets.
</a:t>
            </a:r>
            <a:endParaRPr lang="en-US" sz="1400" dirty="0"/>
          </a:p>
        </p:txBody>
      </p:sp>
      <p:sp>
        <p:nvSpPr>
          <p:cNvPr id="13" name="Text 10"/>
          <p:cNvSpPr/>
          <p:nvPr/>
        </p:nvSpPr>
        <p:spPr>
          <a:xfrm>
            <a:off x="6591135" y="3838479"/>
            <a:ext cx="4045643" cy="285743"/>
          </a:xfrm>
          <a:prstGeom prst="rect">
            <a:avLst/>
          </a:prstGeom>
          <a:noFill/>
          <a:ln/>
        </p:spPr>
        <p:txBody>
          <a:bodyPr wrap="square" lIns="762" tIns="762" rIns="762" bIns="762" rtlCol="0" anchor="t"/>
          <a:lstStyle/>
          <a:p>
            <a:pPr marL="0" indent="0" algn="l">
              <a:lnSpc>
                <a:spcPct val="150000"/>
              </a:lnSpc>
              <a:buNone/>
            </a:pPr>
            <a:r>
              <a:rPr lang="en-US" sz="1400" dirty="0">
                <a:solidFill>
                  <a:srgbClr val="FFFFFF"/>
                </a:solidFill>
                <a:latin typeface="Calibri" pitchFamily="34" charset="0"/>
                <a:ea typeface="Calibri" pitchFamily="34" charset="-122"/>
                <a:cs typeface="Calibri" pitchFamily="34" charset="-120"/>
              </a:rPr>
              <a:t>Increased bargaining power of rural workers.
</a:t>
            </a:r>
            <a:endParaRPr lang="en-US" sz="1400" dirty="0"/>
          </a:p>
        </p:txBody>
      </p:sp>
      <p:sp>
        <p:nvSpPr>
          <p:cNvPr id="14" name="Text 11"/>
          <p:cNvSpPr/>
          <p:nvPr/>
        </p:nvSpPr>
        <p:spPr>
          <a:xfrm>
            <a:off x="6591135" y="4276618"/>
            <a:ext cx="4838579" cy="571486"/>
          </a:xfrm>
          <a:prstGeom prst="rect">
            <a:avLst/>
          </a:prstGeom>
          <a:noFill/>
          <a:ln/>
        </p:spPr>
        <p:txBody>
          <a:bodyPr wrap="square" lIns="762" tIns="762" rIns="762" bIns="762" rtlCol="0" anchor="t"/>
          <a:lstStyle/>
          <a:p>
            <a:pPr marL="0" indent="0" algn="l">
              <a:lnSpc>
                <a:spcPct val="150000"/>
              </a:lnSpc>
              <a:buNone/>
            </a:pPr>
            <a:r>
              <a:rPr lang="en-US" sz="1400" dirty="0">
                <a:solidFill>
                  <a:srgbClr val="FFFFFF"/>
                </a:solidFill>
                <a:latin typeface="Calibri" pitchFamily="34" charset="0"/>
                <a:ea typeface="Calibri" pitchFamily="34" charset="-122"/>
                <a:cs typeface="Calibri" pitchFamily="34" charset="-120"/>
              </a:rPr>
              <a:t>Boost to local economies through increased cash flow.
</a:t>
            </a:r>
            <a:endParaRPr lang="en-US" sz="1400" dirty="0"/>
          </a:p>
        </p:txBody>
      </p:sp>
      <p:sp>
        <p:nvSpPr>
          <p:cNvPr id="15" name="Text 12"/>
          <p:cNvSpPr/>
          <p:nvPr/>
        </p:nvSpPr>
        <p:spPr>
          <a:xfrm>
            <a:off x="6591135" y="5000500"/>
            <a:ext cx="4838579" cy="571486"/>
          </a:xfrm>
          <a:prstGeom prst="rect">
            <a:avLst/>
          </a:prstGeom>
          <a:noFill/>
          <a:ln/>
        </p:spPr>
        <p:txBody>
          <a:bodyPr wrap="square" lIns="762" tIns="762" rIns="762" bIns="762" rtlCol="0" anchor="t"/>
          <a:lstStyle/>
          <a:p>
            <a:pPr marL="0" indent="0" algn="l">
              <a:lnSpc>
                <a:spcPct val="150000"/>
              </a:lnSpc>
              <a:buNone/>
            </a:pPr>
            <a:r>
              <a:rPr lang="en-US" sz="1400" dirty="0">
                <a:solidFill>
                  <a:srgbClr val="FFFFFF"/>
                </a:solidFill>
                <a:latin typeface="Calibri" pitchFamily="34" charset="0"/>
                <a:ea typeface="Calibri" pitchFamily="34" charset="-122"/>
                <a:cs typeface="Calibri" pitchFamily="34" charset="-120"/>
              </a:rPr>
              <a:t>Encouragement of sustainable practices through asset creation.
</a:t>
            </a:r>
            <a:endParaRPr lang="en-US" sz="1400" dirty="0"/>
          </a:p>
        </p:txBody>
      </p:sp>
      <p:sp>
        <p:nvSpPr>
          <p:cNvPr id="16" name="Shape 13"/>
          <p:cNvSpPr/>
          <p:nvPr/>
        </p:nvSpPr>
        <p:spPr>
          <a:xfrm>
            <a:off x="761981" y="2492309"/>
            <a:ext cx="88898" cy="88899"/>
          </a:xfrm>
          <a:prstGeom prst="ellipse">
            <a:avLst/>
          </a:prstGeom>
          <a:solidFill>
            <a:srgbClr val="06B6D4"/>
          </a:solidFill>
          <a:ln/>
        </p:spPr>
      </p:sp>
      <p:sp>
        <p:nvSpPr>
          <p:cNvPr id="17" name="Shape 14"/>
          <p:cNvSpPr/>
          <p:nvPr/>
        </p:nvSpPr>
        <p:spPr>
          <a:xfrm>
            <a:off x="761981" y="3216191"/>
            <a:ext cx="88898" cy="88899"/>
          </a:xfrm>
          <a:prstGeom prst="ellipse">
            <a:avLst/>
          </a:prstGeom>
          <a:solidFill>
            <a:srgbClr val="06B6D4"/>
          </a:solidFill>
          <a:ln/>
        </p:spPr>
      </p:sp>
      <p:sp>
        <p:nvSpPr>
          <p:cNvPr id="18" name="Shape 15"/>
          <p:cNvSpPr/>
          <p:nvPr/>
        </p:nvSpPr>
        <p:spPr>
          <a:xfrm>
            <a:off x="761981" y="3654330"/>
            <a:ext cx="88898" cy="88899"/>
          </a:xfrm>
          <a:prstGeom prst="ellipse">
            <a:avLst/>
          </a:prstGeom>
          <a:solidFill>
            <a:srgbClr val="06B6D4"/>
          </a:solidFill>
          <a:ln/>
        </p:spPr>
      </p:sp>
      <p:sp>
        <p:nvSpPr>
          <p:cNvPr id="19" name="Shape 16"/>
          <p:cNvSpPr/>
          <p:nvPr/>
        </p:nvSpPr>
        <p:spPr>
          <a:xfrm>
            <a:off x="761981" y="4378212"/>
            <a:ext cx="88898" cy="88899"/>
          </a:xfrm>
          <a:prstGeom prst="ellipse">
            <a:avLst/>
          </a:prstGeom>
          <a:solidFill>
            <a:srgbClr val="06B6D4"/>
          </a:solidFill>
          <a:ln/>
        </p:spPr>
      </p:sp>
      <p:sp>
        <p:nvSpPr>
          <p:cNvPr id="20" name="Shape 17"/>
          <p:cNvSpPr/>
          <p:nvPr/>
        </p:nvSpPr>
        <p:spPr>
          <a:xfrm>
            <a:off x="761981" y="5102094"/>
            <a:ext cx="88898" cy="88899"/>
          </a:xfrm>
          <a:prstGeom prst="ellipse">
            <a:avLst/>
          </a:prstGeom>
          <a:solidFill>
            <a:srgbClr val="06B6D4"/>
          </a:solidFill>
          <a:ln/>
        </p:spPr>
      </p:sp>
      <p:sp>
        <p:nvSpPr>
          <p:cNvPr id="21" name="Shape 18"/>
          <p:cNvSpPr/>
          <p:nvPr/>
        </p:nvSpPr>
        <p:spPr>
          <a:xfrm>
            <a:off x="6349841" y="2492309"/>
            <a:ext cx="88898" cy="88899"/>
          </a:xfrm>
          <a:prstGeom prst="ellipse">
            <a:avLst/>
          </a:prstGeom>
          <a:solidFill>
            <a:srgbClr val="8B5CF6"/>
          </a:solidFill>
          <a:ln/>
        </p:spPr>
      </p:sp>
      <p:sp>
        <p:nvSpPr>
          <p:cNvPr id="22" name="Shape 19"/>
          <p:cNvSpPr/>
          <p:nvPr/>
        </p:nvSpPr>
        <p:spPr>
          <a:xfrm>
            <a:off x="6349841" y="3216191"/>
            <a:ext cx="88898" cy="88899"/>
          </a:xfrm>
          <a:prstGeom prst="ellipse">
            <a:avLst/>
          </a:prstGeom>
          <a:solidFill>
            <a:srgbClr val="8B5CF6"/>
          </a:solidFill>
          <a:ln/>
        </p:spPr>
      </p:sp>
      <p:sp>
        <p:nvSpPr>
          <p:cNvPr id="23" name="Shape 20"/>
          <p:cNvSpPr/>
          <p:nvPr/>
        </p:nvSpPr>
        <p:spPr>
          <a:xfrm>
            <a:off x="6349841" y="3940073"/>
            <a:ext cx="88898" cy="88899"/>
          </a:xfrm>
          <a:prstGeom prst="ellipse">
            <a:avLst/>
          </a:prstGeom>
          <a:solidFill>
            <a:srgbClr val="8B5CF6"/>
          </a:solidFill>
          <a:ln/>
        </p:spPr>
      </p:sp>
      <p:sp>
        <p:nvSpPr>
          <p:cNvPr id="24" name="Shape 21"/>
          <p:cNvSpPr/>
          <p:nvPr/>
        </p:nvSpPr>
        <p:spPr>
          <a:xfrm>
            <a:off x="6349841" y="4378212"/>
            <a:ext cx="88898" cy="88899"/>
          </a:xfrm>
          <a:prstGeom prst="ellipse">
            <a:avLst/>
          </a:prstGeom>
          <a:solidFill>
            <a:srgbClr val="8B5CF6"/>
          </a:solidFill>
          <a:ln/>
        </p:spPr>
      </p:sp>
      <p:sp>
        <p:nvSpPr>
          <p:cNvPr id="25" name="Shape 22"/>
          <p:cNvSpPr/>
          <p:nvPr/>
        </p:nvSpPr>
        <p:spPr>
          <a:xfrm>
            <a:off x="6349841" y="5102094"/>
            <a:ext cx="88898" cy="88899"/>
          </a:xfrm>
          <a:prstGeom prst="ellipse">
            <a:avLst/>
          </a:prstGeom>
          <a:solidFill>
            <a:srgbClr val="8B5CF6"/>
          </a:solidFill>
          <a:ln/>
        </p:spPr>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rcRect/>
          <a:stretch/>
        </p:blipFill>
        <p:spPr>
          <a:xfrm>
            <a:off x="0" y="0"/>
            <a:ext cx="12191695" cy="6858000"/>
          </a:xfrm>
          <a:prstGeom prst="rect">
            <a:avLst/>
          </a:prstGeom>
        </p:spPr>
      </p:pic>
      <p:sp>
        <p:nvSpPr>
          <p:cNvPr id="3" name="Shape 0"/>
          <p:cNvSpPr/>
          <p:nvPr/>
        </p:nvSpPr>
        <p:spPr>
          <a:xfrm>
            <a:off x="7289617" y="6562880"/>
            <a:ext cx="1497134" cy="218751"/>
          </a:xfrm>
          <a:prstGeom prst="rect">
            <a:avLst/>
          </a:prstGeom>
          <a:solidFill>
            <a:srgbClr val="000000">
              <a:alpha val="60000"/>
            </a:srgbClr>
          </a:solidFill>
          <a:ln/>
        </p:spPr>
      </p:sp>
      <p:sp>
        <p:nvSpPr>
          <p:cNvPr id="4" name="Text 1"/>
          <p:cNvSpPr/>
          <p:nvPr/>
        </p:nvSpPr>
        <p:spPr>
          <a:xfrm>
            <a:off x="1226789" y="1480946"/>
            <a:ext cx="5490073" cy="243196"/>
          </a:xfrm>
          <a:prstGeom prst="rect">
            <a:avLst/>
          </a:prstGeom>
          <a:noFill/>
          <a:ln/>
        </p:spPr>
        <p:txBody>
          <a:bodyPr wrap="square" lIns="762" tIns="762" rIns="762" bIns="762" rtlCol="0" anchor="t"/>
          <a:lstStyle/>
          <a:p>
            <a:pPr marL="0" indent="0">
              <a:lnSpc>
                <a:spcPct val="127742"/>
              </a:lnSpc>
              <a:buNone/>
            </a:pPr>
            <a:r>
              <a:rPr lang="en-US" sz="1400" b="1" dirty="0">
                <a:solidFill>
                  <a:srgbClr val="FFFFFF"/>
                </a:solidFill>
                <a:latin typeface="Calibri" pitchFamily="34" charset="0"/>
                <a:ea typeface="Calibri" pitchFamily="34" charset="-122"/>
                <a:cs typeface="Calibri" pitchFamily="34" charset="-120"/>
              </a:rPr>
              <a:t>Promoting Financial Inclusion
</a:t>
            </a:r>
            <a:endParaRPr lang="en-US" sz="1400" dirty="0"/>
          </a:p>
        </p:txBody>
      </p:sp>
      <p:sp>
        <p:nvSpPr>
          <p:cNvPr id="5" name="Text 2"/>
          <p:cNvSpPr/>
          <p:nvPr/>
        </p:nvSpPr>
        <p:spPr>
          <a:xfrm>
            <a:off x="1226789" y="1772717"/>
            <a:ext cx="5490073" cy="740550"/>
          </a:xfrm>
          <a:prstGeom prst="rect">
            <a:avLst/>
          </a:prstGeom>
          <a:noFill/>
          <a:ln/>
        </p:spPr>
        <p:txBody>
          <a:bodyPr wrap="square" lIns="762" tIns="762" rIns="762" bIns="762" rtlCol="0" anchor="t"/>
          <a:lstStyle/>
          <a:p>
            <a:pPr marL="0" indent="0">
              <a:lnSpc>
                <a:spcPct val="149605"/>
              </a:lnSpc>
              <a:buNone/>
            </a:pPr>
            <a:r>
              <a:rPr lang="en-US" sz="1200" dirty="0">
                <a:solidFill>
                  <a:srgbClr val="C7C3FF"/>
                </a:solidFill>
                <a:latin typeface="Calibri" pitchFamily="34" charset="0"/>
                <a:ea typeface="Calibri" pitchFamily="34" charset="-122"/>
                <a:cs typeface="Calibri" pitchFamily="34" charset="-120"/>
              </a:rPr>
              <a:t>Jan Dhan Yojana aims to provide financial services to the disadvantaged, ensuring that everyone has access to banking facilities and financial products.
</a:t>
            </a:r>
            <a:endParaRPr lang="en-US" sz="1200" dirty="0"/>
          </a:p>
        </p:txBody>
      </p:sp>
      <p:sp>
        <p:nvSpPr>
          <p:cNvPr id="6" name="Text 3"/>
          <p:cNvSpPr/>
          <p:nvPr/>
        </p:nvSpPr>
        <p:spPr>
          <a:xfrm>
            <a:off x="1226789" y="2728212"/>
            <a:ext cx="5490073" cy="243196"/>
          </a:xfrm>
          <a:prstGeom prst="rect">
            <a:avLst/>
          </a:prstGeom>
          <a:noFill/>
          <a:ln/>
        </p:spPr>
        <p:txBody>
          <a:bodyPr wrap="square" lIns="762" tIns="762" rIns="762" bIns="762" rtlCol="0" anchor="t"/>
          <a:lstStyle/>
          <a:p>
            <a:pPr marL="0" indent="0">
              <a:lnSpc>
                <a:spcPct val="127742"/>
              </a:lnSpc>
              <a:buNone/>
            </a:pPr>
            <a:r>
              <a:rPr lang="en-US" sz="1400" b="1" dirty="0">
                <a:solidFill>
                  <a:srgbClr val="FFFFFF"/>
                </a:solidFill>
                <a:latin typeface="Calibri" pitchFamily="34" charset="0"/>
                <a:ea typeface="Calibri" pitchFamily="34" charset="-122"/>
                <a:cs typeface="Calibri" pitchFamily="34" charset="-120"/>
              </a:rPr>
              <a:t>Bank Accounts Opened
</a:t>
            </a:r>
            <a:endParaRPr lang="en-US" sz="1400" dirty="0"/>
          </a:p>
        </p:txBody>
      </p:sp>
      <p:sp>
        <p:nvSpPr>
          <p:cNvPr id="7" name="Text 4"/>
          <p:cNvSpPr/>
          <p:nvPr/>
        </p:nvSpPr>
        <p:spPr>
          <a:xfrm>
            <a:off x="1226789" y="3019982"/>
            <a:ext cx="5490073" cy="740550"/>
          </a:xfrm>
          <a:prstGeom prst="rect">
            <a:avLst/>
          </a:prstGeom>
          <a:noFill/>
          <a:ln/>
        </p:spPr>
        <p:txBody>
          <a:bodyPr wrap="square" lIns="762" tIns="762" rIns="762" bIns="762" rtlCol="0" anchor="t"/>
          <a:lstStyle/>
          <a:p>
            <a:pPr marL="0" indent="0">
              <a:lnSpc>
                <a:spcPct val="149605"/>
              </a:lnSpc>
              <a:buNone/>
            </a:pPr>
            <a:r>
              <a:rPr lang="en-US" sz="1200" dirty="0">
                <a:solidFill>
                  <a:srgbClr val="C7C3FF"/>
                </a:solidFill>
                <a:latin typeface="Calibri" pitchFamily="34" charset="0"/>
                <a:ea typeface="Calibri" pitchFamily="34" charset="-122"/>
                <a:cs typeface="Calibri" pitchFamily="34" charset="-120"/>
              </a:rPr>
              <a:t>Since its launch, over 40 million bank accounts have been opened, significantly increasing the financial participation of rural households across India.
</a:t>
            </a:r>
            <a:endParaRPr lang="en-US" sz="1200" dirty="0"/>
          </a:p>
        </p:txBody>
      </p:sp>
      <p:sp>
        <p:nvSpPr>
          <p:cNvPr id="8" name="Text 5"/>
          <p:cNvSpPr/>
          <p:nvPr/>
        </p:nvSpPr>
        <p:spPr>
          <a:xfrm>
            <a:off x="1226789" y="3975477"/>
            <a:ext cx="5490073" cy="243196"/>
          </a:xfrm>
          <a:prstGeom prst="rect">
            <a:avLst/>
          </a:prstGeom>
          <a:noFill/>
          <a:ln/>
        </p:spPr>
        <p:txBody>
          <a:bodyPr wrap="square" lIns="762" tIns="762" rIns="762" bIns="762" rtlCol="0" anchor="t"/>
          <a:lstStyle/>
          <a:p>
            <a:pPr marL="0" indent="0">
              <a:lnSpc>
                <a:spcPct val="127742"/>
              </a:lnSpc>
              <a:buNone/>
            </a:pPr>
            <a:r>
              <a:rPr lang="en-US" sz="1400" b="1" dirty="0">
                <a:solidFill>
                  <a:srgbClr val="FFFFFF"/>
                </a:solidFill>
                <a:latin typeface="Calibri" pitchFamily="34" charset="0"/>
                <a:ea typeface="Calibri" pitchFamily="34" charset="-122"/>
                <a:cs typeface="Calibri" pitchFamily="34" charset="-120"/>
              </a:rPr>
              <a:t>Encouraging Savings
</a:t>
            </a:r>
            <a:endParaRPr lang="en-US" sz="1400" dirty="0"/>
          </a:p>
        </p:txBody>
      </p:sp>
      <p:sp>
        <p:nvSpPr>
          <p:cNvPr id="9" name="Text 6"/>
          <p:cNvSpPr/>
          <p:nvPr/>
        </p:nvSpPr>
        <p:spPr>
          <a:xfrm>
            <a:off x="1226789" y="4267253"/>
            <a:ext cx="5490073" cy="740550"/>
          </a:xfrm>
          <a:prstGeom prst="rect">
            <a:avLst/>
          </a:prstGeom>
          <a:noFill/>
          <a:ln/>
        </p:spPr>
        <p:txBody>
          <a:bodyPr wrap="square" lIns="762" tIns="762" rIns="762" bIns="762" rtlCol="0" anchor="t"/>
          <a:lstStyle/>
          <a:p>
            <a:pPr marL="0" indent="0">
              <a:lnSpc>
                <a:spcPct val="149605"/>
              </a:lnSpc>
              <a:buNone/>
            </a:pPr>
            <a:r>
              <a:rPr lang="en-US" sz="1200" dirty="0">
                <a:solidFill>
                  <a:srgbClr val="C7C3FF"/>
                </a:solidFill>
                <a:latin typeface="Calibri" pitchFamily="34" charset="0"/>
                <a:ea typeface="Calibri" pitchFamily="34" charset="-122"/>
                <a:cs typeface="Calibri" pitchFamily="34" charset="-120"/>
              </a:rPr>
              <a:t>The initiative encourages savings and access to credit, empowering rural households to manage their finances and invest in their futures effectively.
</a:t>
            </a:r>
            <a:endParaRPr lang="en-US" sz="1200" dirty="0"/>
          </a:p>
        </p:txBody>
      </p:sp>
      <p:sp>
        <p:nvSpPr>
          <p:cNvPr id="10" name="Text 7"/>
          <p:cNvSpPr/>
          <p:nvPr/>
        </p:nvSpPr>
        <p:spPr>
          <a:xfrm>
            <a:off x="1226789" y="5222748"/>
            <a:ext cx="5490073" cy="243196"/>
          </a:xfrm>
          <a:prstGeom prst="rect">
            <a:avLst/>
          </a:prstGeom>
          <a:noFill/>
          <a:ln/>
        </p:spPr>
        <p:txBody>
          <a:bodyPr wrap="square" lIns="762" tIns="762" rIns="762" bIns="762" rtlCol="0" anchor="t"/>
          <a:lstStyle/>
          <a:p>
            <a:pPr marL="0" indent="0">
              <a:lnSpc>
                <a:spcPct val="127742"/>
              </a:lnSpc>
              <a:buNone/>
            </a:pPr>
            <a:r>
              <a:rPr lang="en-US" sz="1400" b="1" dirty="0">
                <a:solidFill>
                  <a:srgbClr val="FFFFFF"/>
                </a:solidFill>
                <a:latin typeface="Calibri" pitchFamily="34" charset="0"/>
                <a:ea typeface="Calibri" pitchFamily="34" charset="-122"/>
                <a:cs typeface="Calibri" pitchFamily="34" charset="-120"/>
              </a:rPr>
              <a:t>Empowering Women
</a:t>
            </a:r>
            <a:endParaRPr lang="en-US" sz="1400" dirty="0"/>
          </a:p>
        </p:txBody>
      </p:sp>
      <p:sp>
        <p:nvSpPr>
          <p:cNvPr id="11" name="Text 8"/>
          <p:cNvSpPr/>
          <p:nvPr/>
        </p:nvSpPr>
        <p:spPr>
          <a:xfrm>
            <a:off x="1226789" y="5514518"/>
            <a:ext cx="5490073" cy="740550"/>
          </a:xfrm>
          <a:prstGeom prst="rect">
            <a:avLst/>
          </a:prstGeom>
          <a:noFill/>
          <a:ln/>
        </p:spPr>
        <p:txBody>
          <a:bodyPr wrap="square" lIns="762" tIns="762" rIns="762" bIns="762" rtlCol="0" anchor="t"/>
          <a:lstStyle/>
          <a:p>
            <a:pPr marL="0" indent="0">
              <a:lnSpc>
                <a:spcPct val="149605"/>
              </a:lnSpc>
              <a:buNone/>
            </a:pPr>
            <a:r>
              <a:rPr lang="en-US" sz="1200" dirty="0">
                <a:solidFill>
                  <a:srgbClr val="C7C3FF"/>
                </a:solidFill>
                <a:latin typeface="Calibri" pitchFamily="34" charset="0"/>
                <a:ea typeface="Calibri" pitchFamily="34" charset="-122"/>
                <a:cs typeface="Calibri" pitchFamily="34" charset="-120"/>
              </a:rPr>
              <a:t>Jan Dhan Yojana empowers women through direct benefit transfers and financial literacy programs, enhancing their economic independence and decision-making power.
</a:t>
            </a:r>
            <a:endParaRPr lang="en-US" sz="1200" dirty="0"/>
          </a:p>
        </p:txBody>
      </p:sp>
      <p:sp>
        <p:nvSpPr>
          <p:cNvPr id="12" name="Text 9"/>
          <p:cNvSpPr/>
          <p:nvPr/>
        </p:nvSpPr>
        <p:spPr>
          <a:xfrm>
            <a:off x="7362481" y="6587170"/>
            <a:ext cx="1351405" cy="170174"/>
          </a:xfrm>
          <a:prstGeom prst="rect">
            <a:avLst/>
          </a:prstGeom>
          <a:noFill/>
          <a:ln/>
        </p:spPr>
        <p:txBody>
          <a:bodyPr wrap="square" lIns="762" tIns="762" rIns="762" bIns="762" rtlCol="0" anchor="t"/>
          <a:lstStyle/>
          <a:p>
            <a:pPr marL="0" indent="0">
              <a:lnSpc>
                <a:spcPct val="134129"/>
              </a:lnSpc>
              <a:buNone/>
            </a:pPr>
            <a:r>
              <a:rPr lang="en-US" sz="900" dirty="0">
                <a:solidFill>
                  <a:srgbClr val="FFFFFF"/>
                </a:solidFill>
                <a:latin typeface="Calibri" pitchFamily="34" charset="0"/>
                <a:ea typeface="Calibri" pitchFamily="34" charset="-122"/>
                <a:cs typeface="Calibri" pitchFamily="34" charset="-120"/>
              </a:rPr>
              <a:t>Photo by collier finance
</a:t>
            </a:r>
            <a:endParaRPr lang="en-US" sz="900" dirty="0"/>
          </a:p>
        </p:txBody>
      </p:sp>
      <p:sp>
        <p:nvSpPr>
          <p:cNvPr id="13" name="Text 10"/>
          <p:cNvSpPr/>
          <p:nvPr/>
        </p:nvSpPr>
        <p:spPr>
          <a:xfrm>
            <a:off x="681338" y="592598"/>
            <a:ext cx="6045684" cy="379562"/>
          </a:xfrm>
          <a:prstGeom prst="rect">
            <a:avLst/>
          </a:prstGeom>
          <a:noFill/>
          <a:ln/>
        </p:spPr>
        <p:txBody>
          <a:bodyPr wrap="square" lIns="762" tIns="762" rIns="762" bIns="762" rtlCol="0" anchor="t"/>
          <a:lstStyle/>
          <a:p>
            <a:pPr marL="0" indent="0">
              <a:lnSpc>
                <a:spcPct val="119566"/>
              </a:lnSpc>
              <a:buNone/>
            </a:pPr>
            <a:r>
              <a:rPr lang="en-US" sz="2300" b="1" dirty="0">
                <a:solidFill>
                  <a:srgbClr val="FFFFFF"/>
                </a:solidFill>
                <a:latin typeface="Calibri" pitchFamily="34" charset="0"/>
                <a:ea typeface="Calibri" pitchFamily="34" charset="-122"/>
                <a:cs typeface="Calibri" pitchFamily="34" charset="-120"/>
              </a:rPr>
              <a:t>Jan Dhan Yojana: Financial Inclusion
</a:t>
            </a:r>
            <a:endParaRPr lang="en-US" sz="2300" dirty="0"/>
          </a:p>
        </p:txBody>
      </p:sp>
      <p:sp>
        <p:nvSpPr>
          <p:cNvPr id="14" name="Shape 11"/>
          <p:cNvSpPr/>
          <p:nvPr/>
        </p:nvSpPr>
        <p:spPr>
          <a:xfrm>
            <a:off x="681338" y="1191074"/>
            <a:ext cx="632603" cy="60801"/>
          </a:xfrm>
          <a:prstGeom prst="ellipse">
            <a:avLst/>
          </a:prstGeom>
          <a:solidFill>
            <a:srgbClr val="06B6D4"/>
          </a:solidFill>
          <a:ln/>
        </p:spPr>
      </p:sp>
      <p:sp>
        <p:nvSpPr>
          <p:cNvPr id="15" name="Shape 12"/>
          <p:cNvSpPr/>
          <p:nvPr/>
        </p:nvSpPr>
        <p:spPr>
          <a:xfrm>
            <a:off x="681338" y="1483482"/>
            <a:ext cx="364957" cy="364956"/>
          </a:xfrm>
          <a:prstGeom prst="ellipse">
            <a:avLst/>
          </a:prstGeom>
          <a:solidFill>
            <a:srgbClr val="06B6D4">
              <a:alpha val="12000"/>
            </a:srgbClr>
          </a:solidFill>
          <a:ln/>
        </p:spPr>
      </p:sp>
      <p:pic>
        <p:nvPicPr>
          <p:cNvPr id="16" name="Image 1" descr="preencoded.png"/>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66427" y="1568572"/>
            <a:ext cx="194620" cy="194620"/>
          </a:xfrm>
          <a:prstGeom prst="rect">
            <a:avLst/>
          </a:prstGeom>
        </p:spPr>
      </p:pic>
      <p:sp>
        <p:nvSpPr>
          <p:cNvPr id="17" name="Shape 13"/>
          <p:cNvSpPr/>
          <p:nvPr/>
        </p:nvSpPr>
        <p:spPr>
          <a:xfrm>
            <a:off x="681338" y="2730752"/>
            <a:ext cx="364957" cy="364956"/>
          </a:xfrm>
          <a:prstGeom prst="ellipse">
            <a:avLst/>
          </a:prstGeom>
          <a:solidFill>
            <a:srgbClr val="06B6D4">
              <a:alpha val="12000"/>
            </a:srgbClr>
          </a:solidFill>
          <a:ln/>
        </p:spPr>
      </p:sp>
      <p:pic>
        <p:nvPicPr>
          <p:cNvPr id="18" name="Image 2" descr="preencoded.png"/>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66427" y="2815837"/>
            <a:ext cx="194620" cy="194620"/>
          </a:xfrm>
          <a:prstGeom prst="rect">
            <a:avLst/>
          </a:prstGeom>
        </p:spPr>
      </p:pic>
      <p:sp>
        <p:nvSpPr>
          <p:cNvPr id="19" name="Shape 14"/>
          <p:cNvSpPr/>
          <p:nvPr/>
        </p:nvSpPr>
        <p:spPr>
          <a:xfrm>
            <a:off x="681338" y="3978018"/>
            <a:ext cx="364957" cy="364956"/>
          </a:xfrm>
          <a:prstGeom prst="ellipse">
            <a:avLst/>
          </a:prstGeom>
          <a:solidFill>
            <a:srgbClr val="06B6D4">
              <a:alpha val="12000"/>
            </a:srgbClr>
          </a:solidFill>
          <a:ln/>
        </p:spPr>
      </p:sp>
      <p:pic>
        <p:nvPicPr>
          <p:cNvPr id="20" name="Image 3" descr="preencoded.png"/>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766427" y="4063108"/>
            <a:ext cx="194620" cy="194620"/>
          </a:xfrm>
          <a:prstGeom prst="rect">
            <a:avLst/>
          </a:prstGeom>
        </p:spPr>
      </p:pic>
      <p:sp>
        <p:nvSpPr>
          <p:cNvPr id="21" name="Shape 15"/>
          <p:cNvSpPr/>
          <p:nvPr/>
        </p:nvSpPr>
        <p:spPr>
          <a:xfrm>
            <a:off x="681338" y="5225283"/>
            <a:ext cx="364957" cy="364956"/>
          </a:xfrm>
          <a:prstGeom prst="ellipse">
            <a:avLst/>
          </a:prstGeom>
          <a:solidFill>
            <a:srgbClr val="06B6D4">
              <a:alpha val="12000"/>
            </a:srgbClr>
          </a:solidFill>
          <a:ln/>
        </p:spPr>
      </p:sp>
      <p:pic>
        <p:nvPicPr>
          <p:cNvPr id="22" name="Image 4" descr="preencoded.png"/>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766427" y="5310374"/>
            <a:ext cx="194620" cy="194620"/>
          </a:xfrm>
          <a:prstGeom prst="rect">
            <a:avLst/>
          </a:prstGeom>
        </p:spPr>
      </p:pic>
      <p:sp>
        <p:nvSpPr>
          <p:cNvPr id="23" name="Shape 16"/>
          <p:cNvSpPr/>
          <p:nvPr/>
        </p:nvSpPr>
        <p:spPr>
          <a:xfrm>
            <a:off x="7140555" y="0"/>
            <a:ext cx="72864" cy="6812280"/>
          </a:xfrm>
          <a:prstGeom prst="rect">
            <a:avLst/>
          </a:prstGeom>
          <a:solidFill>
            <a:srgbClr val="06B6D4"/>
          </a:solidFill>
          <a:ln/>
        </p:spPr>
      </p:sp>
      <p:pic>
        <p:nvPicPr>
          <p:cNvPr id="24" name="Image 5" descr="preencoded.png"/>
          <p:cNvPicPr>
            <a:picLocks noChangeAspect="1"/>
          </p:cNvPicPr>
          <p:nvPr/>
        </p:nvPicPr>
        <p:blipFill>
          <a:blip r:embed="rId12"/>
          <a:srcRect/>
          <a:stretch/>
        </p:blipFill>
        <p:spPr>
          <a:xfrm>
            <a:off x="7213419" y="0"/>
            <a:ext cx="4932556" cy="681228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rcRect/>
          <a:stretch/>
        </p:blipFill>
        <p:spPr>
          <a:xfrm>
            <a:off x="0" y="0"/>
            <a:ext cx="12191695" cy="6858000"/>
          </a:xfrm>
          <a:prstGeom prst="rect">
            <a:avLst/>
          </a:prstGeom>
        </p:spPr>
      </p:pic>
      <p:sp>
        <p:nvSpPr>
          <p:cNvPr id="3" name="Shape 0"/>
          <p:cNvSpPr/>
          <p:nvPr/>
        </p:nvSpPr>
        <p:spPr>
          <a:xfrm>
            <a:off x="7289617" y="6574302"/>
            <a:ext cx="1412364" cy="207325"/>
          </a:xfrm>
          <a:prstGeom prst="rect">
            <a:avLst/>
          </a:prstGeom>
          <a:solidFill>
            <a:srgbClr val="000000">
              <a:alpha val="60000"/>
            </a:srgbClr>
          </a:solidFill>
          <a:ln/>
        </p:spPr>
      </p:sp>
      <p:sp>
        <p:nvSpPr>
          <p:cNvPr id="4" name="Text 1"/>
          <p:cNvSpPr/>
          <p:nvPr/>
        </p:nvSpPr>
        <p:spPr>
          <a:xfrm>
            <a:off x="1162656" y="1760805"/>
            <a:ext cx="5579764" cy="230499"/>
          </a:xfrm>
          <a:prstGeom prst="rect">
            <a:avLst/>
          </a:prstGeom>
          <a:noFill/>
          <a:ln/>
        </p:spPr>
        <p:txBody>
          <a:bodyPr wrap="square" lIns="762" tIns="762" rIns="762" bIns="762" rtlCol="0" anchor="t"/>
          <a:lstStyle/>
          <a:p>
            <a:pPr marL="0" indent="0">
              <a:lnSpc>
                <a:spcPct val="121019"/>
              </a:lnSpc>
              <a:buNone/>
            </a:pPr>
            <a:r>
              <a:rPr lang="en-US" sz="1400" b="1" dirty="0">
                <a:solidFill>
                  <a:srgbClr val="FFFFFF"/>
                </a:solidFill>
                <a:latin typeface="Calibri" pitchFamily="34" charset="0"/>
                <a:ea typeface="Calibri" pitchFamily="34" charset="-122"/>
                <a:cs typeface="Calibri" pitchFamily="34" charset="-120"/>
              </a:rPr>
              <a:t>Access to Markets
</a:t>
            </a:r>
            <a:endParaRPr lang="en-US" sz="1400" dirty="0"/>
          </a:p>
        </p:txBody>
      </p:sp>
      <p:sp>
        <p:nvSpPr>
          <p:cNvPr id="5" name="Text 2"/>
          <p:cNvSpPr/>
          <p:nvPr/>
        </p:nvSpPr>
        <p:spPr>
          <a:xfrm>
            <a:off x="1162656" y="2037342"/>
            <a:ext cx="5579764" cy="701975"/>
          </a:xfrm>
          <a:prstGeom prst="rect">
            <a:avLst/>
          </a:prstGeom>
          <a:noFill/>
          <a:ln/>
        </p:spPr>
        <p:txBody>
          <a:bodyPr wrap="square" lIns="762" tIns="762" rIns="762" bIns="762" rtlCol="0" anchor="t"/>
          <a:lstStyle/>
          <a:p>
            <a:pPr marL="0" indent="0">
              <a:lnSpc>
                <a:spcPct val="141732"/>
              </a:lnSpc>
              <a:buNone/>
            </a:pPr>
            <a:r>
              <a:rPr lang="en-US" sz="1200" dirty="0">
                <a:solidFill>
                  <a:srgbClr val="C7C3FF"/>
                </a:solidFill>
                <a:latin typeface="Calibri" pitchFamily="34" charset="0"/>
                <a:ea typeface="Calibri" pitchFamily="34" charset="-122"/>
                <a:cs typeface="Calibri" pitchFamily="34" charset="-120"/>
              </a:rPr>
              <a:t>Improved roads and transport systems significantly enhance access to markets, allowing farmers to sell produce efficiently, thus increasing their income and economic stability.
</a:t>
            </a:r>
            <a:endParaRPr lang="en-US" sz="1200" dirty="0"/>
          </a:p>
        </p:txBody>
      </p:sp>
      <p:sp>
        <p:nvSpPr>
          <p:cNvPr id="6" name="Text 3"/>
          <p:cNvSpPr/>
          <p:nvPr/>
        </p:nvSpPr>
        <p:spPr>
          <a:xfrm>
            <a:off x="1162656" y="2943943"/>
            <a:ext cx="5579764" cy="230499"/>
          </a:xfrm>
          <a:prstGeom prst="rect">
            <a:avLst/>
          </a:prstGeom>
          <a:noFill/>
          <a:ln/>
        </p:spPr>
        <p:txBody>
          <a:bodyPr wrap="square" lIns="762" tIns="762" rIns="762" bIns="762" rtlCol="0" anchor="t"/>
          <a:lstStyle/>
          <a:p>
            <a:pPr marL="0" indent="0">
              <a:lnSpc>
                <a:spcPct val="121019"/>
              </a:lnSpc>
              <a:buNone/>
            </a:pPr>
            <a:r>
              <a:rPr lang="en-US" sz="1400" b="1" dirty="0">
                <a:solidFill>
                  <a:srgbClr val="FFFFFF"/>
                </a:solidFill>
                <a:latin typeface="Calibri" pitchFamily="34" charset="0"/>
                <a:ea typeface="Calibri" pitchFamily="34" charset="-122"/>
                <a:cs typeface="Calibri" pitchFamily="34" charset="-120"/>
              </a:rPr>
              <a:t>Education and Health Services
</a:t>
            </a:r>
            <a:endParaRPr lang="en-US" sz="1400" dirty="0"/>
          </a:p>
        </p:txBody>
      </p:sp>
      <p:sp>
        <p:nvSpPr>
          <p:cNvPr id="7" name="Text 4"/>
          <p:cNvSpPr/>
          <p:nvPr/>
        </p:nvSpPr>
        <p:spPr>
          <a:xfrm>
            <a:off x="1162656" y="3220475"/>
            <a:ext cx="5579764" cy="701975"/>
          </a:xfrm>
          <a:prstGeom prst="rect">
            <a:avLst/>
          </a:prstGeom>
          <a:noFill/>
          <a:ln/>
        </p:spPr>
        <p:txBody>
          <a:bodyPr wrap="square" lIns="762" tIns="762" rIns="762" bIns="762" rtlCol="0" anchor="t"/>
          <a:lstStyle/>
          <a:p>
            <a:pPr marL="0" indent="0">
              <a:lnSpc>
                <a:spcPct val="141732"/>
              </a:lnSpc>
              <a:buNone/>
            </a:pPr>
            <a:r>
              <a:rPr lang="en-US" sz="1200" dirty="0">
                <a:solidFill>
                  <a:srgbClr val="C7C3FF"/>
                </a:solidFill>
                <a:latin typeface="Calibri" pitchFamily="34" charset="0"/>
                <a:ea typeface="Calibri" pitchFamily="34" charset="-122"/>
                <a:cs typeface="Calibri" pitchFamily="34" charset="-120"/>
              </a:rPr>
              <a:t>Enhanced connectivity leads to better access to education and health services, resulting in improved literacy rates and health outcomes in rural communities.
</a:t>
            </a:r>
            <a:endParaRPr lang="en-US" sz="1200" dirty="0"/>
          </a:p>
        </p:txBody>
      </p:sp>
      <p:sp>
        <p:nvSpPr>
          <p:cNvPr id="8" name="Text 5"/>
          <p:cNvSpPr/>
          <p:nvPr/>
        </p:nvSpPr>
        <p:spPr>
          <a:xfrm>
            <a:off x="1162656" y="4127076"/>
            <a:ext cx="5579764" cy="230499"/>
          </a:xfrm>
          <a:prstGeom prst="rect">
            <a:avLst/>
          </a:prstGeom>
          <a:noFill/>
          <a:ln/>
        </p:spPr>
        <p:txBody>
          <a:bodyPr wrap="square" lIns="762" tIns="762" rIns="762" bIns="762" rtlCol="0" anchor="t"/>
          <a:lstStyle/>
          <a:p>
            <a:pPr marL="0" indent="0">
              <a:lnSpc>
                <a:spcPct val="121019"/>
              </a:lnSpc>
              <a:buNone/>
            </a:pPr>
            <a:r>
              <a:rPr lang="en-US" sz="1400" b="1" dirty="0">
                <a:solidFill>
                  <a:srgbClr val="FFFFFF"/>
                </a:solidFill>
                <a:latin typeface="Calibri" pitchFamily="34" charset="0"/>
                <a:ea typeface="Calibri" pitchFamily="34" charset="-122"/>
                <a:cs typeface="Calibri" pitchFamily="34" charset="-120"/>
              </a:rPr>
              <a:t>Government Initiatives
</a:t>
            </a:r>
            <a:endParaRPr lang="en-US" sz="1400" dirty="0"/>
          </a:p>
        </p:txBody>
      </p:sp>
      <p:sp>
        <p:nvSpPr>
          <p:cNvPr id="9" name="Text 6"/>
          <p:cNvSpPr/>
          <p:nvPr/>
        </p:nvSpPr>
        <p:spPr>
          <a:xfrm>
            <a:off x="1162656" y="4403613"/>
            <a:ext cx="5579764" cy="701975"/>
          </a:xfrm>
          <a:prstGeom prst="rect">
            <a:avLst/>
          </a:prstGeom>
          <a:noFill/>
          <a:ln/>
        </p:spPr>
        <p:txBody>
          <a:bodyPr wrap="square" lIns="762" tIns="762" rIns="762" bIns="762" rtlCol="0" anchor="t"/>
          <a:lstStyle/>
          <a:p>
            <a:pPr marL="0" indent="0">
              <a:lnSpc>
                <a:spcPct val="141732"/>
              </a:lnSpc>
              <a:buNone/>
            </a:pPr>
            <a:r>
              <a:rPr lang="en-US" sz="1200" dirty="0">
                <a:solidFill>
                  <a:srgbClr val="C7C3FF"/>
                </a:solidFill>
                <a:latin typeface="Calibri" pitchFamily="34" charset="0"/>
                <a:ea typeface="Calibri" pitchFamily="34" charset="-122"/>
                <a:cs typeface="Calibri" pitchFamily="34" charset="-120"/>
              </a:rPr>
              <a:t>Government initiatives like PMGSY focus on rural road construction, aiming to connect over 125,000 villages, thereby fostering economic growth and development.
</a:t>
            </a:r>
            <a:endParaRPr lang="en-US" sz="1200" dirty="0"/>
          </a:p>
        </p:txBody>
      </p:sp>
      <p:sp>
        <p:nvSpPr>
          <p:cNvPr id="10" name="Text 7"/>
          <p:cNvSpPr/>
          <p:nvPr/>
        </p:nvSpPr>
        <p:spPr>
          <a:xfrm>
            <a:off x="1162656" y="5310214"/>
            <a:ext cx="5579764" cy="230499"/>
          </a:xfrm>
          <a:prstGeom prst="rect">
            <a:avLst/>
          </a:prstGeom>
          <a:noFill/>
          <a:ln/>
        </p:spPr>
        <p:txBody>
          <a:bodyPr wrap="square" lIns="762" tIns="762" rIns="762" bIns="762" rtlCol="0" anchor="t"/>
          <a:lstStyle/>
          <a:p>
            <a:pPr marL="0" indent="0">
              <a:lnSpc>
                <a:spcPct val="121019"/>
              </a:lnSpc>
              <a:buNone/>
            </a:pPr>
            <a:r>
              <a:rPr lang="en-US" sz="1400" b="1" dirty="0">
                <a:solidFill>
                  <a:srgbClr val="FFFFFF"/>
                </a:solidFill>
                <a:latin typeface="Calibri" pitchFamily="34" charset="0"/>
                <a:ea typeface="Calibri" pitchFamily="34" charset="-122"/>
                <a:cs typeface="Calibri" pitchFamily="34" charset="-120"/>
              </a:rPr>
              <a:t>Economic Activity Statistics
</a:t>
            </a:r>
            <a:endParaRPr lang="en-US" sz="1400" dirty="0"/>
          </a:p>
        </p:txBody>
      </p:sp>
      <p:sp>
        <p:nvSpPr>
          <p:cNvPr id="11" name="Text 8"/>
          <p:cNvSpPr/>
          <p:nvPr/>
        </p:nvSpPr>
        <p:spPr>
          <a:xfrm>
            <a:off x="1162656" y="5586746"/>
            <a:ext cx="5579764" cy="701975"/>
          </a:xfrm>
          <a:prstGeom prst="rect">
            <a:avLst/>
          </a:prstGeom>
          <a:noFill/>
          <a:ln/>
        </p:spPr>
        <p:txBody>
          <a:bodyPr wrap="square" lIns="762" tIns="762" rIns="762" bIns="762" rtlCol="0" anchor="t"/>
          <a:lstStyle/>
          <a:p>
            <a:pPr marL="0" indent="0">
              <a:lnSpc>
                <a:spcPct val="141732"/>
              </a:lnSpc>
              <a:buNone/>
            </a:pPr>
            <a:r>
              <a:rPr lang="en-US" sz="1200" dirty="0">
                <a:solidFill>
                  <a:srgbClr val="C7C3FF"/>
                </a:solidFill>
                <a:latin typeface="Calibri" pitchFamily="34" charset="0"/>
                <a:ea typeface="Calibri" pitchFamily="34" charset="-122"/>
                <a:cs typeface="Calibri" pitchFamily="34" charset="-120"/>
              </a:rPr>
              <a:t>Statistics indicate that regions with improved connectivity experience a 30% increase in economic activity, showcasing the direct impact of infrastructure on rural economies.
</a:t>
            </a:r>
            <a:endParaRPr lang="en-US" sz="1200" dirty="0"/>
          </a:p>
        </p:txBody>
      </p:sp>
      <p:sp>
        <p:nvSpPr>
          <p:cNvPr id="12" name="Text 9"/>
          <p:cNvSpPr/>
          <p:nvPr/>
        </p:nvSpPr>
        <p:spPr>
          <a:xfrm>
            <a:off x="7358672" y="6597322"/>
            <a:ext cx="1274255" cy="161283"/>
          </a:xfrm>
          <a:prstGeom prst="rect">
            <a:avLst/>
          </a:prstGeom>
          <a:noFill/>
          <a:ln/>
        </p:spPr>
        <p:txBody>
          <a:bodyPr wrap="square" lIns="762" tIns="762" rIns="762" bIns="762" rtlCol="0" anchor="t"/>
          <a:lstStyle/>
          <a:p>
            <a:pPr marL="0" indent="0">
              <a:lnSpc>
                <a:spcPct val="141189"/>
              </a:lnSpc>
              <a:buNone/>
            </a:pPr>
            <a:r>
              <a:rPr lang="en-US" sz="800" dirty="0">
                <a:solidFill>
                  <a:srgbClr val="FFFFFF"/>
                </a:solidFill>
                <a:latin typeface="Calibri" pitchFamily="34" charset="0"/>
                <a:ea typeface="Calibri" pitchFamily="34" charset="-122"/>
                <a:cs typeface="Calibri" pitchFamily="34" charset="-120"/>
              </a:rPr>
              <a:t>Photo by Bradyn Shock
</a:t>
            </a:r>
            <a:endParaRPr lang="en-US" sz="800" dirty="0"/>
          </a:p>
        </p:txBody>
      </p:sp>
      <p:sp>
        <p:nvSpPr>
          <p:cNvPr id="13" name="Text 10"/>
          <p:cNvSpPr/>
          <p:nvPr/>
        </p:nvSpPr>
        <p:spPr>
          <a:xfrm>
            <a:off x="645461" y="558942"/>
            <a:ext cx="6107119" cy="719120"/>
          </a:xfrm>
          <a:prstGeom prst="rect">
            <a:avLst/>
          </a:prstGeom>
          <a:noFill/>
          <a:ln/>
        </p:spPr>
        <p:txBody>
          <a:bodyPr wrap="square" lIns="762" tIns="762" rIns="762" bIns="762" rtlCol="0" anchor="t"/>
          <a:lstStyle/>
          <a:p>
            <a:pPr marL="0" indent="0">
              <a:lnSpc>
                <a:spcPct val="117993"/>
              </a:lnSpc>
              <a:buNone/>
            </a:pPr>
            <a:r>
              <a:rPr lang="en-US" sz="2200" b="1" dirty="0">
                <a:solidFill>
                  <a:srgbClr val="FFFFFF"/>
                </a:solidFill>
                <a:latin typeface="Calibri" pitchFamily="34" charset="0"/>
                <a:ea typeface="Calibri" pitchFamily="34" charset="-122"/>
                <a:cs typeface="Calibri" pitchFamily="34" charset="-120"/>
              </a:rPr>
              <a:t>Importance of Connectivity in Rural Development
</a:t>
            </a:r>
            <a:endParaRPr lang="en-US" sz="2200" dirty="0"/>
          </a:p>
        </p:txBody>
      </p:sp>
      <p:sp>
        <p:nvSpPr>
          <p:cNvPr id="14" name="Shape 11"/>
          <p:cNvSpPr/>
          <p:nvPr/>
        </p:nvSpPr>
        <p:spPr>
          <a:xfrm>
            <a:off x="645461" y="1485544"/>
            <a:ext cx="599266" cy="57625"/>
          </a:xfrm>
          <a:prstGeom prst="ellipse">
            <a:avLst/>
          </a:prstGeom>
          <a:solidFill>
            <a:srgbClr val="06B6D4"/>
          </a:solidFill>
          <a:ln/>
        </p:spPr>
      </p:sp>
      <p:sp>
        <p:nvSpPr>
          <p:cNvPr id="15" name="Shape 12"/>
          <p:cNvSpPr/>
          <p:nvPr/>
        </p:nvSpPr>
        <p:spPr>
          <a:xfrm>
            <a:off x="645461" y="1763351"/>
            <a:ext cx="345749" cy="345749"/>
          </a:xfrm>
          <a:prstGeom prst="ellipse">
            <a:avLst/>
          </a:prstGeom>
          <a:solidFill>
            <a:srgbClr val="06B6D4">
              <a:alpha val="12000"/>
            </a:srgbClr>
          </a:solidFill>
          <a:ln/>
        </p:spPr>
      </p:sp>
      <p:pic>
        <p:nvPicPr>
          <p:cNvPr id="16" name="Image 1" descr="preencoded.png"/>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26104" y="1843993"/>
            <a:ext cx="184304" cy="184304"/>
          </a:xfrm>
          <a:prstGeom prst="rect">
            <a:avLst/>
          </a:prstGeom>
        </p:spPr>
      </p:pic>
      <p:sp>
        <p:nvSpPr>
          <p:cNvPr id="17" name="Shape 13"/>
          <p:cNvSpPr/>
          <p:nvPr/>
        </p:nvSpPr>
        <p:spPr>
          <a:xfrm>
            <a:off x="645461" y="2946484"/>
            <a:ext cx="345749" cy="345749"/>
          </a:xfrm>
          <a:prstGeom prst="ellipse">
            <a:avLst/>
          </a:prstGeom>
          <a:solidFill>
            <a:srgbClr val="06B6D4">
              <a:alpha val="12000"/>
            </a:srgbClr>
          </a:solidFill>
          <a:ln/>
        </p:spPr>
      </p:sp>
      <p:pic>
        <p:nvPicPr>
          <p:cNvPr id="18" name="Image 2" descr="preencoded.png"/>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26104" y="3027126"/>
            <a:ext cx="184304" cy="184304"/>
          </a:xfrm>
          <a:prstGeom prst="rect">
            <a:avLst/>
          </a:prstGeom>
        </p:spPr>
      </p:pic>
      <p:sp>
        <p:nvSpPr>
          <p:cNvPr id="19" name="Shape 14"/>
          <p:cNvSpPr/>
          <p:nvPr/>
        </p:nvSpPr>
        <p:spPr>
          <a:xfrm>
            <a:off x="645461" y="4129617"/>
            <a:ext cx="345749" cy="345749"/>
          </a:xfrm>
          <a:prstGeom prst="ellipse">
            <a:avLst/>
          </a:prstGeom>
          <a:solidFill>
            <a:srgbClr val="06B6D4">
              <a:alpha val="12000"/>
            </a:srgbClr>
          </a:solidFill>
          <a:ln/>
        </p:spPr>
      </p:sp>
      <p:pic>
        <p:nvPicPr>
          <p:cNvPr id="20" name="Image 3" descr="preencoded.png"/>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726104" y="4210264"/>
            <a:ext cx="184304" cy="184304"/>
          </a:xfrm>
          <a:prstGeom prst="rect">
            <a:avLst/>
          </a:prstGeom>
        </p:spPr>
      </p:pic>
      <p:sp>
        <p:nvSpPr>
          <p:cNvPr id="21" name="Shape 15"/>
          <p:cNvSpPr/>
          <p:nvPr/>
        </p:nvSpPr>
        <p:spPr>
          <a:xfrm>
            <a:off x="645461" y="5312750"/>
            <a:ext cx="345749" cy="345749"/>
          </a:xfrm>
          <a:prstGeom prst="ellipse">
            <a:avLst/>
          </a:prstGeom>
          <a:solidFill>
            <a:srgbClr val="06B6D4">
              <a:alpha val="12000"/>
            </a:srgbClr>
          </a:solidFill>
          <a:ln/>
        </p:spPr>
      </p:sp>
      <p:pic>
        <p:nvPicPr>
          <p:cNvPr id="22" name="Image 4" descr="preencoded.png"/>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726104" y="5393396"/>
            <a:ext cx="184304" cy="184304"/>
          </a:xfrm>
          <a:prstGeom prst="rect">
            <a:avLst/>
          </a:prstGeom>
        </p:spPr>
      </p:pic>
      <p:sp>
        <p:nvSpPr>
          <p:cNvPr id="23" name="Shape 16"/>
          <p:cNvSpPr/>
          <p:nvPr/>
        </p:nvSpPr>
        <p:spPr>
          <a:xfrm>
            <a:off x="7144365" y="0"/>
            <a:ext cx="69054" cy="6812280"/>
          </a:xfrm>
          <a:prstGeom prst="rect">
            <a:avLst/>
          </a:prstGeom>
          <a:solidFill>
            <a:srgbClr val="06B6D4"/>
          </a:solidFill>
          <a:ln/>
        </p:spPr>
      </p:sp>
      <p:pic>
        <p:nvPicPr>
          <p:cNvPr id="24" name="Image 5" descr="preencoded.png"/>
          <p:cNvPicPr>
            <a:picLocks noChangeAspect="1"/>
          </p:cNvPicPr>
          <p:nvPr/>
        </p:nvPicPr>
        <p:blipFill>
          <a:blip r:embed="rId12"/>
          <a:srcRect/>
          <a:stretch/>
        </p:blipFill>
        <p:spPr>
          <a:xfrm>
            <a:off x="7213419" y="0"/>
            <a:ext cx="4932556" cy="681228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rcRect/>
          <a:stretch/>
        </p:blipFill>
        <p:spPr>
          <a:xfrm>
            <a:off x="0" y="0"/>
            <a:ext cx="12191695" cy="6858000"/>
          </a:xfrm>
          <a:prstGeom prst="rect">
            <a:avLst/>
          </a:prstGeom>
        </p:spPr>
      </p:pic>
      <p:sp>
        <p:nvSpPr>
          <p:cNvPr id="3" name="Text 0"/>
          <p:cNvSpPr/>
          <p:nvPr/>
        </p:nvSpPr>
        <p:spPr>
          <a:xfrm>
            <a:off x="1015975" y="4470288"/>
            <a:ext cx="3809905" cy="1777956"/>
          </a:xfrm>
          <a:prstGeom prst="rect">
            <a:avLst/>
          </a:prstGeom>
          <a:noFill/>
          <a:ln/>
        </p:spPr>
        <p:txBody>
          <a:bodyPr wrap="square" lIns="762" tIns="762" rIns="762" bIns="762" rtlCol="0" anchor="t"/>
          <a:lstStyle/>
          <a:p>
            <a:pPr marL="0" indent="0" algn="l">
              <a:lnSpc>
                <a:spcPct val="120000"/>
              </a:lnSpc>
              <a:buNone/>
            </a:pPr>
            <a:r>
              <a:rPr lang="en-US" sz="2300" b="1" dirty="0">
                <a:solidFill>
                  <a:srgbClr val="FFFFFF"/>
                </a:solidFill>
                <a:latin typeface="Calibri" pitchFamily="34" charset="0"/>
                <a:ea typeface="Calibri" pitchFamily="34" charset="-122"/>
                <a:cs typeface="Calibri" pitchFamily="34" charset="-120"/>
              </a:rPr>
              <a:t>Impact of Self Help Groups
</a:t>
            </a:r>
            <a:endParaRPr lang="en-US" sz="2300" dirty="0"/>
          </a:p>
        </p:txBody>
      </p:sp>
      <p:sp>
        <p:nvSpPr>
          <p:cNvPr id="4" name="Text 1"/>
          <p:cNvSpPr/>
          <p:nvPr/>
        </p:nvSpPr>
        <p:spPr>
          <a:xfrm>
            <a:off x="5333867" y="4470288"/>
            <a:ext cx="5841854" cy="1676358"/>
          </a:xfrm>
          <a:prstGeom prst="rect">
            <a:avLst/>
          </a:prstGeom>
          <a:noFill/>
          <a:ln/>
        </p:spPr>
        <p:txBody>
          <a:bodyPr wrap="square" lIns="762" tIns="762" rIns="762" bIns="762" rtlCol="0" anchor="t"/>
          <a:lstStyle/>
          <a:p>
            <a:pPr marL="0" indent="0" algn="l">
              <a:lnSpc>
                <a:spcPct val="150000"/>
              </a:lnSpc>
              <a:buNone/>
            </a:pPr>
            <a:r>
              <a:rPr lang="en-US" sz="1300" dirty="0">
                <a:solidFill>
                  <a:srgbClr val="C7C3FF"/>
                </a:solidFill>
                <a:latin typeface="Calibri" pitchFamily="34" charset="0"/>
                <a:ea typeface="Calibri" pitchFamily="34" charset="-122"/>
                <a:cs typeface="Calibri" pitchFamily="34" charset="-120"/>
              </a:rPr>
              <a:t>This visual illustrates the multifaceted impact of Self Help Groups (SHGs) on rural communities, highlighting economic growth, women's empowerment, and social cohesion. Key takeaway: SHGs significantly enhance livelihoods and community resilience.
</a:t>
            </a:r>
            <a:endParaRPr lang="en-US" sz="1300" dirty="0"/>
          </a:p>
        </p:txBody>
      </p:sp>
      <p:pic>
        <p:nvPicPr>
          <p:cNvPr id="5" name="Image 1" descr="preencoded.png"/>
          <p:cNvPicPr>
            <a:picLocks noChangeAspect="1"/>
          </p:cNvPicPr>
          <p:nvPr/>
        </p:nvPicPr>
        <p:blipFill>
          <a:blip r:embed="rId4"/>
          <a:srcRect/>
          <a:stretch/>
        </p:blipFill>
        <p:spPr>
          <a:xfrm>
            <a:off x="0" y="0"/>
            <a:ext cx="12145975" cy="3809905"/>
          </a:xfrm>
          <a:prstGeom prst="rect">
            <a:avLst/>
          </a:prstGeom>
        </p:spPr>
      </p:pic>
      <p:sp>
        <p:nvSpPr>
          <p:cNvPr id="6" name="Shape 2"/>
          <p:cNvSpPr/>
          <p:nvPr/>
        </p:nvSpPr>
        <p:spPr>
          <a:xfrm>
            <a:off x="1015975" y="4190895"/>
            <a:ext cx="711182" cy="63498"/>
          </a:xfrm>
          <a:prstGeom prst="rect">
            <a:avLst/>
          </a:prstGeom>
          <a:solidFill>
            <a:srgbClr val="06B6D4"/>
          </a:solidFill>
          <a:ln/>
        </p:spPr>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rcRect/>
          <a:stretch/>
        </p:blipFill>
        <p:spPr>
          <a:xfrm>
            <a:off x="0" y="0"/>
            <a:ext cx="12191695" cy="6858000"/>
          </a:xfrm>
          <a:prstGeom prst="rect">
            <a:avLst/>
          </a:prstGeom>
        </p:spPr>
      </p:pic>
      <p:sp>
        <p:nvSpPr>
          <p:cNvPr id="3" name="Shape 0"/>
          <p:cNvSpPr/>
          <p:nvPr/>
        </p:nvSpPr>
        <p:spPr>
          <a:xfrm>
            <a:off x="761981" y="2303090"/>
            <a:ext cx="5181470" cy="2886641"/>
          </a:xfrm>
          <a:prstGeom prst="roundRect">
            <a:avLst>
              <a:gd name="adj" fmla="val 6159"/>
            </a:avLst>
          </a:prstGeom>
          <a:solidFill>
            <a:srgbClr val="06B6D4">
              <a:alpha val="8000"/>
            </a:srgbClr>
          </a:solidFill>
          <a:ln w="10160">
            <a:solidFill>
              <a:srgbClr val="06B6D4">
                <a:alpha val="20000"/>
              </a:srgbClr>
            </a:solidFill>
            <a:prstDash val="solid"/>
          </a:ln>
        </p:spPr>
      </p:sp>
      <p:sp>
        <p:nvSpPr>
          <p:cNvPr id="4" name="Shape 1"/>
          <p:cNvSpPr/>
          <p:nvPr/>
        </p:nvSpPr>
        <p:spPr>
          <a:xfrm>
            <a:off x="6248244" y="2303090"/>
            <a:ext cx="5181470" cy="2886641"/>
          </a:xfrm>
          <a:prstGeom prst="roundRect">
            <a:avLst>
              <a:gd name="adj" fmla="val 6159"/>
            </a:avLst>
          </a:prstGeom>
          <a:solidFill>
            <a:srgbClr val="8B5CF6">
              <a:alpha val="8000"/>
            </a:srgbClr>
          </a:solidFill>
          <a:ln w="10160">
            <a:solidFill>
              <a:srgbClr val="8B5CF6">
                <a:alpha val="20000"/>
              </a:srgbClr>
            </a:solidFill>
            <a:prstDash val="solid"/>
          </a:ln>
        </p:spPr>
      </p:sp>
      <p:sp>
        <p:nvSpPr>
          <p:cNvPr id="5" name="Text 2"/>
          <p:cNvSpPr/>
          <p:nvPr/>
        </p:nvSpPr>
        <p:spPr>
          <a:xfrm>
            <a:off x="1015975" y="507987"/>
            <a:ext cx="10159746" cy="761981"/>
          </a:xfrm>
          <a:prstGeom prst="rect">
            <a:avLst/>
          </a:prstGeom>
          <a:noFill/>
          <a:ln/>
        </p:spPr>
        <p:txBody>
          <a:bodyPr wrap="square" lIns="762" tIns="762" rIns="762" bIns="762" rtlCol="0" anchor="t"/>
          <a:lstStyle/>
          <a:p>
            <a:pPr marL="0" indent="0" algn="l">
              <a:lnSpc>
                <a:spcPct val="130000"/>
              </a:lnSpc>
              <a:buNone/>
            </a:pPr>
            <a:r>
              <a:rPr lang="en-US" sz="2900" b="1" dirty="0">
                <a:solidFill>
                  <a:srgbClr val="FFFFFF"/>
                </a:solidFill>
                <a:latin typeface="Calibri" pitchFamily="34" charset="0"/>
                <a:ea typeface="Calibri" pitchFamily="34" charset="-122"/>
                <a:cs typeface="Calibri" pitchFamily="34" charset="-120"/>
              </a:rPr>
              <a:t>Comparative Analysis of Rural Development Programs
</a:t>
            </a:r>
            <a:endParaRPr lang="en-US" sz="2900" dirty="0"/>
          </a:p>
        </p:txBody>
      </p:sp>
      <p:sp>
        <p:nvSpPr>
          <p:cNvPr id="6" name="Text 3"/>
          <p:cNvSpPr/>
          <p:nvPr/>
        </p:nvSpPr>
        <p:spPr>
          <a:xfrm>
            <a:off x="1000735" y="2516445"/>
            <a:ext cx="4703962" cy="320032"/>
          </a:xfrm>
          <a:prstGeom prst="rect">
            <a:avLst/>
          </a:prstGeom>
          <a:noFill/>
          <a:ln/>
        </p:spPr>
        <p:txBody>
          <a:bodyPr wrap="square" lIns="762" tIns="762" rIns="762" bIns="762" rtlCol="0" anchor="t"/>
          <a:lstStyle/>
          <a:p>
            <a:pPr marL="0" indent="0" algn="l">
              <a:lnSpc>
                <a:spcPct val="120000"/>
              </a:lnSpc>
              <a:buNone/>
            </a:pPr>
            <a:r>
              <a:rPr lang="en-US" sz="1900" b="1" dirty="0">
                <a:solidFill>
                  <a:srgbClr val="06B6D4"/>
                </a:solidFill>
                <a:latin typeface="Calibri" pitchFamily="34" charset="0"/>
                <a:ea typeface="Calibri" pitchFamily="34" charset="-122"/>
                <a:cs typeface="Calibri" pitchFamily="34" charset="-120"/>
              </a:rPr>
              <a:t>SGSY (Self-Employment)
</a:t>
            </a:r>
            <a:endParaRPr lang="en-US" sz="1900" dirty="0"/>
          </a:p>
        </p:txBody>
      </p:sp>
      <p:sp>
        <p:nvSpPr>
          <p:cNvPr id="7" name="Text 4"/>
          <p:cNvSpPr/>
          <p:nvPr/>
        </p:nvSpPr>
        <p:spPr>
          <a:xfrm>
            <a:off x="1254728" y="2988872"/>
            <a:ext cx="4449969" cy="552436"/>
          </a:xfrm>
          <a:prstGeom prst="rect">
            <a:avLst/>
          </a:prstGeom>
          <a:noFill/>
          <a:ln/>
        </p:spPr>
        <p:txBody>
          <a:bodyPr wrap="square" lIns="762" tIns="762" rIns="762" bIns="762" rtlCol="0" anchor="t"/>
          <a:lstStyle/>
          <a:p>
            <a:pPr marL="0" indent="0" algn="l">
              <a:lnSpc>
                <a:spcPct val="145000"/>
              </a:lnSpc>
              <a:buNone/>
            </a:pPr>
            <a:r>
              <a:rPr lang="en-US" sz="1400" dirty="0">
                <a:solidFill>
                  <a:srgbClr val="FFFFFF"/>
                </a:solidFill>
                <a:latin typeface="Calibri" pitchFamily="34" charset="0"/>
                <a:ea typeface="Calibri" pitchFamily="34" charset="-122"/>
                <a:cs typeface="Calibri" pitchFamily="34" charset="-120"/>
              </a:rPr>
              <a:t>Focuses on promoting self-employment opportunities for rural individuals.
</a:t>
            </a:r>
            <a:endParaRPr lang="en-US" sz="1400" dirty="0"/>
          </a:p>
        </p:txBody>
      </p:sp>
      <p:sp>
        <p:nvSpPr>
          <p:cNvPr id="8" name="Text 5"/>
          <p:cNvSpPr/>
          <p:nvPr/>
        </p:nvSpPr>
        <p:spPr>
          <a:xfrm>
            <a:off x="1254728" y="3693705"/>
            <a:ext cx="4449969" cy="552436"/>
          </a:xfrm>
          <a:prstGeom prst="rect">
            <a:avLst/>
          </a:prstGeom>
          <a:noFill/>
          <a:ln/>
        </p:spPr>
        <p:txBody>
          <a:bodyPr wrap="square" lIns="762" tIns="762" rIns="762" bIns="762" rtlCol="0" anchor="t"/>
          <a:lstStyle/>
          <a:p>
            <a:pPr marL="0" indent="0" algn="l">
              <a:lnSpc>
                <a:spcPct val="145000"/>
              </a:lnSpc>
              <a:buNone/>
            </a:pPr>
            <a:r>
              <a:rPr lang="en-US" sz="1400" dirty="0">
                <a:solidFill>
                  <a:srgbClr val="FFFFFF"/>
                </a:solidFill>
                <a:latin typeface="Calibri" pitchFamily="34" charset="0"/>
                <a:ea typeface="Calibri" pitchFamily="34" charset="-122"/>
                <a:cs typeface="Calibri" pitchFamily="34" charset="-120"/>
              </a:rPr>
              <a:t>Provides skill development training to enhance employability.
</a:t>
            </a:r>
            <a:endParaRPr lang="en-US" sz="1400" dirty="0"/>
          </a:p>
        </p:txBody>
      </p:sp>
      <p:sp>
        <p:nvSpPr>
          <p:cNvPr id="9" name="Text 6"/>
          <p:cNvSpPr/>
          <p:nvPr/>
        </p:nvSpPr>
        <p:spPr>
          <a:xfrm>
            <a:off x="1254728" y="4398537"/>
            <a:ext cx="4449969" cy="552436"/>
          </a:xfrm>
          <a:prstGeom prst="rect">
            <a:avLst/>
          </a:prstGeom>
          <a:noFill/>
          <a:ln/>
        </p:spPr>
        <p:txBody>
          <a:bodyPr wrap="square" lIns="762" tIns="762" rIns="762" bIns="762" rtlCol="0" anchor="t"/>
          <a:lstStyle/>
          <a:p>
            <a:pPr marL="0" indent="0" algn="l">
              <a:lnSpc>
                <a:spcPct val="145000"/>
              </a:lnSpc>
              <a:buNone/>
            </a:pPr>
            <a:r>
              <a:rPr lang="en-US" sz="1400" dirty="0">
                <a:solidFill>
                  <a:srgbClr val="FFFFFF"/>
                </a:solidFill>
                <a:latin typeface="Calibri" pitchFamily="34" charset="0"/>
                <a:ea typeface="Calibri" pitchFamily="34" charset="-122"/>
                <a:cs typeface="Calibri" pitchFamily="34" charset="-120"/>
              </a:rPr>
              <a:t>Encourages the formation of self-help groups for collective growth.
</a:t>
            </a:r>
            <a:endParaRPr lang="en-US" sz="1400" dirty="0"/>
          </a:p>
        </p:txBody>
      </p:sp>
      <p:sp>
        <p:nvSpPr>
          <p:cNvPr id="10" name="Text 7"/>
          <p:cNvSpPr/>
          <p:nvPr/>
        </p:nvSpPr>
        <p:spPr>
          <a:xfrm>
            <a:off x="6486998" y="2516445"/>
            <a:ext cx="4703962" cy="320032"/>
          </a:xfrm>
          <a:prstGeom prst="rect">
            <a:avLst/>
          </a:prstGeom>
          <a:noFill/>
          <a:ln/>
        </p:spPr>
        <p:txBody>
          <a:bodyPr wrap="square" lIns="762" tIns="762" rIns="762" bIns="762" rtlCol="0" anchor="t"/>
          <a:lstStyle/>
          <a:p>
            <a:pPr marL="0" indent="0" algn="l">
              <a:lnSpc>
                <a:spcPct val="120000"/>
              </a:lnSpc>
              <a:buNone/>
            </a:pPr>
            <a:r>
              <a:rPr lang="en-US" sz="1900" b="1" dirty="0">
                <a:solidFill>
                  <a:srgbClr val="8B5CF6"/>
                </a:solidFill>
                <a:latin typeface="Calibri" pitchFamily="34" charset="0"/>
                <a:ea typeface="Calibri" pitchFamily="34" charset="-122"/>
                <a:cs typeface="Calibri" pitchFamily="34" charset="-120"/>
              </a:rPr>
              <a:t>MNREGA (Wage Employment)
</a:t>
            </a:r>
            <a:endParaRPr lang="en-US" sz="1900" dirty="0"/>
          </a:p>
        </p:txBody>
      </p:sp>
      <p:sp>
        <p:nvSpPr>
          <p:cNvPr id="11" name="Text 8"/>
          <p:cNvSpPr/>
          <p:nvPr/>
        </p:nvSpPr>
        <p:spPr>
          <a:xfrm>
            <a:off x="6740991" y="2988872"/>
            <a:ext cx="4449968" cy="552436"/>
          </a:xfrm>
          <a:prstGeom prst="rect">
            <a:avLst/>
          </a:prstGeom>
          <a:noFill/>
          <a:ln/>
        </p:spPr>
        <p:txBody>
          <a:bodyPr wrap="square" lIns="762" tIns="762" rIns="762" bIns="762" rtlCol="0" anchor="t"/>
          <a:lstStyle/>
          <a:p>
            <a:pPr marL="0" indent="0" algn="l">
              <a:lnSpc>
                <a:spcPct val="145000"/>
              </a:lnSpc>
              <a:buNone/>
            </a:pPr>
            <a:r>
              <a:rPr lang="en-US" sz="1400" dirty="0">
                <a:solidFill>
                  <a:srgbClr val="FFFFFF"/>
                </a:solidFill>
                <a:latin typeface="Calibri" pitchFamily="34" charset="0"/>
                <a:ea typeface="Calibri" pitchFamily="34" charset="-122"/>
                <a:cs typeface="Calibri" pitchFamily="34" charset="-120"/>
              </a:rPr>
              <a:t>Guarantees 100 days of wage employment in a financial year to every rural household.
</a:t>
            </a:r>
            <a:endParaRPr lang="en-US" sz="1400" dirty="0"/>
          </a:p>
        </p:txBody>
      </p:sp>
      <p:sp>
        <p:nvSpPr>
          <p:cNvPr id="12" name="Text 9"/>
          <p:cNvSpPr/>
          <p:nvPr/>
        </p:nvSpPr>
        <p:spPr>
          <a:xfrm>
            <a:off x="6740991" y="3693705"/>
            <a:ext cx="4449968" cy="552436"/>
          </a:xfrm>
          <a:prstGeom prst="rect">
            <a:avLst/>
          </a:prstGeom>
          <a:noFill/>
          <a:ln/>
        </p:spPr>
        <p:txBody>
          <a:bodyPr wrap="square" lIns="762" tIns="762" rIns="762" bIns="762" rtlCol="0" anchor="t"/>
          <a:lstStyle/>
          <a:p>
            <a:pPr marL="0" indent="0" algn="l">
              <a:lnSpc>
                <a:spcPct val="145000"/>
              </a:lnSpc>
              <a:buNone/>
            </a:pPr>
            <a:r>
              <a:rPr lang="en-US" sz="1400" dirty="0">
                <a:solidFill>
                  <a:srgbClr val="FFFFFF"/>
                </a:solidFill>
                <a:latin typeface="Calibri" pitchFamily="34" charset="0"/>
                <a:ea typeface="Calibri" pitchFamily="34" charset="-122"/>
                <a:cs typeface="Calibri" pitchFamily="34" charset="-120"/>
              </a:rPr>
              <a:t>Aims to create durable assets and improve rural infrastructure.
</a:t>
            </a:r>
            <a:endParaRPr lang="en-US" sz="1400" dirty="0"/>
          </a:p>
        </p:txBody>
      </p:sp>
      <p:sp>
        <p:nvSpPr>
          <p:cNvPr id="13" name="Text 10"/>
          <p:cNvSpPr/>
          <p:nvPr/>
        </p:nvSpPr>
        <p:spPr>
          <a:xfrm>
            <a:off x="6740991" y="4398537"/>
            <a:ext cx="4449968" cy="552436"/>
          </a:xfrm>
          <a:prstGeom prst="rect">
            <a:avLst/>
          </a:prstGeom>
          <a:noFill/>
          <a:ln/>
        </p:spPr>
        <p:txBody>
          <a:bodyPr wrap="square" lIns="762" tIns="762" rIns="762" bIns="762" rtlCol="0" anchor="t"/>
          <a:lstStyle/>
          <a:p>
            <a:pPr marL="0" indent="0" algn="l">
              <a:lnSpc>
                <a:spcPct val="145000"/>
              </a:lnSpc>
              <a:buNone/>
            </a:pPr>
            <a:r>
              <a:rPr lang="en-US" sz="1400" dirty="0">
                <a:solidFill>
                  <a:srgbClr val="FFFFFF"/>
                </a:solidFill>
                <a:latin typeface="Calibri" pitchFamily="34" charset="0"/>
                <a:ea typeface="Calibri" pitchFamily="34" charset="-122"/>
                <a:cs typeface="Calibri" pitchFamily="34" charset="-120"/>
              </a:rPr>
              <a:t>Empowers rural communities by providing a safety net during lean seasons.
</a:t>
            </a:r>
            <a:endParaRPr lang="en-US" sz="1400" dirty="0"/>
          </a:p>
        </p:txBody>
      </p:sp>
      <p:sp>
        <p:nvSpPr>
          <p:cNvPr id="14" name="Shape 11"/>
          <p:cNvSpPr/>
          <p:nvPr/>
        </p:nvSpPr>
        <p:spPr>
          <a:xfrm>
            <a:off x="1000735" y="3077768"/>
            <a:ext cx="101597" cy="101600"/>
          </a:xfrm>
          <a:prstGeom prst="ellipse">
            <a:avLst/>
          </a:prstGeom>
          <a:solidFill>
            <a:srgbClr val="06B6D4"/>
          </a:solidFill>
          <a:ln/>
        </p:spPr>
      </p:sp>
      <p:sp>
        <p:nvSpPr>
          <p:cNvPr id="15" name="Shape 12"/>
          <p:cNvSpPr/>
          <p:nvPr/>
        </p:nvSpPr>
        <p:spPr>
          <a:xfrm>
            <a:off x="1000735" y="3782601"/>
            <a:ext cx="101597" cy="101600"/>
          </a:xfrm>
          <a:prstGeom prst="ellipse">
            <a:avLst/>
          </a:prstGeom>
          <a:solidFill>
            <a:srgbClr val="06B6D4"/>
          </a:solidFill>
          <a:ln/>
        </p:spPr>
      </p:sp>
      <p:sp>
        <p:nvSpPr>
          <p:cNvPr id="16" name="Shape 13"/>
          <p:cNvSpPr/>
          <p:nvPr/>
        </p:nvSpPr>
        <p:spPr>
          <a:xfrm>
            <a:off x="1000735" y="4487433"/>
            <a:ext cx="101597" cy="101600"/>
          </a:xfrm>
          <a:prstGeom prst="ellipse">
            <a:avLst/>
          </a:prstGeom>
          <a:solidFill>
            <a:srgbClr val="06B6D4"/>
          </a:solidFill>
          <a:ln/>
        </p:spPr>
      </p:sp>
      <p:sp>
        <p:nvSpPr>
          <p:cNvPr id="17" name="Shape 14"/>
          <p:cNvSpPr/>
          <p:nvPr/>
        </p:nvSpPr>
        <p:spPr>
          <a:xfrm>
            <a:off x="6486998" y="3077768"/>
            <a:ext cx="101598" cy="101600"/>
          </a:xfrm>
          <a:prstGeom prst="ellipse">
            <a:avLst/>
          </a:prstGeom>
          <a:solidFill>
            <a:srgbClr val="8B5CF6"/>
          </a:solidFill>
          <a:ln/>
        </p:spPr>
      </p:sp>
      <p:sp>
        <p:nvSpPr>
          <p:cNvPr id="18" name="Shape 15"/>
          <p:cNvSpPr/>
          <p:nvPr/>
        </p:nvSpPr>
        <p:spPr>
          <a:xfrm>
            <a:off x="6486998" y="3782601"/>
            <a:ext cx="101598" cy="101600"/>
          </a:xfrm>
          <a:prstGeom prst="ellipse">
            <a:avLst/>
          </a:prstGeom>
          <a:solidFill>
            <a:srgbClr val="8B5CF6"/>
          </a:solidFill>
          <a:ln/>
        </p:spPr>
      </p:sp>
      <p:sp>
        <p:nvSpPr>
          <p:cNvPr id="19" name="Shape 16"/>
          <p:cNvSpPr/>
          <p:nvPr/>
        </p:nvSpPr>
        <p:spPr>
          <a:xfrm>
            <a:off x="6486998" y="4487433"/>
            <a:ext cx="101598" cy="101600"/>
          </a:xfrm>
          <a:prstGeom prst="ellipse">
            <a:avLst/>
          </a:prstGeom>
          <a:solidFill>
            <a:srgbClr val="8B5CF6"/>
          </a:solidFill>
          <a:ln/>
        </p:spPr>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rcRect/>
          <a:stretch/>
        </p:blipFill>
        <p:spPr>
          <a:xfrm>
            <a:off x="0" y="0"/>
            <a:ext cx="12191695" cy="6858000"/>
          </a:xfrm>
          <a:prstGeom prst="rect">
            <a:avLst/>
          </a:prstGeom>
        </p:spPr>
      </p:pic>
      <p:sp>
        <p:nvSpPr>
          <p:cNvPr id="3" name="Shape 0"/>
          <p:cNvSpPr/>
          <p:nvPr/>
        </p:nvSpPr>
        <p:spPr>
          <a:xfrm>
            <a:off x="1307750" y="1682715"/>
            <a:ext cx="4645703" cy="1850023"/>
          </a:xfrm>
          <a:prstGeom prst="roundRect">
            <a:avLst>
              <a:gd name="adj" fmla="val 10983"/>
            </a:avLst>
          </a:prstGeom>
          <a:solidFill>
            <a:srgbClr val="06B6D4">
              <a:alpha val="5000"/>
            </a:srgbClr>
          </a:solidFill>
          <a:ln w="10160">
            <a:solidFill>
              <a:srgbClr val="06B6D4">
                <a:alpha val="15000"/>
              </a:srgbClr>
            </a:solidFill>
            <a:prstDash val="solid"/>
          </a:ln>
        </p:spPr>
      </p:sp>
      <p:sp>
        <p:nvSpPr>
          <p:cNvPr id="4" name="Shape 1"/>
          <p:cNvSpPr/>
          <p:nvPr/>
        </p:nvSpPr>
        <p:spPr>
          <a:xfrm>
            <a:off x="6238243" y="1682715"/>
            <a:ext cx="4645703" cy="1850023"/>
          </a:xfrm>
          <a:prstGeom prst="roundRect">
            <a:avLst>
              <a:gd name="adj" fmla="val 10983"/>
            </a:avLst>
          </a:prstGeom>
          <a:solidFill>
            <a:srgbClr val="8B5CF6">
              <a:alpha val="5000"/>
            </a:srgbClr>
          </a:solidFill>
          <a:ln w="10160">
            <a:solidFill>
              <a:srgbClr val="8B5CF6">
                <a:alpha val="15000"/>
              </a:srgbClr>
            </a:solidFill>
            <a:prstDash val="solid"/>
          </a:ln>
        </p:spPr>
      </p:sp>
      <p:sp>
        <p:nvSpPr>
          <p:cNvPr id="5" name="Shape 2"/>
          <p:cNvSpPr/>
          <p:nvPr/>
        </p:nvSpPr>
        <p:spPr>
          <a:xfrm>
            <a:off x="1307750" y="3817527"/>
            <a:ext cx="4645703" cy="1850023"/>
          </a:xfrm>
          <a:prstGeom prst="roundRect">
            <a:avLst>
              <a:gd name="adj" fmla="val 10983"/>
            </a:avLst>
          </a:prstGeom>
          <a:solidFill>
            <a:srgbClr val="06B6D4">
              <a:alpha val="5000"/>
            </a:srgbClr>
          </a:solidFill>
          <a:ln w="10160">
            <a:solidFill>
              <a:srgbClr val="06B6D4">
                <a:alpha val="15000"/>
              </a:srgbClr>
            </a:solidFill>
            <a:prstDash val="solid"/>
          </a:ln>
        </p:spPr>
      </p:sp>
      <p:sp>
        <p:nvSpPr>
          <p:cNvPr id="6" name="Shape 3"/>
          <p:cNvSpPr/>
          <p:nvPr/>
        </p:nvSpPr>
        <p:spPr>
          <a:xfrm>
            <a:off x="6238243" y="3817527"/>
            <a:ext cx="4645703" cy="1850023"/>
          </a:xfrm>
          <a:prstGeom prst="roundRect">
            <a:avLst>
              <a:gd name="adj" fmla="val 10983"/>
            </a:avLst>
          </a:prstGeom>
          <a:solidFill>
            <a:srgbClr val="06B6D4">
              <a:alpha val="5000"/>
            </a:srgbClr>
          </a:solidFill>
          <a:ln w="10160">
            <a:solidFill>
              <a:srgbClr val="06B6D4">
                <a:alpha val="15000"/>
              </a:srgbClr>
            </a:solidFill>
            <a:prstDash val="solid"/>
          </a:ln>
        </p:spPr>
      </p:sp>
      <p:sp>
        <p:nvSpPr>
          <p:cNvPr id="7" name="Text 4"/>
          <p:cNvSpPr/>
          <p:nvPr/>
        </p:nvSpPr>
        <p:spPr>
          <a:xfrm>
            <a:off x="1015975" y="507987"/>
            <a:ext cx="10159746" cy="761981"/>
          </a:xfrm>
          <a:prstGeom prst="rect">
            <a:avLst/>
          </a:prstGeom>
          <a:noFill/>
          <a:ln/>
        </p:spPr>
        <p:txBody>
          <a:bodyPr wrap="square" lIns="762" tIns="762" rIns="762" bIns="762" rtlCol="0" anchor="t"/>
          <a:lstStyle/>
          <a:p>
            <a:pPr marL="0" indent="0" algn="l">
              <a:lnSpc>
                <a:spcPct val="130000"/>
              </a:lnSpc>
              <a:buNone/>
            </a:pPr>
            <a:r>
              <a:rPr lang="en-US" sz="2900" b="1" dirty="0">
                <a:solidFill>
                  <a:srgbClr val="FFFFFF"/>
                </a:solidFill>
                <a:latin typeface="Calibri" pitchFamily="34" charset="0"/>
                <a:ea typeface="Calibri" pitchFamily="34" charset="-122"/>
                <a:cs typeface="Calibri" pitchFamily="34" charset="-120"/>
              </a:rPr>
              <a:t>Transformative Impact on Rural Development
</a:t>
            </a:r>
            <a:endParaRPr lang="en-US" sz="2900" dirty="0"/>
          </a:p>
        </p:txBody>
      </p:sp>
      <p:sp>
        <p:nvSpPr>
          <p:cNvPr id="8" name="Text 5"/>
          <p:cNvSpPr/>
          <p:nvPr/>
        </p:nvSpPr>
        <p:spPr>
          <a:xfrm>
            <a:off x="2760434" y="1906377"/>
            <a:ext cx="1740333" cy="704832"/>
          </a:xfrm>
          <a:prstGeom prst="rect">
            <a:avLst/>
          </a:prstGeom>
          <a:noFill/>
          <a:ln/>
        </p:spPr>
        <p:txBody>
          <a:bodyPr wrap="square" lIns="762" tIns="762" rIns="762" bIns="762" rtlCol="0" anchor="t"/>
          <a:lstStyle/>
          <a:p>
            <a:pPr marL="0" indent="0" algn="ctr">
              <a:lnSpc>
                <a:spcPct val="111011"/>
              </a:lnSpc>
              <a:buNone/>
            </a:pPr>
            <a:r>
              <a:rPr lang="en-US" sz="4500" b="1" dirty="0">
                <a:solidFill>
                  <a:srgbClr val="06B6D4"/>
                </a:solidFill>
                <a:latin typeface="Calibri" pitchFamily="34" charset="0"/>
                <a:ea typeface="Calibri" pitchFamily="34" charset="-122"/>
                <a:cs typeface="Calibri" pitchFamily="34" charset="-120"/>
              </a:rPr>
              <a:t>10M+
</a:t>
            </a:r>
            <a:endParaRPr lang="en-US" sz="4500" dirty="0"/>
          </a:p>
        </p:txBody>
      </p:sp>
      <p:sp>
        <p:nvSpPr>
          <p:cNvPr id="9" name="Text 6"/>
          <p:cNvSpPr/>
          <p:nvPr/>
        </p:nvSpPr>
        <p:spPr>
          <a:xfrm>
            <a:off x="2489773" y="2706149"/>
            <a:ext cx="2281657" cy="267008"/>
          </a:xfrm>
          <a:prstGeom prst="rect">
            <a:avLst/>
          </a:prstGeom>
          <a:noFill/>
          <a:ln/>
        </p:spPr>
        <p:txBody>
          <a:bodyPr wrap="square" lIns="762" tIns="762" rIns="762" bIns="762" rtlCol="0" anchor="t"/>
          <a:lstStyle/>
          <a:p>
            <a:pPr marL="0" indent="0" algn="ctr">
              <a:lnSpc>
                <a:spcPct val="123676"/>
              </a:lnSpc>
              <a:buNone/>
            </a:pPr>
            <a:r>
              <a:rPr lang="en-US" sz="1500" b="1" dirty="0">
                <a:solidFill>
                  <a:srgbClr val="FFFFFF"/>
                </a:solidFill>
                <a:latin typeface="Calibri" pitchFamily="34" charset="0"/>
                <a:ea typeface="Calibri" pitchFamily="34" charset="-122"/>
                <a:cs typeface="Calibri" pitchFamily="34" charset="-120"/>
              </a:rPr>
              <a:t>Households Benefited
</a:t>
            </a:r>
            <a:endParaRPr lang="en-US" sz="1500" dirty="0"/>
          </a:p>
        </p:txBody>
      </p:sp>
      <p:sp>
        <p:nvSpPr>
          <p:cNvPr id="10" name="Text 7"/>
          <p:cNvSpPr/>
          <p:nvPr/>
        </p:nvSpPr>
        <p:spPr>
          <a:xfrm>
            <a:off x="2151802" y="3068090"/>
            <a:ext cx="2957438" cy="240976"/>
          </a:xfrm>
          <a:prstGeom prst="rect">
            <a:avLst/>
          </a:prstGeom>
          <a:noFill/>
          <a:ln/>
        </p:spPr>
        <p:txBody>
          <a:bodyPr wrap="square" lIns="762" tIns="762" rIns="762" bIns="762" rtlCol="0" anchor="t"/>
          <a:lstStyle/>
          <a:p>
            <a:pPr marL="0" indent="0" algn="ctr">
              <a:lnSpc>
                <a:spcPct val="145916"/>
              </a:lnSpc>
              <a:buNone/>
            </a:pPr>
            <a:r>
              <a:rPr lang="en-US" sz="1200" dirty="0">
                <a:solidFill>
                  <a:srgbClr val="C7C3FF"/>
                </a:solidFill>
                <a:latin typeface="Calibri" pitchFamily="34" charset="0"/>
                <a:ea typeface="Calibri" pitchFamily="34" charset="-122"/>
                <a:cs typeface="Calibri" pitchFamily="34" charset="-120"/>
              </a:rPr>
              <a:t>From MNREGA, enhancing livelihoods
</a:t>
            </a:r>
            <a:endParaRPr lang="en-US" sz="1200" dirty="0"/>
          </a:p>
        </p:txBody>
      </p:sp>
      <p:sp>
        <p:nvSpPr>
          <p:cNvPr id="11" name="Text 8"/>
          <p:cNvSpPr/>
          <p:nvPr/>
        </p:nvSpPr>
        <p:spPr>
          <a:xfrm>
            <a:off x="7843324" y="1906377"/>
            <a:ext cx="1435540" cy="704832"/>
          </a:xfrm>
          <a:prstGeom prst="rect">
            <a:avLst/>
          </a:prstGeom>
          <a:noFill/>
          <a:ln/>
        </p:spPr>
        <p:txBody>
          <a:bodyPr wrap="square" lIns="762" tIns="762" rIns="762" bIns="762" rtlCol="0" anchor="t"/>
          <a:lstStyle/>
          <a:p>
            <a:pPr marL="0" indent="0" algn="ctr">
              <a:lnSpc>
                <a:spcPct val="111011"/>
              </a:lnSpc>
              <a:buNone/>
            </a:pPr>
            <a:r>
              <a:rPr lang="en-US" sz="4500" b="1" dirty="0">
                <a:solidFill>
                  <a:srgbClr val="8B5CF6"/>
                </a:solidFill>
                <a:latin typeface="Calibri" pitchFamily="34" charset="0"/>
                <a:ea typeface="Calibri" pitchFamily="34" charset="-122"/>
                <a:cs typeface="Calibri" pitchFamily="34" charset="-120"/>
              </a:rPr>
              <a:t>2M+
</a:t>
            </a:r>
            <a:endParaRPr lang="en-US" sz="4500" dirty="0"/>
          </a:p>
        </p:txBody>
      </p:sp>
      <p:sp>
        <p:nvSpPr>
          <p:cNvPr id="12" name="Text 9"/>
          <p:cNvSpPr/>
          <p:nvPr/>
        </p:nvSpPr>
        <p:spPr>
          <a:xfrm>
            <a:off x="6932916" y="2706149"/>
            <a:ext cx="3256357" cy="267008"/>
          </a:xfrm>
          <a:prstGeom prst="rect">
            <a:avLst/>
          </a:prstGeom>
          <a:noFill/>
          <a:ln/>
        </p:spPr>
        <p:txBody>
          <a:bodyPr wrap="square" lIns="762" tIns="762" rIns="762" bIns="762" rtlCol="0" anchor="t"/>
          <a:lstStyle/>
          <a:p>
            <a:pPr marL="0" indent="0" algn="ctr">
              <a:lnSpc>
                <a:spcPct val="123676"/>
              </a:lnSpc>
              <a:buNone/>
            </a:pPr>
            <a:r>
              <a:rPr lang="en-US" sz="1500" b="1" dirty="0">
                <a:solidFill>
                  <a:srgbClr val="FFFFFF"/>
                </a:solidFill>
                <a:latin typeface="Calibri" pitchFamily="34" charset="0"/>
                <a:ea typeface="Calibri" pitchFamily="34" charset="-122"/>
                <a:cs typeface="Calibri" pitchFamily="34" charset="-120"/>
              </a:rPr>
              <a:t>Self-Employment Opportunities
</a:t>
            </a:r>
            <a:endParaRPr lang="en-US" sz="1500" dirty="0"/>
          </a:p>
        </p:txBody>
      </p:sp>
      <p:sp>
        <p:nvSpPr>
          <p:cNvPr id="13" name="Text 10"/>
          <p:cNvSpPr/>
          <p:nvPr/>
        </p:nvSpPr>
        <p:spPr>
          <a:xfrm>
            <a:off x="7281045" y="3068090"/>
            <a:ext cx="2560098" cy="240976"/>
          </a:xfrm>
          <a:prstGeom prst="rect">
            <a:avLst/>
          </a:prstGeom>
          <a:noFill/>
          <a:ln/>
        </p:spPr>
        <p:txBody>
          <a:bodyPr wrap="square" lIns="762" tIns="762" rIns="762" bIns="762" rtlCol="0" anchor="t"/>
          <a:lstStyle/>
          <a:p>
            <a:pPr marL="0" indent="0" algn="ctr">
              <a:lnSpc>
                <a:spcPct val="145916"/>
              </a:lnSpc>
              <a:buNone/>
            </a:pPr>
            <a:r>
              <a:rPr lang="en-US" sz="1200" dirty="0">
                <a:solidFill>
                  <a:srgbClr val="C7C3FF"/>
                </a:solidFill>
                <a:latin typeface="Calibri" pitchFamily="34" charset="0"/>
                <a:ea typeface="Calibri" pitchFamily="34" charset="-122"/>
                <a:cs typeface="Calibri" pitchFamily="34" charset="-120"/>
              </a:rPr>
              <a:t>Created through SGSY initiatives
</a:t>
            </a:r>
            <a:endParaRPr lang="en-US" sz="1200" dirty="0"/>
          </a:p>
        </p:txBody>
      </p:sp>
      <p:sp>
        <p:nvSpPr>
          <p:cNvPr id="14" name="Text 11"/>
          <p:cNvSpPr/>
          <p:nvPr/>
        </p:nvSpPr>
        <p:spPr>
          <a:xfrm>
            <a:off x="2475644" y="4041199"/>
            <a:ext cx="2309755" cy="704832"/>
          </a:xfrm>
          <a:prstGeom prst="rect">
            <a:avLst/>
          </a:prstGeom>
          <a:noFill/>
          <a:ln/>
        </p:spPr>
        <p:txBody>
          <a:bodyPr wrap="square" lIns="762" tIns="762" rIns="762" bIns="762" rtlCol="0" anchor="t"/>
          <a:lstStyle/>
          <a:p>
            <a:pPr marL="0" indent="0" algn="ctr">
              <a:lnSpc>
                <a:spcPct val="111011"/>
              </a:lnSpc>
              <a:buNone/>
            </a:pPr>
            <a:r>
              <a:rPr lang="en-US" sz="4500" b="1" dirty="0">
                <a:solidFill>
                  <a:srgbClr val="06B6D4"/>
                </a:solidFill>
                <a:latin typeface="Calibri" pitchFamily="34" charset="0"/>
                <a:ea typeface="Calibri" pitchFamily="34" charset="-122"/>
                <a:cs typeface="Calibri" pitchFamily="34" charset="-120"/>
              </a:rPr>
              <a:t>300M+
</a:t>
            </a:r>
            <a:endParaRPr lang="en-US" sz="4500" dirty="0"/>
          </a:p>
        </p:txBody>
      </p:sp>
      <p:sp>
        <p:nvSpPr>
          <p:cNvPr id="15" name="Text 12"/>
          <p:cNvSpPr/>
          <p:nvPr/>
        </p:nvSpPr>
        <p:spPr>
          <a:xfrm>
            <a:off x="2420242" y="4840960"/>
            <a:ext cx="2420559" cy="267008"/>
          </a:xfrm>
          <a:prstGeom prst="rect">
            <a:avLst/>
          </a:prstGeom>
          <a:noFill/>
          <a:ln/>
        </p:spPr>
        <p:txBody>
          <a:bodyPr wrap="square" lIns="762" tIns="762" rIns="762" bIns="762" rtlCol="0" anchor="t"/>
          <a:lstStyle/>
          <a:p>
            <a:pPr marL="0" indent="0" algn="ctr">
              <a:lnSpc>
                <a:spcPct val="123676"/>
              </a:lnSpc>
              <a:buNone/>
            </a:pPr>
            <a:r>
              <a:rPr lang="en-US" sz="1500" b="1" dirty="0">
                <a:solidFill>
                  <a:srgbClr val="FFFFFF"/>
                </a:solidFill>
                <a:latin typeface="Calibri" pitchFamily="34" charset="0"/>
                <a:ea typeface="Calibri" pitchFamily="34" charset="-122"/>
                <a:cs typeface="Calibri" pitchFamily="34" charset="-120"/>
              </a:rPr>
              <a:t>Bank Accounts Opened
</a:t>
            </a:r>
            <a:endParaRPr lang="en-US" sz="1500" dirty="0"/>
          </a:p>
        </p:txBody>
      </p:sp>
      <p:sp>
        <p:nvSpPr>
          <p:cNvPr id="16" name="Text 13"/>
          <p:cNvSpPr/>
          <p:nvPr/>
        </p:nvSpPr>
        <p:spPr>
          <a:xfrm>
            <a:off x="1535868" y="5202901"/>
            <a:ext cx="4189466" cy="240976"/>
          </a:xfrm>
          <a:prstGeom prst="rect">
            <a:avLst/>
          </a:prstGeom>
          <a:noFill/>
          <a:ln/>
        </p:spPr>
        <p:txBody>
          <a:bodyPr wrap="square" lIns="762" tIns="762" rIns="762" bIns="762" rtlCol="0" anchor="t"/>
          <a:lstStyle/>
          <a:p>
            <a:pPr marL="0" indent="0" algn="ctr">
              <a:lnSpc>
                <a:spcPct val="145916"/>
              </a:lnSpc>
              <a:buNone/>
            </a:pPr>
            <a:r>
              <a:rPr lang="en-US" sz="1200" dirty="0">
                <a:solidFill>
                  <a:srgbClr val="C7C3FF"/>
                </a:solidFill>
                <a:latin typeface="Calibri" pitchFamily="34" charset="0"/>
                <a:ea typeface="Calibri" pitchFamily="34" charset="-122"/>
                <a:cs typeface="Calibri" pitchFamily="34" charset="-120"/>
              </a:rPr>
              <a:t>Under Jan Dhan Yojana, promoting financial inclusion
</a:t>
            </a:r>
            <a:endParaRPr lang="en-US" sz="1200" dirty="0"/>
          </a:p>
        </p:txBody>
      </p:sp>
      <p:sp>
        <p:nvSpPr>
          <p:cNvPr id="17" name="Text 14"/>
          <p:cNvSpPr/>
          <p:nvPr/>
        </p:nvSpPr>
        <p:spPr>
          <a:xfrm>
            <a:off x="7817765" y="4041199"/>
            <a:ext cx="1486499" cy="704832"/>
          </a:xfrm>
          <a:prstGeom prst="rect">
            <a:avLst/>
          </a:prstGeom>
          <a:noFill/>
          <a:ln/>
        </p:spPr>
        <p:txBody>
          <a:bodyPr wrap="square" lIns="762" tIns="762" rIns="762" bIns="762" rtlCol="0" anchor="t"/>
          <a:lstStyle/>
          <a:p>
            <a:pPr marL="0" indent="0" algn="ctr">
              <a:lnSpc>
                <a:spcPct val="111011"/>
              </a:lnSpc>
              <a:buNone/>
            </a:pPr>
            <a:r>
              <a:rPr lang="en-US" sz="4500" b="1" dirty="0">
                <a:solidFill>
                  <a:srgbClr val="06B6D4"/>
                </a:solidFill>
                <a:latin typeface="Calibri" pitchFamily="34" charset="0"/>
                <a:ea typeface="Calibri" pitchFamily="34" charset="-122"/>
                <a:cs typeface="Calibri" pitchFamily="34" charset="-120"/>
              </a:rPr>
              <a:t>20%
</a:t>
            </a:r>
            <a:endParaRPr lang="en-US" sz="4500" dirty="0"/>
          </a:p>
        </p:txBody>
      </p:sp>
      <p:sp>
        <p:nvSpPr>
          <p:cNvPr id="18" name="Text 15"/>
          <p:cNvSpPr/>
          <p:nvPr/>
        </p:nvSpPr>
        <p:spPr>
          <a:xfrm>
            <a:off x="7197703" y="4840960"/>
            <a:ext cx="2726781" cy="267008"/>
          </a:xfrm>
          <a:prstGeom prst="rect">
            <a:avLst/>
          </a:prstGeom>
          <a:noFill/>
          <a:ln/>
        </p:spPr>
        <p:txBody>
          <a:bodyPr wrap="square" lIns="762" tIns="762" rIns="762" bIns="762" rtlCol="0" anchor="t"/>
          <a:lstStyle/>
          <a:p>
            <a:pPr marL="0" indent="0" algn="ctr">
              <a:lnSpc>
                <a:spcPct val="123676"/>
              </a:lnSpc>
              <a:buNone/>
            </a:pPr>
            <a:r>
              <a:rPr lang="en-US" sz="1500" b="1" dirty="0">
                <a:solidFill>
                  <a:srgbClr val="FFFFFF"/>
                </a:solidFill>
                <a:latin typeface="Calibri" pitchFamily="34" charset="0"/>
                <a:ea typeface="Calibri" pitchFamily="34" charset="-122"/>
                <a:cs typeface="Calibri" pitchFamily="34" charset="-120"/>
              </a:rPr>
              <a:t>Reduction in Rural Poverty
</a:t>
            </a:r>
            <a:endParaRPr lang="en-US" sz="1500" dirty="0"/>
          </a:p>
        </p:txBody>
      </p:sp>
      <p:sp>
        <p:nvSpPr>
          <p:cNvPr id="19" name="Text 16"/>
          <p:cNvSpPr/>
          <p:nvPr/>
        </p:nvSpPr>
        <p:spPr>
          <a:xfrm>
            <a:off x="7342003" y="5202901"/>
            <a:ext cx="2438022" cy="240976"/>
          </a:xfrm>
          <a:prstGeom prst="rect">
            <a:avLst/>
          </a:prstGeom>
          <a:noFill/>
          <a:ln/>
        </p:spPr>
        <p:txBody>
          <a:bodyPr wrap="square" lIns="762" tIns="762" rIns="762" bIns="762" rtlCol="0" anchor="t"/>
          <a:lstStyle/>
          <a:p>
            <a:pPr marL="0" indent="0" algn="ctr">
              <a:lnSpc>
                <a:spcPct val="145916"/>
              </a:lnSpc>
              <a:buNone/>
            </a:pPr>
            <a:r>
              <a:rPr lang="en-US" sz="1200" dirty="0">
                <a:solidFill>
                  <a:srgbClr val="C7C3FF"/>
                </a:solidFill>
                <a:latin typeface="Calibri" pitchFamily="34" charset="0"/>
                <a:ea typeface="Calibri" pitchFamily="34" charset="-122"/>
                <a:cs typeface="Calibri" pitchFamily="34" charset="-120"/>
              </a:rPr>
              <a:t>Achieved over the past decade
</a:t>
            </a:r>
            <a:endParaRPr lang="en-US" sz="12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rcRect/>
          <a:stretch/>
        </p:blipFill>
        <p:spPr>
          <a:xfrm>
            <a:off x="0" y="0"/>
            <a:ext cx="12191695" cy="6858000"/>
          </a:xfrm>
          <a:prstGeom prst="rect">
            <a:avLst/>
          </a:prstGeom>
        </p:spPr>
      </p:pic>
      <p:sp>
        <p:nvSpPr>
          <p:cNvPr id="3" name="Text 0"/>
          <p:cNvSpPr/>
          <p:nvPr/>
        </p:nvSpPr>
        <p:spPr>
          <a:xfrm>
            <a:off x="4713646" y="2098307"/>
            <a:ext cx="2764403" cy="437187"/>
          </a:xfrm>
          <a:prstGeom prst="rect">
            <a:avLst/>
          </a:prstGeom>
          <a:noFill/>
          <a:ln/>
        </p:spPr>
        <p:txBody>
          <a:bodyPr wrap="square" lIns="762" tIns="762" rIns="762" bIns="762" rtlCol="0" anchor="t"/>
          <a:lstStyle/>
          <a:p>
            <a:pPr marL="0" indent="0" algn="ctr">
              <a:lnSpc>
                <a:spcPct val="118725"/>
              </a:lnSpc>
              <a:buNone/>
            </a:pPr>
            <a:r>
              <a:rPr lang="en-US" sz="2600" b="1" dirty="0">
                <a:solidFill>
                  <a:srgbClr val="FFFFFF"/>
                </a:solidFill>
                <a:latin typeface="Calibri" pitchFamily="34" charset="0"/>
                <a:ea typeface="Calibri" pitchFamily="34" charset="-122"/>
                <a:cs typeface="Calibri" pitchFamily="34" charset="-120"/>
              </a:rPr>
              <a:t>Key Takeaways
</a:t>
            </a:r>
            <a:endParaRPr lang="en-US" sz="2600" dirty="0"/>
          </a:p>
        </p:txBody>
      </p:sp>
      <p:sp>
        <p:nvSpPr>
          <p:cNvPr id="4" name="Text 1"/>
          <p:cNvSpPr/>
          <p:nvPr/>
        </p:nvSpPr>
        <p:spPr>
          <a:xfrm>
            <a:off x="1927970" y="3081898"/>
            <a:ext cx="8335754" cy="2312451"/>
          </a:xfrm>
          <a:prstGeom prst="rect">
            <a:avLst/>
          </a:prstGeom>
          <a:noFill/>
          <a:ln/>
        </p:spPr>
        <p:txBody>
          <a:bodyPr wrap="square" lIns="762" tIns="762" rIns="762" bIns="762" rtlCol="0" anchor="t"/>
          <a:lstStyle/>
          <a:p>
            <a:pPr marL="0" indent="0" algn="ctr">
              <a:lnSpc>
                <a:spcPct val="162588"/>
              </a:lnSpc>
              <a:buNone/>
            </a:pPr>
            <a:r>
              <a:rPr lang="en-US" sz="1400" dirty="0">
                <a:solidFill>
                  <a:srgbClr val="C7C3FF"/>
                </a:solidFill>
                <a:latin typeface="Calibri" pitchFamily="34" charset="0"/>
                <a:ea typeface="Calibri" pitchFamily="34" charset="-122"/>
                <a:cs typeface="Calibri" pitchFamily="34" charset="-120"/>
              </a:rPr>
              <a:t>The Target Group Approach has significantly enhanced rural development through initiatives like SGSY, MNREGA, and Jan Dhan Yojana. Self Help Groups have empowered communities, fostering economic independence. Moving forward, it is crucial to strengthen these programs, ensuring better connectivity and access to resources. Continued collaboration among stakeholders will be vital for sustainable growth and improved livelihoods in rural areas. Together, we can build resilient communities that thrive.
</a:t>
            </a:r>
            <a:endParaRPr lang="en-US" sz="1400" dirty="0"/>
          </a:p>
        </p:txBody>
      </p:sp>
      <p:sp>
        <p:nvSpPr>
          <p:cNvPr id="5" name="Shape 2"/>
          <p:cNvSpPr/>
          <p:nvPr/>
        </p:nvSpPr>
        <p:spPr>
          <a:xfrm>
            <a:off x="5755814" y="2778371"/>
            <a:ext cx="680068" cy="60644"/>
          </a:xfrm>
          <a:prstGeom prst="ellipse">
            <a:avLst/>
          </a:prstGeom>
          <a:solidFill>
            <a:srgbClr val="06B6D4"/>
          </a:solidFill>
          <a:ln/>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TotalTime>
  <Words>1006</Words>
  <Application>Microsoft Office PowerPoint</Application>
  <PresentationFormat>Widescreen</PresentationFormat>
  <Paragraphs>91</Paragraphs>
  <Slides>11</Slides>
  <Notes>11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Ranjita Roy Sarkar</cp:lastModifiedBy>
  <cp:revision>3</cp:revision>
  <dcterms:created xsi:type="dcterms:W3CDTF">2026-08-25T18:34:23Z</dcterms:created>
  <dcterms:modified xsi:type="dcterms:W3CDTF">2026-08-25T18:56:54Z</dcterms:modified>
</cp:coreProperties>
</file>