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5131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3.jp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6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000" b="1"/>
            </a:pPr>
            <a:r>
              <a:t>Special Economic Zones with Reference to India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  <a:defRPr sz="2400"/>
            </a:pPr>
            <a:r>
              <a:t>Submitted by</a:t>
            </a:r>
          </a:p>
          <a:p>
            <a:pPr algn="l">
              <a:spcAft>
                <a:spcPts val="1400"/>
              </a:spcAft>
              <a:defRPr sz="2400"/>
            </a:pPr>
            <a:r>
              <a:t>DR RANJITA ROY SARKAR</a:t>
            </a:r>
          </a:p>
          <a:p>
            <a:pPr algn="l">
              <a:spcAft>
                <a:spcPts val="1400"/>
              </a:spcAft>
              <a:defRPr sz="2400"/>
            </a:pPr>
            <a:r>
              <a:t>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1. Introduction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Special Economic Zones (SEZs) are designated geographical areas with a distinct economic and regulatory framework.</a:t>
            </a:r>
          </a:p>
          <a:p>
            <a:pPr>
              <a:spcAft>
                <a:spcPts val="1400"/>
              </a:spcAft>
              <a:defRPr sz="2100"/>
            </a:pPr>
            <a:r>
              <a:t>• They are created to attract investment, promote exports, generate employment and encourage industrial development.</a:t>
            </a:r>
          </a:p>
          <a:p>
            <a:pPr>
              <a:spcAft>
                <a:spcPts val="1400"/>
              </a:spcAft>
              <a:defRPr sz="2100"/>
            </a:pPr>
            <a:r>
              <a:t>• India’s SEZ policy combines export promotion with regional and economic development.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2. Meaning and Concept of SEZs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An SEZ is a clearly demarcated area treated as a special economic enclave for specified purposes.</a:t>
            </a:r>
          </a:p>
          <a:p>
            <a:pPr>
              <a:spcAft>
                <a:spcPts val="1400"/>
              </a:spcAft>
              <a:defRPr sz="2100"/>
            </a:pPr>
            <a:r>
              <a:t>• Businesses operating in SEZs receive simplified procedures and policy incentives subject to prevailing law.</a:t>
            </a:r>
          </a:p>
          <a:p>
            <a:pPr>
              <a:spcAft>
                <a:spcPts val="1400"/>
              </a:spcAft>
              <a:defRPr sz="2100"/>
            </a:pPr>
            <a:r>
              <a:t>• SEZs can include manufacturing, services, technology and other export-oriented activities.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3. Objectives of SEZs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Attract domestic and foreign investment</a:t>
            </a:r>
          </a:p>
          <a:p>
            <a:pPr>
              <a:spcAft>
                <a:spcPts val="1400"/>
              </a:spcAft>
              <a:defRPr sz="2100"/>
            </a:pPr>
            <a:r>
              <a:t>• Increase exports and foreign-exchange earnings</a:t>
            </a:r>
          </a:p>
          <a:p>
            <a:pPr>
              <a:spcAft>
                <a:spcPts val="1400"/>
              </a:spcAft>
              <a:defRPr sz="2100"/>
            </a:pPr>
            <a:r>
              <a:t>• Generate employment and develop skills</a:t>
            </a:r>
          </a:p>
          <a:p>
            <a:pPr>
              <a:spcAft>
                <a:spcPts val="1400"/>
              </a:spcAft>
              <a:defRPr sz="2100"/>
            </a:pPr>
            <a:r>
              <a:t>• Promote industrialization and infrastructure</a:t>
            </a:r>
          </a:p>
          <a:p>
            <a:pPr>
              <a:spcAft>
                <a:spcPts val="1400"/>
              </a:spcAft>
              <a:defRPr sz="2100"/>
            </a:pPr>
            <a:r>
              <a:t>• Encourage technology transfer and global integration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4. Evolution of SEZs in India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India’s SEZ experience was influenced by the success of export-processing zones in other countries.</a:t>
            </a:r>
          </a:p>
          <a:p>
            <a:pPr>
              <a:spcAft>
                <a:spcPts val="1400"/>
              </a:spcAft>
              <a:defRPr sz="2100"/>
            </a:pPr>
            <a:r>
              <a:t>• Asia’s first EPZ was established at Kandla in 1965.</a:t>
            </a:r>
          </a:p>
          <a:p>
            <a:pPr>
              <a:spcAft>
                <a:spcPts val="1400"/>
              </a:spcAft>
              <a:defRPr sz="2100"/>
            </a:pPr>
            <a:r>
              <a:t>• The SEZ Policy was announced in 2000.</a:t>
            </a:r>
          </a:p>
          <a:p>
            <a:pPr>
              <a:spcAft>
                <a:spcPts val="1400"/>
              </a:spcAft>
              <a:defRPr sz="2100"/>
            </a:pPr>
            <a:r>
              <a:t>• The SEZ Act, 2005 and SEZ Rules, 2006 provided the present statutory framework.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5. SEZ Act, 2005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The SEZ Act, 2005 came into effect on 10 February 2006.</a:t>
            </a:r>
          </a:p>
          <a:p>
            <a:pPr>
              <a:spcAft>
                <a:spcPts val="1400"/>
              </a:spcAft>
              <a:defRPr sz="2100"/>
            </a:pPr>
            <a:r>
              <a:t>• It provides a legal framework for establishment, development and management of SEZs.</a:t>
            </a:r>
          </a:p>
          <a:p>
            <a:pPr>
              <a:spcAft>
                <a:spcPts val="1400"/>
              </a:spcAft>
              <a:defRPr sz="2100"/>
            </a:pPr>
            <a:r>
              <a:t>• The Act aims to promote exports, investment, employment and infrastructure.</a:t>
            </a:r>
          </a:p>
          <a:p>
            <a:pPr>
              <a:spcAft>
                <a:spcPts val="1400"/>
              </a:spcAft>
              <a:defRPr sz="2100"/>
            </a:pPr>
            <a:r>
              <a:t>• It provides a single-window-oriented administrative framework for SEZ development.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6. Types of SEZs in India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Multi-product SEZs: cover two or more sectors.</a:t>
            </a:r>
          </a:p>
          <a:p>
            <a:pPr>
              <a:spcAft>
                <a:spcPts val="1400"/>
              </a:spcAft>
              <a:defRPr sz="2100"/>
            </a:pPr>
            <a:r>
              <a:t>• Sector-specific SEZs: focus on a particular industry or activity.</a:t>
            </a:r>
          </a:p>
          <a:p>
            <a:pPr>
              <a:spcAft>
                <a:spcPts val="1400"/>
              </a:spcAft>
              <a:defRPr sz="2100"/>
            </a:pPr>
            <a:r>
              <a:t>• Free Trade and Warehousing Zones (FTWZs): facilitate international trading and warehousing.</a:t>
            </a:r>
          </a:p>
          <a:p>
            <a:pPr>
              <a:spcAft>
                <a:spcPts val="1400"/>
              </a:spcAft>
              <a:defRPr sz="2100"/>
            </a:pPr>
            <a:r>
              <a:t>• Specialized zones may focus on areas such as IT/ITES, biotechnology or electronics.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7. Major Features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Clearly demarcated duty-free area for authorized operations</a:t>
            </a:r>
          </a:p>
          <a:p>
            <a:pPr>
              <a:spcAft>
                <a:spcPts val="1400"/>
              </a:spcAft>
              <a:defRPr sz="2100"/>
            </a:pPr>
            <a:r>
              <a:t>• Simplified procedures for trade and business</a:t>
            </a:r>
          </a:p>
          <a:p>
            <a:pPr>
              <a:spcAft>
                <a:spcPts val="1400"/>
              </a:spcAft>
              <a:defRPr sz="2100"/>
            </a:pPr>
            <a:r>
              <a:t>• Infrastructure and common facilities</a:t>
            </a:r>
          </a:p>
          <a:p>
            <a:pPr>
              <a:spcAft>
                <a:spcPts val="1400"/>
              </a:spcAft>
              <a:defRPr sz="2100"/>
            </a:pPr>
            <a:r>
              <a:t>• Export-oriented production and services</a:t>
            </a:r>
          </a:p>
          <a:p>
            <a:pPr>
              <a:spcAft>
                <a:spcPts val="1400"/>
              </a:spcAft>
              <a:defRPr sz="2100"/>
            </a:pPr>
            <a:r>
              <a:t>• Special provisions and incentives as prescribed by law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8. Incentives and Fiscal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SEZ units may receive benefits related to customs and certain indirect taxes according to prevailing legislation.</a:t>
            </a:r>
          </a:p>
          <a:p>
            <a:pPr>
              <a:spcAft>
                <a:spcPts val="1400"/>
              </a:spcAft>
              <a:defRPr sz="2100"/>
            </a:pPr>
            <a:r>
              <a:t>• Incentives have changed over time as India’s tax system evolved.</a:t>
            </a:r>
          </a:p>
          <a:p>
            <a:pPr>
              <a:spcAft>
                <a:spcPts val="1400"/>
              </a:spcAft>
              <a:defRPr sz="2100"/>
            </a:pPr>
            <a:r>
              <a:t>• The framework now needs to be understood alongside GST, customs and income-tax provisions.</a:t>
            </a:r>
          </a:p>
          <a:p>
            <a:pPr>
              <a:spcAft>
                <a:spcPts val="1400"/>
              </a:spcAft>
              <a:defRPr sz="2100"/>
            </a:pPr>
            <a:r>
              <a:t>• Benefits are subject to eligibility and statutory conditions.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9. SEZs and Foreign Direct Investment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SEZs provide an investment-friendly environment for export-oriented enterprises.</a:t>
            </a:r>
          </a:p>
          <a:p>
            <a:pPr>
              <a:spcAft>
                <a:spcPts val="1400"/>
              </a:spcAft>
              <a:defRPr sz="2100"/>
            </a:pPr>
            <a:r>
              <a:t>• They can reduce transaction costs through infrastructure and streamlined procedures.</a:t>
            </a:r>
          </a:p>
          <a:p>
            <a:pPr>
              <a:spcAft>
                <a:spcPts val="1400"/>
              </a:spcAft>
              <a:defRPr sz="2100"/>
            </a:pPr>
            <a:r>
              <a:t>• SEZs have helped connect Indian firms with global production and service networks.</a:t>
            </a:r>
          </a:p>
          <a:p>
            <a:pPr>
              <a:spcAft>
                <a:spcPts val="1400"/>
              </a:spcAft>
              <a:defRPr sz="2100"/>
            </a:pPr>
            <a:r>
              <a:t>• IT/ITES and manufacturing have been important sectors.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10. Spatial Distribution in India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SEZs are concentrated around major metropolitan regions, ports and established industrial corridors.</a:t>
            </a:r>
          </a:p>
          <a:p>
            <a:pPr>
              <a:spcAft>
                <a:spcPts val="1400"/>
              </a:spcAft>
              <a:defRPr sz="2100"/>
            </a:pPr>
            <a:r>
              <a:t>• Important clusters occur in states such as Maharashtra, Tamil Nadu, Telangana, Karnataka, Andhra Pradesh, Gujarat and West Bengal.</a:t>
            </a:r>
          </a:p>
          <a:p>
            <a:pPr>
              <a:spcAft>
                <a:spcPts val="1400"/>
              </a:spcAft>
              <a:defRPr sz="2100"/>
            </a:pPr>
            <a:r>
              <a:t>• Location reflects market access, infrastructure, skilled labour, connectivity and agglomeration economies.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11. Major SEZ 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SEEPZ, Mumbai – electronics, gems and jewellery and related export activities.</a:t>
            </a:r>
          </a:p>
          <a:p>
            <a:pPr>
              <a:spcAft>
                <a:spcPts val="1400"/>
              </a:spcAft>
              <a:defRPr sz="2100"/>
            </a:pPr>
            <a:r>
              <a:t>• Noida SEZ, Uttar Pradesh – electronics, IT/ITES and manufacturing activities.</a:t>
            </a:r>
          </a:p>
          <a:p>
            <a:pPr>
              <a:spcAft>
                <a:spcPts val="1400"/>
              </a:spcAft>
              <a:defRPr sz="2100"/>
            </a:pPr>
            <a:r>
              <a:t>• Visakhapatnam SEZ, Andhra Pradesh – multi-sector industrial activities.</a:t>
            </a:r>
          </a:p>
          <a:p>
            <a:pPr>
              <a:spcAft>
                <a:spcPts val="1400"/>
              </a:spcAft>
              <a:defRPr sz="2100"/>
            </a:pPr>
            <a:r>
              <a:t>• Cochin SEZ, Kerala – manufacturing and services.</a:t>
            </a:r>
          </a:p>
          <a:p>
            <a:pPr>
              <a:spcAft>
                <a:spcPts val="1400"/>
              </a:spcAft>
              <a:defRPr sz="2100"/>
            </a:pPr>
            <a:r>
              <a:t>• Falcon/IT-oriented and sector-specific SEZs illustrate regional specialization.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12. SEZs and Regional Development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SEZs can stimulate roads, power, logistics, telecommunications and urban services.</a:t>
            </a:r>
          </a:p>
          <a:p>
            <a:pPr>
              <a:spcAft>
                <a:spcPts val="1400"/>
              </a:spcAft>
              <a:defRPr sz="2100"/>
            </a:pPr>
            <a:r>
              <a:t>• They create direct and indirect employment.</a:t>
            </a:r>
          </a:p>
          <a:p>
            <a:pPr>
              <a:spcAft>
                <a:spcPts val="1400"/>
              </a:spcAft>
              <a:defRPr sz="2100"/>
            </a:pPr>
            <a:r>
              <a:t>• Ancillary industries and service providers may develop around SEZs.</a:t>
            </a:r>
          </a:p>
          <a:p>
            <a:pPr>
              <a:spcAft>
                <a:spcPts val="1400"/>
              </a:spcAft>
              <a:defRPr sz="2100"/>
            </a:pPr>
            <a:r>
              <a:t>• However, benefits can be spatially uneven and concentrated around major growth centres.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13. Employment and Human Resources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SEZs generate jobs in manufacturing, logistics, IT, finance, security, maintenance and support services.</a:t>
            </a:r>
          </a:p>
          <a:p>
            <a:pPr>
              <a:spcAft>
                <a:spcPts val="1400"/>
              </a:spcAft>
              <a:defRPr sz="2100"/>
            </a:pPr>
            <a:r>
              <a:t>• They can create opportunities for skilled, semi-skilled and service-sector workers.</a:t>
            </a:r>
          </a:p>
          <a:p>
            <a:pPr>
              <a:spcAft>
                <a:spcPts val="1400"/>
              </a:spcAft>
              <a:defRPr sz="2100"/>
            </a:pPr>
            <a:r>
              <a:t>• Training and skill development are important for maximizing local employment.</a:t>
            </a:r>
          </a:p>
          <a:p>
            <a:pPr>
              <a:spcAft>
                <a:spcPts val="1400"/>
              </a:spcAft>
              <a:defRPr sz="2100"/>
            </a:pPr>
            <a:r>
              <a:t>• Employment outcomes vary by sector and location.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14. SEZs and Exports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Exports are a central objective of SEZ policy.</a:t>
            </a:r>
          </a:p>
          <a:p>
            <a:pPr>
              <a:spcAft>
                <a:spcPts val="1400"/>
              </a:spcAft>
              <a:defRPr sz="2100"/>
            </a:pPr>
            <a:r>
              <a:t>• Units can participate in global value chains and international markets.</a:t>
            </a:r>
          </a:p>
          <a:p>
            <a:pPr>
              <a:spcAft>
                <a:spcPts val="1400"/>
              </a:spcAft>
              <a:defRPr sz="2100"/>
            </a:pPr>
            <a:r>
              <a:t>• SEZs have contributed significantly to India’s export ecosystem, particularly in services and selected manufacturing sectors.</a:t>
            </a:r>
          </a:p>
          <a:p>
            <a:pPr>
              <a:spcAft>
                <a:spcPts val="1400"/>
              </a:spcAft>
              <a:defRPr sz="2100"/>
            </a:pPr>
            <a:r>
              <a:t>• Export performance depends on global demand, competitiveness and domestic policy conditions.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15. SEZs and Infrastructure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World-class infrastructure is a major attraction of SEZs.</a:t>
            </a:r>
          </a:p>
          <a:p>
            <a:pPr>
              <a:spcAft>
                <a:spcPts val="1400"/>
              </a:spcAft>
              <a:defRPr sz="2100"/>
            </a:pPr>
            <a:r>
              <a:t>• Common facilities may include roads, power, water, telecommunications, warehouses and logistics.</a:t>
            </a:r>
          </a:p>
          <a:p>
            <a:pPr>
              <a:spcAft>
                <a:spcPts val="1400"/>
              </a:spcAft>
              <a:defRPr sz="2100"/>
            </a:pPr>
            <a:r>
              <a:t>• Port- and airport-linked SEZs can reduce transportation and time costs.</a:t>
            </a:r>
          </a:p>
          <a:p>
            <a:pPr>
              <a:spcAft>
                <a:spcPts val="1400"/>
              </a:spcAft>
              <a:defRPr sz="2100"/>
            </a:pPr>
            <a:r>
              <a:t>• Infrastructure quality strongly influences the success of an SEZ.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16. Environmental and Social Issues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Large projects can increase pressure on land, water and ecosystems.</a:t>
            </a:r>
          </a:p>
          <a:p>
            <a:pPr>
              <a:spcAft>
                <a:spcPts val="1400"/>
              </a:spcAft>
              <a:defRPr sz="2100"/>
            </a:pPr>
            <a:r>
              <a:t>• Environmental clearance and compliance are important for sustainable development.</a:t>
            </a:r>
          </a:p>
          <a:p>
            <a:pPr>
              <a:spcAft>
                <a:spcPts val="1400"/>
              </a:spcAft>
              <a:defRPr sz="2100"/>
            </a:pPr>
            <a:r>
              <a:t>• Land acquisition and displacement may create social concerns.</a:t>
            </a:r>
          </a:p>
          <a:p>
            <a:pPr>
              <a:spcAft>
                <a:spcPts val="1400"/>
              </a:spcAft>
              <a:defRPr sz="2100"/>
            </a:pPr>
            <a:r>
              <a:t>• Planning should balance investment, livelihoods, environmental protection and local participation.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17. Challenges of SEZs in India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Changes in tax incentives and policy can affect investor confidence.</a:t>
            </a:r>
          </a:p>
          <a:p>
            <a:pPr>
              <a:spcAft>
                <a:spcPts val="1400"/>
              </a:spcAft>
              <a:defRPr sz="2100"/>
            </a:pPr>
            <a:r>
              <a:t>• Some zones have faced under-utilization of land or infrastructure.</a:t>
            </a:r>
          </a:p>
          <a:p>
            <a:pPr>
              <a:spcAft>
                <a:spcPts val="1400"/>
              </a:spcAft>
              <a:defRPr sz="2100"/>
            </a:pPr>
            <a:r>
              <a:t>• Global competition from other export hubs remains strong.</a:t>
            </a:r>
          </a:p>
          <a:p>
            <a:pPr>
              <a:spcAft>
                <a:spcPts val="1400"/>
              </a:spcAft>
              <a:defRPr sz="2100"/>
            </a:pPr>
            <a:r>
              <a:t>• Connectivity, logistics costs and availability of skilled labour can constrain performance.</a:t>
            </a:r>
          </a:p>
          <a:p>
            <a:pPr>
              <a:spcAft>
                <a:spcPts val="1400"/>
              </a:spcAft>
              <a:defRPr sz="2100"/>
            </a:pPr>
            <a:r>
              <a:t>• Balanced regional development remains a challenge.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18. SEZs and Emerging Policy Direction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India is increasingly emphasizing integrated industrial and logistics ecosystems.</a:t>
            </a:r>
          </a:p>
          <a:p>
            <a:pPr>
              <a:spcAft>
                <a:spcPts val="1400"/>
              </a:spcAft>
              <a:defRPr sz="2100"/>
            </a:pPr>
            <a:r>
              <a:t>• Industrial corridors, multimodal connectivity and manufacturing initiatives can complement SEZs.</a:t>
            </a:r>
          </a:p>
          <a:p>
            <a:pPr>
              <a:spcAft>
                <a:spcPts val="1400"/>
              </a:spcAft>
              <a:defRPr sz="2100"/>
            </a:pPr>
            <a:r>
              <a:t>• The focus is shifting toward competitiveness, value addition, technology and global supply-chain integration.</a:t>
            </a:r>
          </a:p>
          <a:p>
            <a:pPr>
              <a:spcAft>
                <a:spcPts val="1400"/>
              </a:spcAft>
              <a:defRPr sz="2100"/>
            </a:pPr>
            <a:r>
              <a:t>• Policy effectiveness depends on stable rules and high-quality infrastructure.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19. 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SEZs have become an important instrument of India’s export and industrial policy.</a:t>
            </a:r>
          </a:p>
          <a:p>
            <a:pPr>
              <a:spcAft>
                <a:spcPts val="1400"/>
              </a:spcAft>
              <a:defRPr sz="2100"/>
            </a:pPr>
            <a:r>
              <a:t>• They have supported investment, employment, infrastructure and integration with global markets.</a:t>
            </a:r>
          </a:p>
          <a:p>
            <a:pPr>
              <a:spcAft>
                <a:spcPts val="1400"/>
              </a:spcAft>
              <a:defRPr sz="2100"/>
            </a:pPr>
            <a:r>
              <a:t>• Their future success depends on competitiveness, sustainability, connectivity and policy stability.</a:t>
            </a:r>
          </a:p>
          <a:p>
            <a:pPr>
              <a:spcAft>
                <a:spcPts val="1400"/>
              </a:spcAft>
              <a:defRPr sz="2100"/>
            </a:pPr>
            <a:r>
              <a:t>• A geographically balanced approach can help spread benefits beyond established metropolitan regions.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20. Key References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/>
            </a:pPr>
            <a:r>
              <a:t>• Government of India – Special Economic Zones Act, 2005.</a:t>
            </a:r>
          </a:p>
          <a:p>
            <a:pPr>
              <a:spcAft>
                <a:spcPts val="1400"/>
              </a:spcAft>
              <a:defRPr sz="2100"/>
            </a:pPr>
            <a:r>
              <a:t>• Ministry of Commerce &amp; Industry, Department of Commerce – SEZ information and statistics.</a:t>
            </a:r>
          </a:p>
          <a:p>
            <a:pPr>
              <a:spcAft>
                <a:spcPts val="1400"/>
              </a:spcAft>
              <a:defRPr sz="2100"/>
            </a:pPr>
            <a:r>
              <a:t>• Government of India – Special Economic Zones Rules, 2006.</a:t>
            </a:r>
          </a:p>
          <a:p>
            <a:pPr>
              <a:spcAft>
                <a:spcPts val="1400"/>
              </a:spcAft>
              <a:defRPr sz="2100"/>
            </a:pPr>
            <a:r>
              <a:t>• RBI and other official sources for investment and trade statistics.</a:t>
            </a:r>
          </a:p>
          <a:p>
            <a:pPr>
              <a:spcAft>
                <a:spcPts val="1400"/>
              </a:spcAft>
              <a:defRPr sz="2100"/>
            </a:pPr>
            <a:r>
              <a:t>• Academic literature on SEZs, industrialization and regional development in India.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</TotalTime>
  <Words>1162</Words>
  <Application>Microsoft Office PowerPoint</Application>
  <PresentationFormat>Widescreen</PresentationFormat>
  <Paragraphs>106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Impact</vt:lpstr>
      <vt:lpstr>Main Event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2026-09-06T17:28:17Z</dcterms:modified>
  <cp:category/>
</cp:coreProperties>
</file>