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77234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1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358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242885" y="1097280"/>
            <a:ext cx="7767190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Space and Society: Cultural Regions, Race,</a:t>
            </a:r>
            <a:endParaRPr lang="en-IN" dirty="0"/>
          </a:p>
          <a:p>
            <a:pPr algn="ctr">
              <a:defRPr sz="3400" b="1">
                <a:solidFill>
                  <a:srgbClr val="1C374B"/>
                </a:solidFill>
              </a:defRPr>
            </a:pPr>
            <a:r>
              <a:rPr dirty="0"/>
              <a:t> Language, Religion and Caste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5095" y="3657600"/>
            <a:ext cx="6731330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Submitted by </a:t>
            </a:r>
            <a:endParaRPr lang="en-IN" dirty="0"/>
          </a:p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DR RANJITA ROY SARKAR</a:t>
            </a:r>
            <a:br>
              <a:rPr dirty="0"/>
            </a:br>
            <a:r>
              <a:rPr dirty="0"/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Space and Society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Society is organized across geographic space.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Social identities and institutions influence how places are used and experienced.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Space is both a physical setting and a product of social relationships.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Concept of Cultural Region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 cultural region is an area sharing one or more cultural characteristics.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Formal cultural regions have relatively consistent traits.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Functional and perceptual regions may be organized around cultural interaction or shared identity.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Types of Cultural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Formal: areas with measurable cultural similarity.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Functional: areas connected through cultural flows or institutions.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Vernacular: regions recognized through people's perceptions and identities.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Cultural Diffusion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Expansion diffusion spreads cultural traits from one place to others.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Relocation diffusion occurs when people carry cultural traits through migration.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Globalization has accelerated the movement of languages, foods, media and lifestyles.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Language as a Spatial Phenomenon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Language is a major marker of cultural identity.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Language families contain groups of historically related languages.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Language distributions often reflect migration, political history and cultural contact.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Language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Major language families include Indo-European, Sino-Tibetan, Afro-Asiatic and Niger-Congo.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Language boundaries may be sharp or gradual.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Multilingual regions demonstrate cultural interaction and overlapping identities.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Religion and Geography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Religion influences settlement, architecture, landscapes and social practices.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Religious distributions reflect historical diffusion, migration and conversion.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Sacred places can become important cultural and pilgrimage centers.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Major Religious Patterns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Christianity has major concentrations in Europe, the Americas, parts of Africa and Oceania.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Islam has major concentrations across North Africa, West and South Asia.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Hinduism is concentrated mainly in South Asia, while Buddhism has major concentrations in East and Southeast Asia.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Religion and Cultural Landscape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Temples, mosques, churches, monasteries and sacred groves shape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Religious festivals can influence mobility and urban space.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Sacred landscapes may persist even when populations become more diverse.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Race: A Critical Geographic 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Race has historically been used to classify human populations by perceived physical differences.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Modern science recognizes that human genetic variation does not divide neatly into biological races.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Geographers study race mainly as a social and historical category with real spatial consequences.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Race and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Racialization can affect housing, education, employment and political representation.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Segregation may produce spatially concentrated communities.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Historical policies can leave long-lasting geographic patterns of inequality.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Ethnicity and Identity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Ethnicity involves shared cultural, historical, linguistic or ancestral identities.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Ethnic landscapes can include neighborhoods, institutions and cultural centers.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Identities are often multiple, changing and context-dependent.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Caste in India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Caste is a historically rooted system of social stratification in South Asia.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Its spatial expressions have varied by region, community and urban-rural context.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Modern law prohibits untouchability and provides constitutional protections and affirmative measures.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Caste and Spatial Organization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Caste identities have historically influenced settlement patterns, occupations and social interaction.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Urbanization and migration can alter traditional spatial relationships.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Caste remains important for understanding social geography in India.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965960"/>
            <a:ext cx="914400" cy="914400"/>
          </a:xfrm>
          <a:prstGeom prst="hexagon">
            <a:avLst/>
          </a:prstGeom>
          <a:solidFill>
            <a:srgbClr val="96B482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Hexagon 5"/>
          <p:cNvSpPr/>
          <p:nvPr/>
        </p:nvSpPr>
        <p:spPr>
          <a:xfrm>
            <a:off x="9052560" y="1965960"/>
            <a:ext cx="914400" cy="914400"/>
          </a:xfrm>
          <a:prstGeom prst="hexagon">
            <a:avLst/>
          </a:prstGeom>
          <a:solidFill>
            <a:srgbClr val="B49B6E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Hexagon 6"/>
          <p:cNvSpPr/>
          <p:nvPr/>
        </p:nvSpPr>
        <p:spPr>
          <a:xfrm>
            <a:off x="9875520" y="1965960"/>
            <a:ext cx="914400" cy="914400"/>
          </a:xfrm>
          <a:prstGeom prst="hexagon">
            <a:avLst/>
          </a:prstGeom>
          <a:solidFill>
            <a:srgbClr val="78A5B9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Cultural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Cultural boundaries may be permeable rather than fixed.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Languages, religions and identities often overlap.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Borderlands frequently show cultural hybridity and interaction.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1131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82396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80567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41832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40003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012680" y="1508760"/>
            <a:ext cx="320040" cy="320040"/>
          </a:xfrm>
          <a:prstGeom prst="ellipse">
            <a:avLst/>
          </a:prstGeom>
          <a:solidFill>
            <a:srgbClr val="96AF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994392" y="1856231"/>
            <a:ext cx="365760" cy="685800"/>
          </a:xfrm>
          <a:prstGeom prst="roundRect">
            <a:avLst/>
          </a:prstGeom>
          <a:solidFill>
            <a:srgbClr val="B4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Globalization and Cultural Change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Media, migration and trade spread cultural practices rapidly.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Global flows can create both cultural convergence and renewed local identities.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Cultural landscapes therefore change continuously.</a:t>
            </a:r>
          </a:p>
        </p:txBody>
      </p:sp>
      <p:sp>
        <p:nvSpPr>
          <p:cNvPr id="5" name="Hexagon 4"/>
          <p:cNvSpPr/>
          <p:nvPr/>
        </p:nvSpPr>
        <p:spPr>
          <a:xfrm>
            <a:off x="822960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64108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23544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829800" y="2148839"/>
            <a:ext cx="27432" cy="1097280"/>
          </a:xfrm>
          <a:prstGeom prst="rect">
            <a:avLst/>
          </a:prstGeom>
          <a:solidFill>
            <a:srgbClr val="7891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Cultural Pluralism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Plural societies contain multiple cultural groups sharing the same territory.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Accommodation and interaction can produce multicultural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Public spaces, schools and institutions can reflect cultural diversity.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5256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755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Mapping 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Census data can map language, religion and demographic characteristics.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GIS can compare cultural patterns with population, transport and economic data.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Maps should recognize that categories and identities can be complex.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296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440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05840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Why Cultural Geography Matters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explains how identity becomes visible in landscapes.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helps understand diversity, integration and social inequalities.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Cultural geography supports inclusive planning and place-sensitive policy.</a:t>
            </a:r>
          </a:p>
        </p:txBody>
      </p:sp>
      <p:sp>
        <p:nvSpPr>
          <p:cNvPr id="5" name="Trapezoid 4"/>
          <p:cNvSpPr/>
          <p:nvPr/>
        </p:nvSpPr>
        <p:spPr>
          <a:xfrm>
            <a:off x="8229600" y="1508760"/>
            <a:ext cx="2377440" cy="274320"/>
          </a:xfrm>
          <a:prstGeom prst="trapezoid">
            <a:avLst/>
          </a:prstGeom>
          <a:solidFill>
            <a:srgbClr val="96AF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rapezoid 5"/>
          <p:cNvSpPr/>
          <p:nvPr/>
        </p:nvSpPr>
        <p:spPr>
          <a:xfrm>
            <a:off x="8412480" y="1828800"/>
            <a:ext cx="2011680" cy="274320"/>
          </a:xfrm>
          <a:prstGeom prst="trapezoid">
            <a:avLst/>
          </a:prstGeom>
          <a:solidFill>
            <a:srgbClr val="A0B4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rapezoid 6"/>
          <p:cNvSpPr/>
          <p:nvPr/>
        </p:nvSpPr>
        <p:spPr>
          <a:xfrm>
            <a:off x="8595360" y="2148839"/>
            <a:ext cx="1645920" cy="274320"/>
          </a:xfrm>
          <a:prstGeom prst="trapezoid">
            <a:avLst/>
          </a:prstGeom>
          <a:solidFill>
            <a:srgbClr val="AAB9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rapezoid 7"/>
          <p:cNvSpPr/>
          <p:nvPr/>
        </p:nvSpPr>
        <p:spPr>
          <a:xfrm>
            <a:off x="8778240" y="2468879"/>
            <a:ext cx="1280160" cy="274320"/>
          </a:xfrm>
          <a:prstGeom prst="trapezoid">
            <a:avLst/>
          </a:prstGeom>
          <a:solidFill>
            <a:srgbClr val="B4BE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rapezoid 8"/>
          <p:cNvSpPr/>
          <p:nvPr/>
        </p:nvSpPr>
        <p:spPr>
          <a:xfrm>
            <a:off x="9006840" y="2788920"/>
            <a:ext cx="822960" cy="274320"/>
          </a:xfrm>
          <a:prstGeom prst="trapezoid">
            <a:avLst/>
          </a:prstGeom>
          <a:solidFill>
            <a:srgbClr val="BEC3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31520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Space and society are mutually connected.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Cultural regions emerge from shared traits, interactions and perceptions.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Language, religion, ethnicity and caste have important but changing spatial expressions.</a:t>
            </a:r>
          </a:p>
        </p:txBody>
      </p:sp>
      <p:sp>
        <p:nvSpPr>
          <p:cNvPr id="5" name="Oval 4"/>
          <p:cNvSpPr/>
          <p:nvPr/>
        </p:nvSpPr>
        <p:spPr>
          <a:xfrm>
            <a:off x="8229600" y="2697480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613648" y="2496312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997696" y="2295144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9381744" y="2093976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765792" y="1892808"/>
            <a:ext cx="320040" cy="320040"/>
          </a:xfrm>
          <a:prstGeom prst="ellipse">
            <a:avLst/>
          </a:prstGeom>
          <a:solidFill>
            <a:srgbClr val="AF73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29600" y="3108960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8732520" y="3044952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235440" y="2980944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738360" y="2916936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10241280" y="2852928"/>
            <a:ext cx="384048" cy="109728"/>
          </a:xfrm>
          <a:prstGeom prst="rect">
            <a:avLst/>
          </a:prstGeom>
          <a:solidFill>
            <a:srgbClr val="87A5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1</TotalTime>
  <Words>778</Words>
  <Application>Microsoft Office PowerPoint</Application>
  <PresentationFormat>Widescreen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2026-09-04T14:16:05Z</dcterms:modified>
  <cp:category/>
</cp:coreProperties>
</file>