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7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905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258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175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52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883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256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66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200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229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136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433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473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0642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/>
            </a:pPr>
            <a:r>
              <a:t>Sociology of Development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34440"/>
            <a:ext cx="10698480" cy="5074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  <a:defRPr sz="2300"/>
            </a:pPr>
            <a:r>
              <a:t>An Academic Overview</a:t>
            </a:r>
          </a:p>
          <a:p>
            <a:pPr algn="ctr">
              <a:spcAft>
                <a:spcPts val="1200"/>
              </a:spcAft>
              <a:defRPr sz="2300"/>
            </a:pPr>
            <a:r>
              <a:t>Meaning • Concepts • Theories • Approaches • Contemporary Issues</a:t>
            </a:r>
          </a:p>
          <a:p>
            <a:pPr algn="ctr">
              <a:spcAft>
                <a:spcPts val="1200"/>
              </a:spcAft>
              <a:defRPr sz="2300"/>
            </a:pPr>
            <a:endParaRPr/>
          </a:p>
          <a:p>
            <a:pPr algn="ctr">
              <a:spcAft>
                <a:spcPts val="1200"/>
              </a:spcAft>
              <a:defRPr sz="2300"/>
            </a:pPr>
            <a:r>
              <a:t>Prepared for Academic Presentation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Sociology of Development  |  Slide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0642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Human Development Approach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34440"/>
            <a:ext cx="10698480" cy="5074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• Strongly associated with Amartya Sen and Mahbub ul Haq.</a:t>
            </a:r>
          </a:p>
          <a:p>
            <a:pPr>
              <a:spcAft>
                <a:spcPts val="1200"/>
              </a:spcAft>
              <a:defRPr sz="2100"/>
            </a:pPr>
            <a:r>
              <a:t>• Focuses on people rather than income alone.</a:t>
            </a:r>
          </a:p>
          <a:p>
            <a:pPr>
              <a:spcAft>
                <a:spcPts val="1200"/>
              </a:spcAft>
              <a:defRPr sz="2100"/>
            </a:pPr>
            <a:r>
              <a:t>• Important dimensions include health, education and standard of living.</a:t>
            </a:r>
          </a:p>
          <a:p>
            <a:pPr>
              <a:spcAft>
                <a:spcPts val="1200"/>
              </a:spcAft>
              <a:defRPr sz="2100"/>
            </a:pPr>
            <a:r>
              <a:t>• Human Development Index (HDI) is used to assess broader development outcomes.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Sociology of Development  |  Slide 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0642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Sustainable Development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34440"/>
            <a:ext cx="10698480" cy="5074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• Popularized by the Brundtland Report (1987).</a:t>
            </a:r>
          </a:p>
          <a:p>
            <a:pPr>
              <a:spcAft>
                <a:spcPts val="1200"/>
              </a:spcAft>
              <a:defRPr sz="2100"/>
            </a:pPr>
            <a:r>
              <a:t>• Integrates economic growth, social equity and environmental protection.</a:t>
            </a:r>
          </a:p>
          <a:p>
            <a:pPr>
              <a:spcAft>
                <a:spcPts val="1200"/>
              </a:spcAft>
              <a:defRPr sz="2100"/>
            </a:pPr>
            <a:r>
              <a:t>• Addresses climate change, resource depletion and intergenerational justice.</a:t>
            </a:r>
          </a:p>
          <a:p>
            <a:pPr>
              <a:spcAft>
                <a:spcPts val="1200"/>
              </a:spcAft>
              <a:defRPr sz="2100"/>
            </a:pPr>
            <a:r>
              <a:t>• The Sustainable Development Goals (SDGs) provide a global framework for development.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Sociology of Development  |  Slide 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0642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Development and Social Inequality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34440"/>
            <a:ext cx="10698480" cy="5074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• Benefits of development are often distributed unevenly.</a:t>
            </a:r>
          </a:p>
          <a:p>
            <a:pPr>
              <a:spcAft>
                <a:spcPts val="1200"/>
              </a:spcAft>
              <a:defRPr sz="2100"/>
            </a:pPr>
            <a:r>
              <a:t>• Inequality may exist on the basis of class, caste, gender, ethnicity and region.</a:t>
            </a:r>
          </a:p>
          <a:p>
            <a:pPr>
              <a:spcAft>
                <a:spcPts val="1200"/>
              </a:spcAft>
              <a:defRPr sz="2100"/>
            </a:pPr>
            <a:r>
              <a:t>• Rapid economic growth does not automatically eliminate poverty or exclusion.</a:t>
            </a:r>
          </a:p>
          <a:p>
            <a:pPr>
              <a:spcAft>
                <a:spcPts val="1200"/>
              </a:spcAft>
              <a:defRPr sz="2100"/>
            </a:pPr>
            <a:r>
              <a:t>• Sociological analysis asks: Development for whom, by whom and at what social cost?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Sociology of Development  |  Slide 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0642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Development in India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34440"/>
            <a:ext cx="10698480" cy="5074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• Major concerns include poverty reduction, rural development, education, health and employment.</a:t>
            </a:r>
          </a:p>
          <a:p>
            <a:pPr>
              <a:spcAft>
                <a:spcPts val="1200"/>
              </a:spcAft>
              <a:defRPr sz="2100"/>
            </a:pPr>
            <a:r>
              <a:t>• Planned development has involved both state intervention and market-oriented reforms.</a:t>
            </a:r>
          </a:p>
          <a:p>
            <a:pPr>
              <a:spcAft>
                <a:spcPts val="1200"/>
              </a:spcAft>
              <a:defRPr sz="2100"/>
            </a:pPr>
            <a:r>
              <a:t>• Important issues: regional disparities, caste inequality, gender inequality, urbanization and environmental challenges.</a:t>
            </a:r>
          </a:p>
          <a:p>
            <a:pPr>
              <a:spcAft>
                <a:spcPts val="1200"/>
              </a:spcAft>
              <a:defRPr sz="2100"/>
            </a:pPr>
            <a:r>
              <a:t>• Inclusive and sustainable development remain major goals.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Sociology of Development  |  Slide 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0642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Role of Sociology in Development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34440"/>
            <a:ext cx="10698480" cy="5074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• Identifies social needs and local realities.</a:t>
            </a:r>
          </a:p>
          <a:p>
            <a:pPr>
              <a:spcAft>
                <a:spcPts val="1200"/>
              </a:spcAft>
              <a:defRPr sz="2100"/>
            </a:pPr>
            <a:r>
              <a:t>• Studies the social consequences of development policies.</a:t>
            </a:r>
          </a:p>
          <a:p>
            <a:pPr>
              <a:spcAft>
                <a:spcPts val="1200"/>
              </a:spcAft>
              <a:defRPr sz="2100"/>
            </a:pPr>
            <a:r>
              <a:t>• Encourages people's participation in development programmes.</a:t>
            </a:r>
          </a:p>
          <a:p>
            <a:pPr>
              <a:spcAft>
                <a:spcPts val="1200"/>
              </a:spcAft>
              <a:defRPr sz="2100"/>
            </a:pPr>
            <a:r>
              <a:t>• Analyses resistance, exclusion and unintended consequences.</a:t>
            </a:r>
          </a:p>
          <a:p>
            <a:pPr>
              <a:spcAft>
                <a:spcPts val="1200"/>
              </a:spcAft>
              <a:defRPr sz="2100"/>
            </a:pPr>
            <a:r>
              <a:t>• Provides research-based knowledge for more equitable and culturally sensitive development.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Sociology of Development  |  Slide 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0642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Conclusion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34440"/>
            <a:ext cx="10698480" cy="5074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/>
            </a:pPr>
            <a:r>
              <a:t>• Sociology of Development explains development as more than economic growth.</a:t>
            </a:r>
          </a:p>
          <a:p>
            <a:pPr>
              <a:spcAft>
                <a:spcPts val="1200"/>
              </a:spcAft>
              <a:defRPr sz="2300"/>
            </a:pPr>
            <a:r>
              <a:t>• It connects development with social structure, institutions, power and inequality.</a:t>
            </a:r>
          </a:p>
          <a:p>
            <a:pPr>
              <a:spcAft>
                <a:spcPts val="1200"/>
              </a:spcAft>
              <a:defRPr sz="2300"/>
            </a:pPr>
            <a:r>
              <a:t>• Different theories provide different explanations of why societies develop unevenly.</a:t>
            </a:r>
          </a:p>
          <a:p>
            <a:pPr>
              <a:spcAft>
                <a:spcPts val="1200"/>
              </a:spcAft>
              <a:defRPr sz="2300"/>
            </a:pPr>
            <a:r>
              <a:t>• The central challenge is to achieve development that is inclusive, participatory, equitable and sustainable.</a:t>
            </a:r>
          </a:p>
          <a:p>
            <a:pPr>
              <a:spcAft>
                <a:spcPts val="1200"/>
              </a:spcAft>
              <a:defRPr sz="2300"/>
            </a:pPr>
            <a:endParaRPr/>
          </a:p>
          <a:p>
            <a:pPr>
              <a:spcAft>
                <a:spcPts val="1200"/>
              </a:spcAft>
              <a:defRPr sz="2300"/>
            </a:pPr>
            <a:r>
              <a:t>Thank You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Sociology of Development  |  Slide 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0642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Introduction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34440"/>
            <a:ext cx="10698480" cy="5074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• Development is a multidimensional process of social, economic, political and cultural change.</a:t>
            </a:r>
          </a:p>
          <a:p>
            <a:pPr>
              <a:spcAft>
                <a:spcPts val="1200"/>
              </a:spcAft>
              <a:defRPr sz="2100"/>
            </a:pPr>
            <a:r>
              <a:t>• Sociology of Development studies development as a social process and examines its impact on institutions, groups and individuals.</a:t>
            </a:r>
          </a:p>
          <a:p>
            <a:pPr>
              <a:spcAft>
                <a:spcPts val="1200"/>
              </a:spcAft>
              <a:defRPr sz="2100"/>
            </a:pPr>
            <a:r>
              <a:t>• It focuses on inequality, modernization, globalization, poverty, social change and human welfare.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Sociology of Development  |  Slide 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0642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Meaning and Definition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34440"/>
            <a:ext cx="10698480" cy="5074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• Development generally refers to planned or unplanned change that improves people's quality of life.</a:t>
            </a:r>
          </a:p>
          <a:p>
            <a:pPr>
              <a:spcAft>
                <a:spcPts val="1200"/>
              </a:spcAft>
              <a:defRPr sz="2100"/>
            </a:pPr>
            <a:r>
              <a:t>• Dudley Seers: Development should be judged by reductions in poverty, unemployment and inequality.</a:t>
            </a:r>
          </a:p>
          <a:p>
            <a:pPr>
              <a:spcAft>
                <a:spcPts val="1200"/>
              </a:spcAft>
              <a:defRPr sz="2100"/>
            </a:pPr>
            <a:r>
              <a:t>• Amartya Sen: Development is the expansion of substantive human freedoms and capabilities.</a:t>
            </a:r>
          </a:p>
          <a:p>
            <a:pPr>
              <a:spcAft>
                <a:spcPts val="1200"/>
              </a:spcAft>
              <a:defRPr sz="2100"/>
            </a:pPr>
            <a:r>
              <a:t>• Therefore, development is not only economic growth; it also includes social justice and human well-being.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Sociology of Development  |  Slide 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0642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Nature and Scope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34440"/>
            <a:ext cx="10698480" cy="5074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• Studies social change associated with economic development.</a:t>
            </a:r>
          </a:p>
          <a:p>
            <a:pPr>
              <a:spcAft>
                <a:spcPts val="1200"/>
              </a:spcAft>
              <a:defRPr sz="2100"/>
            </a:pPr>
            <a:r>
              <a:t>• Examines institutions such as family, education, economy, polity and religion.</a:t>
            </a:r>
          </a:p>
          <a:p>
            <a:pPr>
              <a:spcAft>
                <a:spcPts val="1200"/>
              </a:spcAft>
              <a:defRPr sz="2100"/>
            </a:pPr>
            <a:r>
              <a:t>• Analyses poverty, inequality, unemployment, gender and class.</a:t>
            </a:r>
          </a:p>
          <a:p>
            <a:pPr>
              <a:spcAft>
                <a:spcPts val="1200"/>
              </a:spcAft>
              <a:defRPr sz="2100"/>
            </a:pPr>
            <a:r>
              <a:t>• Studies rural and urban development.</a:t>
            </a:r>
          </a:p>
          <a:p>
            <a:pPr>
              <a:spcAft>
                <a:spcPts val="1200"/>
              </a:spcAft>
              <a:defRPr sz="2100"/>
            </a:pPr>
            <a:r>
              <a:t>• Evaluates the role of the state, markets, NGOs and international organizations.</a:t>
            </a:r>
          </a:p>
          <a:p>
            <a:pPr>
              <a:spcAft>
                <a:spcPts val="1200"/>
              </a:spcAft>
              <a:defRPr sz="2100"/>
            </a:pPr>
            <a:r>
              <a:t>• Examines globalization and sustainable development.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Sociology of Development  |  Slide 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0642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Key Concepts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34440"/>
            <a:ext cx="10698480" cy="5074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• Economic Growth – increase in national income and production.</a:t>
            </a:r>
          </a:p>
          <a:p>
            <a:pPr>
              <a:spcAft>
                <a:spcPts val="1200"/>
              </a:spcAft>
              <a:defRPr sz="2100"/>
            </a:pPr>
            <a:r>
              <a:t>• Social Development – improvement in education, health and social welfare.</a:t>
            </a:r>
          </a:p>
          <a:p>
            <a:pPr>
              <a:spcAft>
                <a:spcPts val="1200"/>
              </a:spcAft>
              <a:defRPr sz="2100"/>
            </a:pPr>
            <a:r>
              <a:t>• Human Development – expansion of capabilities and choices.</a:t>
            </a:r>
          </a:p>
          <a:p>
            <a:pPr>
              <a:spcAft>
                <a:spcPts val="1200"/>
              </a:spcAft>
              <a:defRPr sz="2100"/>
            </a:pPr>
            <a:r>
              <a:t>• Sustainable Development – meeting present needs without harming future generations.</a:t>
            </a:r>
          </a:p>
          <a:p>
            <a:pPr>
              <a:spcAft>
                <a:spcPts val="1200"/>
              </a:spcAft>
              <a:defRPr sz="2100"/>
            </a:pPr>
            <a:r>
              <a:t>• Inclusive Development – ensuring participation and benefits for all sections of society.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Sociology of Development  |  Slide 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0642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Modernization Theory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34440"/>
            <a:ext cx="10698480" cy="5074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• Development is viewed as a transition from traditional to modern society.</a:t>
            </a:r>
          </a:p>
          <a:p>
            <a:pPr>
              <a:spcAft>
                <a:spcPts val="1200"/>
              </a:spcAft>
              <a:defRPr sz="2100"/>
            </a:pPr>
            <a:r>
              <a:t>• Major scholars: Walt W. Rostow, Daniel Lerner, Talcott Parsons and Alex Inkeles.</a:t>
            </a:r>
          </a:p>
          <a:p>
            <a:pPr>
              <a:spcAft>
                <a:spcPts val="1200"/>
              </a:spcAft>
              <a:defRPr sz="2100"/>
            </a:pPr>
            <a:r>
              <a:t>• Emphasizes industrialization, urbanization, education, technology and rationality.</a:t>
            </a:r>
          </a:p>
          <a:p>
            <a:pPr>
              <a:spcAft>
                <a:spcPts val="1200"/>
              </a:spcAft>
              <a:defRPr sz="2100"/>
            </a:pPr>
            <a:r>
              <a:t>• Criticism: It often treats Western development as a universal model and neglects colonial history and unequal power relations.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Sociology of Development  |  Slide 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0642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Dependency Theory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34440"/>
            <a:ext cx="10698480" cy="5074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• Associated with Andre Gunder Frank, Samir Amin and Fernando Henrique Cardoso.</a:t>
            </a:r>
          </a:p>
          <a:p>
            <a:pPr>
              <a:spcAft>
                <a:spcPts val="1200"/>
              </a:spcAft>
              <a:defRPr sz="2100"/>
            </a:pPr>
            <a:r>
              <a:t>• Underdevelopment is linked to the historical exploitation of peripheral societies.</a:t>
            </a:r>
          </a:p>
          <a:p>
            <a:pPr>
              <a:spcAft>
                <a:spcPts val="1200"/>
              </a:spcAft>
              <a:defRPr sz="2100"/>
            </a:pPr>
            <a:r>
              <a:t>• The global economy is structured around unequal relations between core and peripheral regions.</a:t>
            </a:r>
          </a:p>
          <a:p>
            <a:pPr>
              <a:spcAft>
                <a:spcPts val="1200"/>
              </a:spcAft>
              <a:defRPr sz="2100"/>
            </a:pPr>
            <a:r>
              <a:t>• Development in some regions may occur alongside underdevelopment in others.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Sociology of Development  |  Slide 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0642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World-Systems Theory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34440"/>
            <a:ext cx="10698480" cy="5074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• Developed mainly by Immanuel Wallerstein.</a:t>
            </a:r>
          </a:p>
          <a:p>
            <a:pPr>
              <a:spcAft>
                <a:spcPts val="1200"/>
              </a:spcAft>
              <a:defRPr sz="2100"/>
            </a:pPr>
            <a:r>
              <a:t>• The world economy is divided into Core, Semi-periphery and Periphery.</a:t>
            </a:r>
          </a:p>
          <a:p>
            <a:pPr>
              <a:spcAft>
                <a:spcPts val="1200"/>
              </a:spcAft>
              <a:defRPr sz="2100"/>
            </a:pPr>
            <a:r>
              <a:t>• Core regions possess greater economic and political power.</a:t>
            </a:r>
          </a:p>
          <a:p>
            <a:pPr>
              <a:spcAft>
                <a:spcPts val="1200"/>
              </a:spcAft>
              <a:defRPr sz="2100"/>
            </a:pPr>
            <a:r>
              <a:t>• Peripheral regions often provide labour and raw materials.</a:t>
            </a:r>
          </a:p>
          <a:p>
            <a:pPr>
              <a:spcAft>
                <a:spcPts val="1200"/>
              </a:spcAft>
              <a:defRPr sz="2100"/>
            </a:pPr>
            <a:r>
              <a:t>• Development must be understood within the structure of the global capitalist system.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Sociology of Development  |  Slide 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164592"/>
            <a:ext cx="110642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Marxist Perspective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34440"/>
            <a:ext cx="10698480" cy="5074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100"/>
            </a:pPr>
            <a:r>
              <a:t>• Development is closely related to the historical development of modes of production.</a:t>
            </a:r>
          </a:p>
          <a:p>
            <a:pPr>
              <a:spcAft>
                <a:spcPts val="1200"/>
              </a:spcAft>
              <a:defRPr sz="2100"/>
            </a:pPr>
            <a:r>
              <a:t>• Karl Marx emphasized class conflict and contradictions within capitalism.</a:t>
            </a:r>
          </a:p>
          <a:p>
            <a:pPr>
              <a:spcAft>
                <a:spcPts val="1200"/>
              </a:spcAft>
              <a:defRPr sz="2100"/>
            </a:pPr>
            <a:r>
              <a:t>• Capitalist development can increase productive capacity but also generate exploitation and inequality.</a:t>
            </a:r>
          </a:p>
          <a:p>
            <a:pPr>
              <a:spcAft>
                <a:spcPts val="1200"/>
              </a:spcAft>
              <a:defRPr sz="2100"/>
            </a:pPr>
            <a:r>
              <a:t>• Social relations of production are central to understanding development.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Sociology of Development  |  Slide 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Words>921</Words>
  <Application>Microsoft Office PowerPoint</Application>
  <PresentationFormat>Widescreen</PresentationFormat>
  <Paragraphs>96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HP</cp:lastModifiedBy>
  <cp:revision>2</cp:revision>
  <dcterms:created xsi:type="dcterms:W3CDTF">2013-01-27T09:14:16Z</dcterms:created>
  <dcterms:modified xsi:type="dcterms:W3CDTF">2026-09-02T18:17:11Z</dcterms:modified>
  <cp:category/>
</cp:coreProperties>
</file>