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672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42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59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90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5290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85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92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25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435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26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5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627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31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4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918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8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0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039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1619" y="1488331"/>
            <a:ext cx="3378134" cy="651753"/>
          </a:xfrm>
        </p:spPr>
        <p:txBody>
          <a:bodyPr/>
          <a:lstStyle/>
          <a:p>
            <a:pPr>
              <a:defRPr sz="3200" b="1"/>
            </a:pPr>
            <a:r>
              <a:rPr dirty="0"/>
              <a:t>Social Change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874802" y="2929125"/>
            <a:ext cx="8446245" cy="861420"/>
          </a:xfrm>
        </p:spPr>
        <p:txBody>
          <a:bodyPr>
            <a:normAutofit fontScale="25000" lnSpcReduction="20000"/>
          </a:bodyPr>
          <a:lstStyle/>
          <a:p>
            <a:r>
              <a:rPr lang="en-US" sz="1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Presented by </a:t>
            </a:r>
            <a:r>
              <a:rPr lang="en-US" sz="144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Chinmoy</a:t>
            </a:r>
            <a:r>
              <a:rPr lang="en-US" sz="1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Sarkar</a:t>
            </a:r>
          </a:p>
          <a:p>
            <a:r>
              <a:rPr lang="en-US" sz="1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Department of Sociology</a:t>
            </a:r>
          </a:p>
          <a:p>
            <a:r>
              <a:rPr lang="en-US" sz="144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Kalipada</a:t>
            </a:r>
            <a:r>
              <a:rPr lang="en-US" sz="1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Ghosh </a:t>
            </a:r>
            <a:r>
              <a:rPr lang="en-US" sz="144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Tarai</a:t>
            </a:r>
            <a:r>
              <a:rPr lang="en-US" sz="1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4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Mahavidyalaya</a:t>
            </a:r>
            <a:endParaRPr lang="en-US" sz="14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Political and Legal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800"/>
              </a:spcAft>
              <a:defRPr sz="2000"/>
            </a:pPr>
            <a:r>
              <a:t>Political and legal institutions can promote social change through:</a:t>
            </a:r>
          </a:p>
          <a:p>
            <a:pPr>
              <a:spcAft>
                <a:spcPts val="800"/>
              </a:spcAft>
              <a:defRPr sz="2000"/>
            </a:pPr>
            <a:r>
              <a:t>• New laws and policies</a:t>
            </a:r>
          </a:p>
          <a:p>
            <a:pPr>
              <a:spcAft>
                <a:spcPts val="800"/>
              </a:spcAft>
              <a:defRPr sz="2000"/>
            </a:pPr>
            <a:r>
              <a:t>• Democratic movements</a:t>
            </a:r>
          </a:p>
          <a:p>
            <a:pPr>
              <a:spcAft>
                <a:spcPts val="800"/>
              </a:spcAft>
              <a:defRPr sz="2000"/>
            </a:pPr>
            <a:r>
              <a:t>• Political reforms</a:t>
            </a:r>
          </a:p>
          <a:p>
            <a:pPr>
              <a:spcAft>
                <a:spcPts val="800"/>
              </a:spcAft>
              <a:defRPr sz="2000"/>
            </a:pPr>
            <a:r>
              <a:t>• Social welfare programmes</a:t>
            </a:r>
          </a:p>
          <a:p>
            <a:pPr>
              <a:spcAft>
                <a:spcPts val="800"/>
              </a:spcAft>
              <a:defRPr sz="2000"/>
            </a:pPr>
            <a:r>
              <a:t>• Expansion of rights</a:t>
            </a:r>
          </a:p>
          <a:p>
            <a:pPr>
              <a:spcAft>
                <a:spcPts val="800"/>
              </a:spcAft>
              <a:defRPr sz="2000"/>
            </a:pPr>
            <a:r>
              <a:t>• Constitutional changes</a:t>
            </a:r>
          </a:p>
          <a:p>
            <a:pPr>
              <a:spcAft>
                <a:spcPts val="800"/>
              </a:spcAft>
              <a:defRPr sz="2000"/>
            </a:pPr>
            <a:r>
              <a:t>Laws promoting equality and education can bring changes in social practices.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Cultural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800"/>
              </a:spcAft>
              <a:defRPr sz="2000"/>
            </a:pPr>
            <a:r>
              <a:t>Culture is both a source and an outcome of social change.</a:t>
            </a:r>
          </a:p>
          <a:p>
            <a:pPr>
              <a:spcAft>
                <a:spcPts val="800"/>
              </a:spcAft>
              <a:defRPr sz="2000"/>
            </a:pPr>
            <a:r>
              <a:t>Important cultural factors include:</a:t>
            </a:r>
          </a:p>
          <a:p>
            <a:pPr>
              <a:spcAft>
                <a:spcPts val="800"/>
              </a:spcAft>
              <a:defRPr sz="2000"/>
            </a:pPr>
            <a:r>
              <a:t>• Changes in values</a:t>
            </a:r>
          </a:p>
          <a:p>
            <a:pPr>
              <a:spcAft>
                <a:spcPts val="800"/>
              </a:spcAft>
              <a:defRPr sz="2000"/>
            </a:pPr>
            <a:r>
              <a:t>• Changes in beliefs</a:t>
            </a:r>
          </a:p>
          <a:p>
            <a:pPr>
              <a:spcAft>
                <a:spcPts val="800"/>
              </a:spcAft>
              <a:defRPr sz="2000"/>
            </a:pPr>
            <a:r>
              <a:t>• Education</a:t>
            </a:r>
          </a:p>
          <a:p>
            <a:pPr>
              <a:spcAft>
                <a:spcPts val="800"/>
              </a:spcAft>
              <a:defRPr sz="2000"/>
            </a:pPr>
            <a:r>
              <a:t>• New lifestyles</a:t>
            </a:r>
          </a:p>
          <a:p>
            <a:pPr>
              <a:spcAft>
                <a:spcPts val="800"/>
              </a:spcAft>
              <a:defRPr sz="2000"/>
            </a:pPr>
            <a:r>
              <a:t>• Mass media</a:t>
            </a:r>
          </a:p>
          <a:p>
            <a:pPr>
              <a:spcAft>
                <a:spcPts val="800"/>
              </a:spcAft>
              <a:defRPr sz="2000"/>
            </a:pPr>
            <a:r>
              <a:t>• Globalization</a:t>
            </a:r>
          </a:p>
          <a:p>
            <a:pPr>
              <a:spcAft>
                <a:spcPts val="800"/>
              </a:spcAft>
              <a:defRPr sz="2000"/>
            </a:pPr>
            <a:r>
              <a:t>• Cultural diffusion</a:t>
            </a:r>
          </a:p>
          <a:p>
            <a:pPr>
              <a:spcAft>
                <a:spcPts val="800"/>
              </a:spcAft>
              <a:defRPr sz="2000"/>
            </a:pPr>
            <a:r>
              <a:t>Cultural changes can transform family, marriage, gender roles and social behaviour.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Demographic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800"/>
              </a:spcAft>
              <a:defRPr sz="2000"/>
            </a:pPr>
            <a:r>
              <a:t>Population characteristics influence social change.</a:t>
            </a:r>
          </a:p>
          <a:p>
            <a:pPr>
              <a:spcAft>
                <a:spcPts val="800"/>
              </a:spcAft>
              <a:defRPr sz="2000"/>
            </a:pPr>
            <a:r>
              <a:t>Important demographic factors include:</a:t>
            </a:r>
          </a:p>
          <a:p>
            <a:pPr>
              <a:spcAft>
                <a:spcPts val="800"/>
              </a:spcAft>
              <a:defRPr sz="2000"/>
            </a:pPr>
            <a:r>
              <a:t>• Population growth</a:t>
            </a:r>
          </a:p>
          <a:p>
            <a:pPr>
              <a:spcAft>
                <a:spcPts val="800"/>
              </a:spcAft>
              <a:defRPr sz="2000"/>
            </a:pPr>
            <a:r>
              <a:t>• Migration</a:t>
            </a:r>
          </a:p>
          <a:p>
            <a:pPr>
              <a:spcAft>
                <a:spcPts val="800"/>
              </a:spcAft>
              <a:defRPr sz="2000"/>
            </a:pPr>
            <a:r>
              <a:t>• Urbanization</a:t>
            </a:r>
          </a:p>
          <a:p>
            <a:pPr>
              <a:spcAft>
                <a:spcPts val="800"/>
              </a:spcAft>
              <a:defRPr sz="2000"/>
            </a:pPr>
            <a:r>
              <a:t>• Changes in age structure</a:t>
            </a:r>
          </a:p>
          <a:p>
            <a:pPr>
              <a:spcAft>
                <a:spcPts val="800"/>
              </a:spcAft>
              <a:defRPr sz="2000"/>
            </a:pPr>
            <a:r>
              <a:t>• Changes in birth and death rates</a:t>
            </a:r>
          </a:p>
          <a:p>
            <a:pPr>
              <a:spcAft>
                <a:spcPts val="800"/>
              </a:spcAft>
              <a:defRPr sz="2000"/>
            </a:pPr>
            <a:r>
              <a:t>• Population density</a:t>
            </a:r>
          </a:p>
          <a:p>
            <a:pPr>
              <a:spcAft>
                <a:spcPts val="800"/>
              </a:spcAft>
              <a:defRPr sz="2000"/>
            </a:pPr>
            <a:r>
              <a:t>Rural-to-urban migration can contribute to urbanization and changes in family structures.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Environmental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800"/>
              </a:spcAft>
              <a:defRPr sz="2000"/>
            </a:pPr>
            <a:r>
              <a:t>Environmental conditions can influence social organization and behaviour.</a:t>
            </a:r>
          </a:p>
          <a:p>
            <a:pPr>
              <a:spcAft>
                <a:spcPts val="800"/>
              </a:spcAft>
              <a:defRPr sz="2000"/>
            </a:pPr>
            <a:r>
              <a:t>• Climate change</a:t>
            </a:r>
          </a:p>
          <a:p>
            <a:pPr>
              <a:spcAft>
                <a:spcPts val="800"/>
              </a:spcAft>
              <a:defRPr sz="2000"/>
            </a:pPr>
            <a:r>
              <a:t>• Natural disasters</a:t>
            </a:r>
          </a:p>
          <a:p>
            <a:pPr>
              <a:spcAft>
                <a:spcPts val="800"/>
              </a:spcAft>
              <a:defRPr sz="2000"/>
            </a:pPr>
            <a:r>
              <a:t>• Floods and droughts</a:t>
            </a:r>
          </a:p>
          <a:p>
            <a:pPr>
              <a:spcAft>
                <a:spcPts val="800"/>
              </a:spcAft>
              <a:defRPr sz="2000"/>
            </a:pPr>
            <a:r>
              <a:t>• Environmental degradation</a:t>
            </a:r>
          </a:p>
          <a:p>
            <a:pPr>
              <a:spcAft>
                <a:spcPts val="800"/>
              </a:spcAft>
              <a:defRPr sz="2000"/>
            </a:pPr>
            <a:r>
              <a:t>• Resource scarcity</a:t>
            </a:r>
          </a:p>
          <a:p>
            <a:pPr>
              <a:spcAft>
                <a:spcPts val="800"/>
              </a:spcAft>
              <a:defRPr sz="2000"/>
            </a:pPr>
            <a:r>
              <a:t>• Changes in agricultural conditions</a:t>
            </a:r>
          </a:p>
          <a:p>
            <a:pPr>
              <a:spcAft>
                <a:spcPts val="800"/>
              </a:spcAft>
              <a:defRPr sz="2000"/>
            </a:pPr>
            <a:r>
              <a:t>Environmental changes can lead to migration, changes in occupations and adaptation of lifestyles.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Education and Social 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800"/>
              </a:spcAft>
              <a:defRPr sz="2000"/>
            </a:pPr>
            <a:r>
              <a:t>Education:</a:t>
            </a:r>
          </a:p>
          <a:p>
            <a:pPr>
              <a:spcAft>
                <a:spcPts val="800"/>
              </a:spcAft>
              <a:defRPr sz="2000"/>
            </a:pPr>
            <a:r>
              <a:t>• Promotes awareness and rational thinking.</a:t>
            </a:r>
          </a:p>
          <a:p>
            <a:pPr>
              <a:spcAft>
                <a:spcPts val="800"/>
              </a:spcAft>
              <a:defRPr sz="2000"/>
            </a:pPr>
            <a:r>
              <a:t>• Increases skills and employment opportunities.</a:t>
            </a:r>
          </a:p>
          <a:p>
            <a:pPr>
              <a:spcAft>
                <a:spcPts val="800"/>
              </a:spcAft>
              <a:defRPr sz="2000"/>
            </a:pPr>
            <a:r>
              <a:t>• Challenges outdated practices.</a:t>
            </a:r>
          </a:p>
          <a:p>
            <a:pPr>
              <a:spcAft>
                <a:spcPts val="800"/>
              </a:spcAft>
              <a:defRPr sz="2000"/>
            </a:pPr>
            <a:r>
              <a:t>• Encourages social mobility.</a:t>
            </a:r>
          </a:p>
          <a:p>
            <a:pPr>
              <a:spcAft>
                <a:spcPts val="800"/>
              </a:spcAft>
              <a:defRPr sz="2000"/>
            </a:pPr>
            <a:r>
              <a:t>Social Movements:</a:t>
            </a:r>
          </a:p>
          <a:p>
            <a:pPr>
              <a:spcAft>
                <a:spcPts val="800"/>
              </a:spcAft>
              <a:defRPr sz="2000"/>
            </a:pPr>
            <a:r>
              <a:t>• Raise awareness about social issues.</a:t>
            </a:r>
          </a:p>
          <a:p>
            <a:pPr>
              <a:spcAft>
                <a:spcPts val="800"/>
              </a:spcAft>
              <a:defRPr sz="2000"/>
            </a:pPr>
            <a:r>
              <a:t>• Challenge inequality and discrimination.</a:t>
            </a:r>
          </a:p>
          <a:p>
            <a:pPr>
              <a:spcAft>
                <a:spcPts val="800"/>
              </a:spcAft>
              <a:defRPr sz="2000"/>
            </a:pPr>
            <a:r>
              <a:t>• Demand social and political reforms.</a:t>
            </a:r>
          </a:p>
          <a:p>
            <a:pPr>
              <a:spcAft>
                <a:spcPts val="800"/>
              </a:spcAft>
              <a:defRPr sz="2000"/>
            </a:pPr>
            <a:r>
              <a:t>• Can bring long-term changes in institutions and values.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000"/>
            </a:pPr>
            <a:r>
              <a:t>Social change is a continuous and universal process.</a:t>
            </a:r>
          </a:p>
          <a:p>
            <a:pPr>
              <a:spcAft>
                <a:spcPts val="800"/>
              </a:spcAft>
              <a:defRPr sz="2000"/>
            </a:pPr>
            <a:r>
              <a:t>It affects social structures, institutions, relationships, values and behaviour.</a:t>
            </a:r>
          </a:p>
          <a:p>
            <a:pPr>
              <a:spcAft>
                <a:spcPts val="800"/>
              </a:spcAft>
              <a:defRPr sz="1800"/>
            </a:pPr>
            <a:r>
              <a:t>Technological, economic, political, cultural, demographic and environmental factors contribute to social change.</a:t>
            </a:r>
          </a:p>
          <a:p>
            <a:pPr>
              <a:spcAft>
                <a:spcPts val="800"/>
              </a:spcAft>
              <a:defRPr sz="2000"/>
            </a:pPr>
            <a:r>
              <a:t>Social change may be gradual or rapid, planned or unplanned.</a:t>
            </a:r>
          </a:p>
          <a:p>
            <a:pPr>
              <a:spcAft>
                <a:spcPts val="800"/>
              </a:spcAft>
              <a:defRPr sz="1800"/>
            </a:pPr>
            <a:r>
              <a:t>Understanding social change is essential for understanding the development and transformation of society.</a:t>
            </a:r>
          </a:p>
          <a:p>
            <a:pPr>
              <a:spcAft>
                <a:spcPts val="800"/>
              </a:spcAft>
              <a:defRPr sz="2000"/>
            </a:pPr>
            <a: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sz="2800" b="1"/>
            </a:pPr>
            <a:r>
              <a:rPr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3141652"/>
          </a:xfrm>
        </p:spPr>
        <p:txBody>
          <a:bodyPr/>
          <a:lstStyle/>
          <a:p>
            <a:pPr>
              <a:spcAft>
                <a:spcPts val="800"/>
              </a:spcAft>
              <a:defRPr sz="2000"/>
            </a:pPr>
            <a:r>
              <a:rPr dirty="0"/>
              <a:t>Society is not static; it continuously changes over time.</a:t>
            </a:r>
          </a:p>
          <a:p>
            <a:pPr>
              <a:spcAft>
                <a:spcPts val="800"/>
              </a:spcAft>
              <a:defRPr sz="2000"/>
            </a:pPr>
            <a:r>
              <a:rPr dirty="0"/>
              <a:t>Changes occur in social relationships, institutions, values, norms and </a:t>
            </a:r>
            <a:r>
              <a:rPr dirty="0" err="1"/>
              <a:t>behaviour</a:t>
            </a:r>
            <a:r>
              <a:rPr dirty="0"/>
              <a:t>.</a:t>
            </a:r>
          </a:p>
          <a:p>
            <a:pPr>
              <a:spcAft>
                <a:spcPts val="800"/>
              </a:spcAft>
              <a:defRPr sz="2000"/>
            </a:pPr>
            <a:r>
              <a:rPr dirty="0"/>
              <a:t>Social change refers to significant changes in the structure and functioning of society.</a:t>
            </a:r>
          </a:p>
          <a:p>
            <a:pPr>
              <a:spcAft>
                <a:spcPts val="800"/>
              </a:spcAft>
              <a:defRPr sz="2000"/>
            </a:pPr>
            <a:r>
              <a:rPr dirty="0"/>
              <a:t>It is a universal and continuous social process.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Concept of Social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800"/>
              </a:spcAft>
              <a:defRPr sz="2000"/>
            </a:pPr>
            <a:r>
              <a:t>Social change refers to changes in:</a:t>
            </a:r>
          </a:p>
          <a:p>
            <a:pPr>
              <a:spcAft>
                <a:spcPts val="800"/>
              </a:spcAft>
              <a:defRPr sz="2000"/>
            </a:pPr>
            <a:r>
              <a:t>• Social structure</a:t>
            </a:r>
          </a:p>
          <a:p>
            <a:pPr>
              <a:spcAft>
                <a:spcPts val="800"/>
              </a:spcAft>
              <a:defRPr sz="2000"/>
            </a:pPr>
            <a:r>
              <a:t>• Social relationships</a:t>
            </a:r>
          </a:p>
          <a:p>
            <a:pPr>
              <a:spcAft>
                <a:spcPts val="800"/>
              </a:spcAft>
              <a:defRPr sz="2000"/>
            </a:pPr>
            <a:r>
              <a:t>• Social institutions</a:t>
            </a:r>
          </a:p>
          <a:p>
            <a:pPr>
              <a:spcAft>
                <a:spcPts val="800"/>
              </a:spcAft>
              <a:defRPr sz="2000"/>
            </a:pPr>
            <a:r>
              <a:t>• Social norms and values</a:t>
            </a:r>
          </a:p>
          <a:p>
            <a:pPr>
              <a:spcAft>
                <a:spcPts val="800"/>
              </a:spcAft>
              <a:defRPr sz="2000"/>
            </a:pPr>
            <a:r>
              <a:t>• Patterns of social behaviour</a:t>
            </a:r>
          </a:p>
          <a:p>
            <a:pPr>
              <a:spcAft>
                <a:spcPts val="800"/>
              </a:spcAft>
              <a:defRPr sz="2000"/>
            </a:pPr>
            <a:r>
              <a:t>• Social roles and statuses</a:t>
            </a:r>
          </a:p>
          <a:p>
            <a:pPr>
              <a:spcAft>
                <a:spcPts val="800"/>
              </a:spcAft>
              <a:defRPr sz="2000"/>
            </a:pPr>
            <a:r>
              <a:t>• Culture and lifestyle</a:t>
            </a:r>
          </a:p>
          <a:p>
            <a:pPr>
              <a:spcAft>
                <a:spcPts val="800"/>
              </a:spcAft>
              <a:defRPr sz="1800"/>
            </a:pPr>
            <a:r>
              <a:t>In simple terms: Social change means a significant transformation in the way society is organized and functions.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Definition of Social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1800"/>
            </a:pPr>
            <a:r>
              <a:t>Kingsley Davis: Social change refers to alterations in social organization, including the structure and functions of society.</a:t>
            </a:r>
          </a:p>
          <a:p>
            <a:pPr>
              <a:spcAft>
                <a:spcPts val="800"/>
              </a:spcAft>
              <a:defRPr sz="2000"/>
            </a:pPr>
            <a:r>
              <a:t>MacIver and Page: Social change refers to a change in social relationships.</a:t>
            </a:r>
          </a:p>
          <a:p>
            <a:pPr>
              <a:spcAft>
                <a:spcPts val="800"/>
              </a:spcAft>
              <a:defRPr sz="1800"/>
            </a:pPr>
            <a:r>
              <a:t>Morris Ginsberg: Social change includes changes in social structure, social relationships and social organization.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Nature of Social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000"/>
            </a:pPr>
            <a:r>
              <a:t>Universal – occurs in every society.</a:t>
            </a:r>
          </a:p>
          <a:p>
            <a:pPr>
              <a:spcAft>
                <a:spcPts val="800"/>
              </a:spcAft>
              <a:defRPr sz="2000"/>
            </a:pPr>
            <a:r>
              <a:t>Continuous – continues over time.</a:t>
            </a:r>
          </a:p>
          <a:p>
            <a:pPr>
              <a:spcAft>
                <a:spcPts val="800"/>
              </a:spcAft>
              <a:defRPr sz="2000"/>
            </a:pPr>
            <a:r>
              <a:t>Dynamic – society is constantly changing.</a:t>
            </a:r>
          </a:p>
          <a:p>
            <a:pPr>
              <a:spcAft>
                <a:spcPts val="800"/>
              </a:spcAft>
              <a:defRPr sz="2000"/>
            </a:pPr>
            <a:r>
              <a:t>Uneven – the rate of change differs between societies and groups.</a:t>
            </a:r>
          </a:p>
          <a:p>
            <a:pPr>
              <a:spcAft>
                <a:spcPts val="800"/>
              </a:spcAft>
              <a:defRPr sz="2000"/>
            </a:pPr>
            <a:r>
              <a:t>Multidimensional – changes occur in several areas of social life.</a:t>
            </a:r>
          </a:p>
          <a:p>
            <a:pPr>
              <a:spcAft>
                <a:spcPts val="800"/>
              </a:spcAft>
              <a:defRPr sz="2000"/>
            </a:pPr>
            <a:r>
              <a:t>Complex – different factors interact to produce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Characteristics of Social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000"/>
            </a:pPr>
            <a:r>
              <a:t>Social change is inevitable.</a:t>
            </a:r>
          </a:p>
          <a:p>
            <a:pPr>
              <a:spcAft>
                <a:spcPts val="800"/>
              </a:spcAft>
              <a:defRPr sz="2000"/>
            </a:pPr>
            <a:r>
              <a:t>It occurs in all societies.</a:t>
            </a:r>
          </a:p>
          <a:p>
            <a:pPr>
              <a:spcAft>
                <a:spcPts val="800"/>
              </a:spcAft>
              <a:defRPr sz="2000"/>
            </a:pPr>
            <a:r>
              <a:t>It may be planned or unplanned.</a:t>
            </a:r>
          </a:p>
          <a:p>
            <a:pPr>
              <a:spcAft>
                <a:spcPts val="800"/>
              </a:spcAft>
              <a:defRPr sz="2000"/>
            </a:pPr>
            <a:r>
              <a:t>Its speed can vary.</a:t>
            </a:r>
          </a:p>
          <a:p>
            <a:pPr>
              <a:spcAft>
                <a:spcPts val="800"/>
              </a:spcAft>
              <a:defRPr sz="2000"/>
            </a:pPr>
            <a:r>
              <a:t>It may produce both positive and negative consequences.</a:t>
            </a:r>
          </a:p>
          <a:p>
            <a:pPr>
              <a:spcAft>
                <a:spcPts val="800"/>
              </a:spcAft>
              <a:defRPr sz="2000"/>
            </a:pPr>
            <a:r>
              <a:t>It affects social institutions and relationships.</a:t>
            </a:r>
          </a:p>
          <a:p>
            <a:pPr>
              <a:spcAft>
                <a:spcPts val="800"/>
              </a:spcAft>
              <a:defRPr sz="2000"/>
            </a:pPr>
            <a:r>
              <a:t>Different aspects of society are interconnected.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Types of Social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000"/>
            </a:pPr>
            <a:r>
              <a:t>Evolutionary change – gradual development over time.</a:t>
            </a:r>
          </a:p>
          <a:p>
            <a:pPr>
              <a:spcAft>
                <a:spcPts val="800"/>
              </a:spcAft>
              <a:defRPr sz="2000"/>
            </a:pPr>
            <a:r>
              <a:t>Revolutionary change – rapid and fundamental transformation.</a:t>
            </a:r>
          </a:p>
          <a:p>
            <a:pPr>
              <a:spcAft>
                <a:spcPts val="800"/>
              </a:spcAft>
              <a:defRPr sz="2000"/>
            </a:pPr>
            <a:r>
              <a:t>Planned change – deliberately introduced through policies or programmes.</a:t>
            </a:r>
          </a:p>
          <a:p>
            <a:pPr>
              <a:spcAft>
                <a:spcPts val="800"/>
              </a:spcAft>
              <a:defRPr sz="2000"/>
            </a:pPr>
            <a:r>
              <a:t>Unplanned change – occurs unexpectedly.</a:t>
            </a:r>
          </a:p>
          <a:p>
            <a:pPr>
              <a:spcAft>
                <a:spcPts val="800"/>
              </a:spcAft>
              <a:defRPr sz="2000"/>
            </a:pPr>
            <a:r>
              <a:t>Short-term and long-term change – depending on duration and impact.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Technological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800"/>
              </a:spcAft>
              <a:defRPr sz="2000"/>
            </a:pPr>
            <a:r>
              <a:t>Technology is one of the major forces of social change.</a:t>
            </a:r>
          </a:p>
          <a:p>
            <a:pPr>
              <a:spcAft>
                <a:spcPts val="800"/>
              </a:spcAft>
              <a:defRPr sz="2000"/>
            </a:pPr>
            <a:r>
              <a:t>Examples:</a:t>
            </a:r>
          </a:p>
          <a:p>
            <a:pPr>
              <a:spcAft>
                <a:spcPts val="800"/>
              </a:spcAft>
              <a:defRPr sz="2000"/>
            </a:pPr>
            <a:r>
              <a:t>• Internet and smartphones</a:t>
            </a:r>
          </a:p>
          <a:p>
            <a:pPr>
              <a:spcAft>
                <a:spcPts val="800"/>
              </a:spcAft>
              <a:defRPr sz="2000"/>
            </a:pPr>
            <a:r>
              <a:t>• Social media</a:t>
            </a:r>
          </a:p>
          <a:p>
            <a:pPr>
              <a:spcAft>
                <a:spcPts val="800"/>
              </a:spcAft>
              <a:defRPr sz="2000"/>
            </a:pPr>
            <a:r>
              <a:t>• Artificial intelligence</a:t>
            </a:r>
          </a:p>
          <a:p>
            <a:pPr>
              <a:spcAft>
                <a:spcPts val="800"/>
              </a:spcAft>
              <a:defRPr sz="2000"/>
            </a:pPr>
            <a:r>
              <a:t>• Modern transportation</a:t>
            </a:r>
          </a:p>
          <a:p>
            <a:pPr>
              <a:spcAft>
                <a:spcPts val="800"/>
              </a:spcAft>
              <a:defRPr sz="2000"/>
            </a:pPr>
            <a:r>
              <a:t>• Mechanization of agriculture</a:t>
            </a:r>
          </a:p>
          <a:p>
            <a:pPr>
              <a:spcAft>
                <a:spcPts val="800"/>
              </a:spcAft>
              <a:defRPr sz="2000"/>
            </a:pPr>
            <a:r>
              <a:t>• Digital education</a:t>
            </a:r>
          </a:p>
          <a:p>
            <a:pPr>
              <a:spcAft>
                <a:spcPts val="800"/>
              </a:spcAft>
              <a:defRPr sz="2000"/>
            </a:pPr>
            <a:r>
              <a:t>Technology changes communication, employment, education, family life and social interaction.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Economic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800"/>
              </a:spcAft>
              <a:defRPr sz="2000"/>
            </a:pPr>
            <a:r>
              <a:t>Economic changes can transform society through:</a:t>
            </a:r>
          </a:p>
          <a:p>
            <a:pPr>
              <a:spcAft>
                <a:spcPts val="800"/>
              </a:spcAft>
              <a:defRPr sz="2000"/>
            </a:pPr>
            <a:r>
              <a:t>• Industrialization</a:t>
            </a:r>
          </a:p>
          <a:p>
            <a:pPr>
              <a:spcAft>
                <a:spcPts val="800"/>
              </a:spcAft>
              <a:defRPr sz="2000"/>
            </a:pPr>
            <a:r>
              <a:t>• Capitalism and market expansion</a:t>
            </a:r>
          </a:p>
          <a:p>
            <a:pPr>
              <a:spcAft>
                <a:spcPts val="800"/>
              </a:spcAft>
              <a:defRPr sz="2000"/>
            </a:pPr>
            <a:r>
              <a:t>• Changes in occupations</a:t>
            </a:r>
          </a:p>
          <a:p>
            <a:pPr>
              <a:spcAft>
                <a:spcPts val="800"/>
              </a:spcAft>
              <a:defRPr sz="2000"/>
            </a:pPr>
            <a:r>
              <a:t>• Economic development</a:t>
            </a:r>
          </a:p>
          <a:p>
            <a:pPr>
              <a:spcAft>
                <a:spcPts val="800"/>
              </a:spcAft>
              <a:defRPr sz="2000"/>
            </a:pPr>
            <a:r>
              <a:t>• Unemployment</a:t>
            </a:r>
          </a:p>
          <a:p>
            <a:pPr>
              <a:spcAft>
                <a:spcPts val="800"/>
              </a:spcAft>
              <a:defRPr sz="2000"/>
            </a:pPr>
            <a:r>
              <a:t>• Changes in income and wealth</a:t>
            </a:r>
          </a:p>
          <a:p>
            <a:pPr>
              <a:spcAft>
                <a:spcPts val="800"/>
              </a:spcAft>
              <a:defRPr sz="2000"/>
            </a:pPr>
            <a:r>
              <a:t>• Growth of the service sector</a:t>
            </a:r>
          </a:p>
          <a:p>
            <a:pPr>
              <a:spcAft>
                <a:spcPts val="800"/>
              </a:spcAft>
              <a:defRPr sz="2000"/>
            </a:pPr>
            <a:r>
              <a:t>Economic transformation often produces changes in class structure and lifestyles.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752</Words>
  <Application>Microsoft Office PowerPoint</Application>
  <PresentationFormat>Widescreen</PresentationFormat>
  <Paragraphs>121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</vt:lpstr>
      <vt:lpstr>Social Change</vt:lpstr>
      <vt:lpstr>Introduction</vt:lpstr>
      <vt:lpstr>Concept of Social Change</vt:lpstr>
      <vt:lpstr>Definition of Social Change</vt:lpstr>
      <vt:lpstr>Nature of Social Change</vt:lpstr>
      <vt:lpstr>Characteristics of Social Change</vt:lpstr>
      <vt:lpstr>Types of Social Change</vt:lpstr>
      <vt:lpstr>Technological Factors</vt:lpstr>
      <vt:lpstr>Economic Factors</vt:lpstr>
      <vt:lpstr>Political and Legal Factors</vt:lpstr>
      <vt:lpstr>Cultural Factors</vt:lpstr>
      <vt:lpstr>Demographic Factors</vt:lpstr>
      <vt:lpstr>Environmental Factors</vt:lpstr>
      <vt:lpstr>Education and Social Movements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Change</dc:title>
  <cp:lastModifiedBy>Microsoft account</cp:lastModifiedBy>
  <cp:revision>1</cp:revision>
  <dcterms:modified xsi:type="dcterms:W3CDTF">2026-08-29T07:43:47Z</dcterms:modified>
</cp:coreProperties>
</file>