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tableStyles" Target="/ppt/tableStyles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theme" Target="/ppt/theme/theme1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viewProps" Target="/ppt/viewProps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presProps" Target="/ppt/presProps.xml" Id="rId23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992451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theme/theme1.xml" Id="rId18" /><Relationship Type="http://schemas.openxmlformats.org/officeDocument/2006/relationships/slideLayout" Target="/ppt/slideLayouts/slideLayout7.xml" Id="rId7" /><Relationship Type="http://schemas.openxmlformats.org/officeDocument/2006/relationships/image" Target="/ppt/media/image3.jpg" Id="rId19" /></Relationships>
</file>

<file path=ppt/slideMasters/slideMaster1.xml><?xml version="1.0" encoding="utf-8"?>
<p:sldMaster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755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924000" y="1097280"/>
            <a:ext cx="6404959" cy="1138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>
                <a:solidFill>
                  <a:srgbClr val="1C374B"/>
                </a:solidFill>
              </a:defRPr>
            </a:pPr>
            <a:r>
              <a:rPr dirty="0"/>
              <a:t>Settlements: Origin and Growth of</a:t>
            </a:r>
            <a:endParaRPr lang="en-IN" dirty="0"/>
          </a:p>
          <a:p>
            <a:pPr algn="ctr">
              <a:defRPr sz="3400" b="1">
                <a:solidFill>
                  <a:srgbClr val="1C374B"/>
                </a:solidFill>
              </a:defRPr>
            </a:pPr>
            <a:r>
              <a:rPr dirty="0"/>
              <a:t> Rural and Urban Settlements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657600"/>
            <a:ext cx="1033272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464646"/>
                </a:solidFill>
              </a:defRPr>
            </a:pPr>
            <a:r>
              <a:t>Submitted by DR RANJITA ROY SARKAR</a:t>
            </a:r>
            <a:br/>
            <a:r>
              <a:t>ASSISTANT PROFESSOR, 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Meaning of Settlement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A settlement is a place where people live and organize social and economic activities.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Settlements range from small rural hamlets to large metropolitan regions.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Their form reflects physical environment, technology, economy and society.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1508760"/>
            <a:ext cx="502920" cy="457200"/>
          </a:xfrm>
          <a:prstGeom prst="rect">
            <a:avLst/>
          </a:prstGeom>
          <a:solidFill>
            <a:srgbClr val="B4A587"/>
          </a:solidFill>
          <a:ln>
            <a:solidFill>
              <a:srgbClr val="645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961120" y="1508760"/>
            <a:ext cx="502920" cy="457200"/>
          </a:xfrm>
          <a:prstGeom prst="rect">
            <a:avLst/>
          </a:prstGeom>
          <a:solidFill>
            <a:srgbClr val="B4A587"/>
          </a:solidFill>
          <a:ln>
            <a:solidFill>
              <a:srgbClr val="645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646920" y="1508760"/>
            <a:ext cx="502920" cy="457200"/>
          </a:xfrm>
          <a:prstGeom prst="rect">
            <a:avLst/>
          </a:prstGeom>
          <a:solidFill>
            <a:srgbClr val="B4A587"/>
          </a:solidFill>
          <a:ln>
            <a:solidFill>
              <a:srgbClr val="645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275320" y="2240280"/>
            <a:ext cx="502920" cy="457200"/>
          </a:xfrm>
          <a:prstGeom prst="rect">
            <a:avLst/>
          </a:prstGeom>
          <a:solidFill>
            <a:srgbClr val="B4A587"/>
          </a:solidFill>
          <a:ln>
            <a:solidFill>
              <a:srgbClr val="645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961120" y="2240280"/>
            <a:ext cx="502920" cy="457200"/>
          </a:xfrm>
          <a:prstGeom prst="rect">
            <a:avLst/>
          </a:prstGeom>
          <a:solidFill>
            <a:srgbClr val="B4A587"/>
          </a:solidFill>
          <a:ln>
            <a:solidFill>
              <a:srgbClr val="645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Origin of Rural Settlements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Early settlements developed where water, fertile soil and food resources were available.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River valleys and fertile plains supported early agriculture.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Security, accessibility and social organization also influenced location.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2148839"/>
            <a:ext cx="365760" cy="365760"/>
          </a:xfrm>
          <a:prstGeom prst="rect">
            <a:avLst/>
          </a:prstGeom>
          <a:solidFill>
            <a:srgbClr val="AAB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778240" y="2148839"/>
            <a:ext cx="365760" cy="365760"/>
          </a:xfrm>
          <a:prstGeom prst="rect">
            <a:avLst/>
          </a:prstGeom>
          <a:solidFill>
            <a:srgbClr val="AAB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281160" y="2148839"/>
            <a:ext cx="365760" cy="365760"/>
          </a:xfrm>
          <a:prstGeom prst="rect">
            <a:avLst/>
          </a:prstGeom>
          <a:solidFill>
            <a:srgbClr val="AAB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784080" y="2148839"/>
            <a:ext cx="365760" cy="365760"/>
          </a:xfrm>
          <a:prstGeom prst="rect">
            <a:avLst/>
          </a:prstGeom>
          <a:solidFill>
            <a:srgbClr val="AAB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287000" y="2148839"/>
            <a:ext cx="365760" cy="365760"/>
          </a:xfrm>
          <a:prstGeom prst="rect">
            <a:avLst/>
          </a:prstGeom>
          <a:solidFill>
            <a:srgbClr val="AAB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275320" y="2651760"/>
            <a:ext cx="2743200" cy="73152"/>
          </a:xfrm>
          <a:prstGeom prst="rect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Factors Influencing Settlement Location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Physical: relief, climate, water, soil and drainage.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Economic: agriculture, trade, industry, employment and markets.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Social and political: security, administration, religion, property and historical traditions.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2514600"/>
            <a:ext cx="411480" cy="640080"/>
          </a:xfrm>
          <a:prstGeom prst="rect">
            <a:avLst/>
          </a:prstGeom>
          <a:solidFill>
            <a:srgbClr val="91A5B4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805672" y="2148840"/>
            <a:ext cx="411480" cy="1005840"/>
          </a:xfrm>
          <a:prstGeom prst="rect">
            <a:avLst/>
          </a:prstGeom>
          <a:solidFill>
            <a:srgbClr val="91A5B4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336024" y="1691640"/>
            <a:ext cx="411480" cy="1463040"/>
          </a:xfrm>
          <a:prstGeom prst="rect">
            <a:avLst/>
          </a:prstGeom>
          <a:solidFill>
            <a:srgbClr val="91A5B4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866376" y="2240280"/>
            <a:ext cx="411480" cy="914400"/>
          </a:xfrm>
          <a:prstGeom prst="rect">
            <a:avLst/>
          </a:prstGeom>
          <a:solidFill>
            <a:srgbClr val="91A5B4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396728" y="2423160"/>
            <a:ext cx="411480" cy="731520"/>
          </a:xfrm>
          <a:prstGeom prst="rect">
            <a:avLst/>
          </a:prstGeom>
          <a:solidFill>
            <a:srgbClr val="91A5B4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Stages in Rural Settlement Growth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Temporary camps may become permanent villages when resources and livelihoods stabilize.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Expansion occurs through population growth, agricultural intensification and improved infrastructure.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Villages can develop service functions and become small towns.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2423160"/>
            <a:ext cx="2743200" cy="73152"/>
          </a:xfrm>
          <a:prstGeom prst="rect">
            <a:avLst/>
          </a:prstGeom>
          <a:solidFill>
            <a:srgbClr val="465A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02168" y="2286000"/>
            <a:ext cx="228600" cy="228600"/>
          </a:xfrm>
          <a:prstGeom prst="ellipse">
            <a:avLst/>
          </a:prstGeom>
          <a:solidFill>
            <a:srgbClr val="B491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299448" y="2286000"/>
            <a:ext cx="228600" cy="228600"/>
          </a:xfrm>
          <a:prstGeom prst="ellipse">
            <a:avLst/>
          </a:prstGeom>
          <a:solidFill>
            <a:srgbClr val="B491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396728" y="2286000"/>
            <a:ext cx="228600" cy="228600"/>
          </a:xfrm>
          <a:prstGeom prst="ellipse">
            <a:avLst/>
          </a:prstGeom>
          <a:solidFill>
            <a:srgbClr val="B491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Early Urban Settlements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Urban settlements emerged with agricultural surplus and occupational specialization.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Mesopotamia, the Indus Valley and other early civilizations developed planned urban centers.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Trade, administration, craft production and religion supported urban growth.</a:t>
            </a:r>
          </a:p>
        </p:txBody>
      </p:sp>
      <p:sp>
        <p:nvSpPr>
          <p:cNvPr id="5" name="Oval 4"/>
          <p:cNvSpPr/>
          <p:nvPr/>
        </p:nvSpPr>
        <p:spPr>
          <a:xfrm>
            <a:off x="8275320" y="1508760"/>
            <a:ext cx="2286000" cy="2286000"/>
          </a:xfrm>
          <a:prstGeom prst="ellipse">
            <a:avLst/>
          </a:prstGeom>
          <a:solidFill>
            <a:srgbClr val="EBE1CD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503920" y="1737360"/>
            <a:ext cx="1828800" cy="1828800"/>
          </a:xfrm>
          <a:prstGeom prst="ellipse">
            <a:avLst/>
          </a:prstGeom>
          <a:solidFill>
            <a:srgbClr val="DCD7C8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732520" y="1965960"/>
            <a:ext cx="1371600" cy="1371600"/>
          </a:xfrm>
          <a:prstGeom prst="ellipse">
            <a:avLst/>
          </a:prstGeom>
          <a:solidFill>
            <a:srgbClr val="CDCDC3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8961120" y="2194560"/>
            <a:ext cx="914400" cy="914400"/>
          </a:xfrm>
          <a:prstGeom prst="ellipse">
            <a:avLst/>
          </a:prstGeom>
          <a:solidFill>
            <a:srgbClr val="BEC3BE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189720" y="2423160"/>
            <a:ext cx="457200" cy="457200"/>
          </a:xfrm>
          <a:prstGeom prst="ellipse">
            <a:avLst/>
          </a:prstGeom>
          <a:solidFill>
            <a:srgbClr val="AFB9B9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Urbanization in Ancient Times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Ancient cities often developed near rivers, coasts and trade routes.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Walls, streets, drainage systems, markets and public buildings shaped urban form.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Cities served administrative, religious and commercial functions.</a:t>
            </a:r>
          </a:p>
        </p:txBody>
      </p:sp>
      <p:sp>
        <p:nvSpPr>
          <p:cNvPr id="5" name="Pie 4"/>
          <p:cNvSpPr/>
          <p:nvPr/>
        </p:nvSpPr>
        <p:spPr>
          <a:xfrm>
            <a:off x="8458200" y="1691639"/>
            <a:ext cx="2194560" cy="2194560"/>
          </a:xfrm>
          <a:prstGeom prst="pie">
            <a:avLst/>
          </a:prstGeom>
          <a:solidFill>
            <a:srgbClr val="D2C8B9"/>
          </a:solidFill>
          <a:ln>
            <a:solidFill>
              <a:srgbClr val="6E64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9509760" y="2697480"/>
            <a:ext cx="1371600" cy="32004"/>
          </a:xfrm>
          <a:prstGeom prst="rect">
            <a:avLst/>
          </a:prstGeom>
          <a:solidFill>
            <a:srgbClr val="505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 rot="2700000">
            <a:off x="9509760" y="2697480"/>
            <a:ext cx="1371600" cy="32004"/>
          </a:xfrm>
          <a:prstGeom prst="rect">
            <a:avLst/>
          </a:prstGeom>
          <a:solidFill>
            <a:srgbClr val="505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 rot="5400000">
            <a:off x="9509760" y="2697480"/>
            <a:ext cx="1371600" cy="32004"/>
          </a:xfrm>
          <a:prstGeom prst="rect">
            <a:avLst/>
          </a:prstGeom>
          <a:solidFill>
            <a:srgbClr val="505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 rot="8100000">
            <a:off x="9509760" y="2697480"/>
            <a:ext cx="1371600" cy="32004"/>
          </a:xfrm>
          <a:prstGeom prst="rect">
            <a:avLst/>
          </a:prstGeom>
          <a:solidFill>
            <a:srgbClr val="505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Medieval Urban Growth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Medieval towns expanded around castles, forts, ports, markets and religious centers.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Trade guilds and craft specialization encouraged urban economic activity.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Narrow streets, defensive walls and market spaces were common features in many cities.</a:t>
            </a:r>
          </a:p>
        </p:txBody>
      </p:sp>
      <p:sp>
        <p:nvSpPr>
          <p:cNvPr id="5" name="Oval 4"/>
          <p:cNvSpPr/>
          <p:nvPr/>
        </p:nvSpPr>
        <p:spPr>
          <a:xfrm>
            <a:off x="9189720" y="2423160"/>
            <a:ext cx="502920" cy="502920"/>
          </a:xfrm>
          <a:prstGeom prst="ellipse">
            <a:avLst/>
          </a:prstGeom>
          <a:solidFill>
            <a:srgbClr val="AABECD"/>
          </a:solidFill>
          <a:ln>
            <a:solidFill>
              <a:srgbClr val="5064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75320" y="1508760"/>
            <a:ext cx="320040" cy="320040"/>
          </a:xfrm>
          <a:prstGeom prst="ellipse">
            <a:avLst/>
          </a:prstGeom>
          <a:solidFill>
            <a:srgbClr val="AABECD"/>
          </a:solidFill>
          <a:ln>
            <a:solidFill>
              <a:srgbClr val="5064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104120" y="1508760"/>
            <a:ext cx="411480" cy="411480"/>
          </a:xfrm>
          <a:prstGeom prst="ellipse">
            <a:avLst/>
          </a:prstGeom>
          <a:solidFill>
            <a:srgbClr val="AABECD"/>
          </a:solidFill>
          <a:ln>
            <a:solidFill>
              <a:srgbClr val="5064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104120" y="3337560"/>
            <a:ext cx="457200" cy="457200"/>
          </a:xfrm>
          <a:prstGeom prst="ellipse">
            <a:avLst/>
          </a:prstGeom>
          <a:solidFill>
            <a:srgbClr val="AABECD"/>
          </a:solidFill>
          <a:ln>
            <a:solidFill>
              <a:srgbClr val="5064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8366760" y="3337560"/>
            <a:ext cx="365760" cy="365760"/>
          </a:xfrm>
          <a:prstGeom prst="ellipse">
            <a:avLst/>
          </a:prstGeom>
          <a:solidFill>
            <a:srgbClr val="AABECD"/>
          </a:solidFill>
          <a:ln>
            <a:solidFill>
              <a:srgbClr val="5064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Modern Urbanization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Industrialization accelerated urban growth from the eighteenth and nineteenth centuries.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Factories attracted labor and encouraged transport and housing expansion.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Modern cities increasingly depend on regional and global networks.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1508760"/>
            <a:ext cx="502920" cy="457200"/>
          </a:xfrm>
          <a:prstGeom prst="rect">
            <a:avLst/>
          </a:prstGeom>
          <a:solidFill>
            <a:srgbClr val="B4A587"/>
          </a:solidFill>
          <a:ln>
            <a:solidFill>
              <a:srgbClr val="645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961120" y="1508760"/>
            <a:ext cx="502920" cy="457200"/>
          </a:xfrm>
          <a:prstGeom prst="rect">
            <a:avLst/>
          </a:prstGeom>
          <a:solidFill>
            <a:srgbClr val="B4A587"/>
          </a:solidFill>
          <a:ln>
            <a:solidFill>
              <a:srgbClr val="645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646920" y="1508760"/>
            <a:ext cx="502920" cy="457200"/>
          </a:xfrm>
          <a:prstGeom prst="rect">
            <a:avLst/>
          </a:prstGeom>
          <a:solidFill>
            <a:srgbClr val="B4A587"/>
          </a:solidFill>
          <a:ln>
            <a:solidFill>
              <a:srgbClr val="645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275320" y="2240280"/>
            <a:ext cx="502920" cy="457200"/>
          </a:xfrm>
          <a:prstGeom prst="rect">
            <a:avLst/>
          </a:prstGeom>
          <a:solidFill>
            <a:srgbClr val="B4A587"/>
          </a:solidFill>
          <a:ln>
            <a:solidFill>
              <a:srgbClr val="645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961120" y="2240280"/>
            <a:ext cx="502920" cy="457200"/>
          </a:xfrm>
          <a:prstGeom prst="rect">
            <a:avLst/>
          </a:prstGeom>
          <a:solidFill>
            <a:srgbClr val="B4A587"/>
          </a:solidFill>
          <a:ln>
            <a:solidFill>
              <a:srgbClr val="645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Rural–Urban Continuum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Rural and urban areas are not always sharply separated.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Peri-urban zones combine agricultural, residential, industrial and commercial land uses.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Improved transport increases interaction between countryside and cities.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2148839"/>
            <a:ext cx="365760" cy="365760"/>
          </a:xfrm>
          <a:prstGeom prst="rect">
            <a:avLst/>
          </a:prstGeom>
          <a:solidFill>
            <a:srgbClr val="AAB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778240" y="2148839"/>
            <a:ext cx="365760" cy="365760"/>
          </a:xfrm>
          <a:prstGeom prst="rect">
            <a:avLst/>
          </a:prstGeom>
          <a:solidFill>
            <a:srgbClr val="AAB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281160" y="2148839"/>
            <a:ext cx="365760" cy="365760"/>
          </a:xfrm>
          <a:prstGeom prst="rect">
            <a:avLst/>
          </a:prstGeom>
          <a:solidFill>
            <a:srgbClr val="AAB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784080" y="2148839"/>
            <a:ext cx="365760" cy="365760"/>
          </a:xfrm>
          <a:prstGeom prst="rect">
            <a:avLst/>
          </a:prstGeom>
          <a:solidFill>
            <a:srgbClr val="AAB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287000" y="2148839"/>
            <a:ext cx="365760" cy="365760"/>
          </a:xfrm>
          <a:prstGeom prst="rect">
            <a:avLst/>
          </a:prstGeom>
          <a:solidFill>
            <a:srgbClr val="AAB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275320" y="2651760"/>
            <a:ext cx="2743200" cy="73152"/>
          </a:xfrm>
          <a:prstGeom prst="rect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Functions of Rural Settlements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Primary functions include farming, livestock rearing, forestry and fishing.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Villages may also provide education, retail, religious and administrative services.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Function influences settlement size and spatial organization.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2514600"/>
            <a:ext cx="411480" cy="640080"/>
          </a:xfrm>
          <a:prstGeom prst="rect">
            <a:avLst/>
          </a:prstGeom>
          <a:solidFill>
            <a:srgbClr val="91A5B4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805672" y="2148840"/>
            <a:ext cx="411480" cy="1005840"/>
          </a:xfrm>
          <a:prstGeom prst="rect">
            <a:avLst/>
          </a:prstGeom>
          <a:solidFill>
            <a:srgbClr val="91A5B4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336024" y="1691640"/>
            <a:ext cx="411480" cy="1463040"/>
          </a:xfrm>
          <a:prstGeom prst="rect">
            <a:avLst/>
          </a:prstGeom>
          <a:solidFill>
            <a:srgbClr val="91A5B4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866376" y="2240280"/>
            <a:ext cx="411480" cy="914400"/>
          </a:xfrm>
          <a:prstGeom prst="rect">
            <a:avLst/>
          </a:prstGeom>
          <a:solidFill>
            <a:srgbClr val="91A5B4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396728" y="2423160"/>
            <a:ext cx="411480" cy="731520"/>
          </a:xfrm>
          <a:prstGeom prst="rect">
            <a:avLst/>
          </a:prstGeom>
          <a:solidFill>
            <a:srgbClr val="91A5B4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Functions of Urban Settlements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Cities perform commercial, industrial, administrative, educational and cultural functions.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Large cities often specialize in finance, technology, transport or government.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Multiple functions create complex internal land-use patterns.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2423160"/>
            <a:ext cx="2743200" cy="73152"/>
          </a:xfrm>
          <a:prstGeom prst="rect">
            <a:avLst/>
          </a:prstGeom>
          <a:solidFill>
            <a:srgbClr val="465A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02168" y="2286000"/>
            <a:ext cx="228600" cy="228600"/>
          </a:xfrm>
          <a:prstGeom prst="ellipse">
            <a:avLst/>
          </a:prstGeom>
          <a:solidFill>
            <a:srgbClr val="B491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299448" y="2286000"/>
            <a:ext cx="228600" cy="228600"/>
          </a:xfrm>
          <a:prstGeom prst="ellipse">
            <a:avLst/>
          </a:prstGeom>
          <a:solidFill>
            <a:srgbClr val="B491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396728" y="2286000"/>
            <a:ext cx="228600" cy="228600"/>
          </a:xfrm>
          <a:prstGeom prst="ellipse">
            <a:avLst/>
          </a:prstGeom>
          <a:solidFill>
            <a:srgbClr val="B491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Transport and Settlement Growth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Roads, railways, ports and airports influence accessibility.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Settlements often expand along transport corridors.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Transport improvements can create new suburbs, industrial zones and satellite towns.</a:t>
            </a:r>
          </a:p>
        </p:txBody>
      </p:sp>
      <p:sp>
        <p:nvSpPr>
          <p:cNvPr id="5" name="Oval 4"/>
          <p:cNvSpPr/>
          <p:nvPr/>
        </p:nvSpPr>
        <p:spPr>
          <a:xfrm>
            <a:off x="8275320" y="1508760"/>
            <a:ext cx="2286000" cy="2286000"/>
          </a:xfrm>
          <a:prstGeom prst="ellipse">
            <a:avLst/>
          </a:prstGeom>
          <a:solidFill>
            <a:srgbClr val="EBE1CD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503920" y="1737360"/>
            <a:ext cx="1828800" cy="1828800"/>
          </a:xfrm>
          <a:prstGeom prst="ellipse">
            <a:avLst/>
          </a:prstGeom>
          <a:solidFill>
            <a:srgbClr val="DCD7C8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732520" y="1965960"/>
            <a:ext cx="1371600" cy="1371600"/>
          </a:xfrm>
          <a:prstGeom prst="ellipse">
            <a:avLst/>
          </a:prstGeom>
          <a:solidFill>
            <a:srgbClr val="CDCDC3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8961120" y="2194560"/>
            <a:ext cx="914400" cy="914400"/>
          </a:xfrm>
          <a:prstGeom prst="ellipse">
            <a:avLst/>
          </a:prstGeom>
          <a:solidFill>
            <a:srgbClr val="BEC3BE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189720" y="2423160"/>
            <a:ext cx="457200" cy="457200"/>
          </a:xfrm>
          <a:prstGeom prst="ellipse">
            <a:avLst/>
          </a:prstGeom>
          <a:solidFill>
            <a:srgbClr val="AFB9B9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Population and Settlement Expansion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Population growth increases demand for housing, services and infrastructure.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Urban expansion may occur through densification or outward sprawl.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Rural population change can lead to village expansion, contraction or transformation.</a:t>
            </a:r>
          </a:p>
        </p:txBody>
      </p:sp>
      <p:sp>
        <p:nvSpPr>
          <p:cNvPr id="5" name="Pie 4"/>
          <p:cNvSpPr/>
          <p:nvPr/>
        </p:nvSpPr>
        <p:spPr>
          <a:xfrm>
            <a:off x="8458200" y="1691639"/>
            <a:ext cx="2194560" cy="2194560"/>
          </a:xfrm>
          <a:prstGeom prst="pie">
            <a:avLst/>
          </a:prstGeom>
          <a:solidFill>
            <a:srgbClr val="D2C8B9"/>
          </a:solidFill>
          <a:ln>
            <a:solidFill>
              <a:srgbClr val="6E64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9509760" y="2697480"/>
            <a:ext cx="1371600" cy="32004"/>
          </a:xfrm>
          <a:prstGeom prst="rect">
            <a:avLst/>
          </a:prstGeom>
          <a:solidFill>
            <a:srgbClr val="505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 rot="2700000">
            <a:off x="9509760" y="2697480"/>
            <a:ext cx="1371600" cy="32004"/>
          </a:xfrm>
          <a:prstGeom prst="rect">
            <a:avLst/>
          </a:prstGeom>
          <a:solidFill>
            <a:srgbClr val="505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 rot="5400000">
            <a:off x="9509760" y="2697480"/>
            <a:ext cx="1371600" cy="32004"/>
          </a:xfrm>
          <a:prstGeom prst="rect">
            <a:avLst/>
          </a:prstGeom>
          <a:solidFill>
            <a:srgbClr val="505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 rot="8100000">
            <a:off x="9509760" y="2697480"/>
            <a:ext cx="1371600" cy="32004"/>
          </a:xfrm>
          <a:prstGeom prst="rect">
            <a:avLst/>
          </a:prstGeom>
          <a:solidFill>
            <a:srgbClr val="505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Planned and Unplanned Growth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Planned settlements follow predetermined layouts and infrastructure schemes.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Unplanned growth may produce irregular streets and inadequate services.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Planning aims to coordinate land use, transport, housing and public facilities.</a:t>
            </a:r>
          </a:p>
        </p:txBody>
      </p:sp>
      <p:sp>
        <p:nvSpPr>
          <p:cNvPr id="5" name="Oval 4"/>
          <p:cNvSpPr/>
          <p:nvPr/>
        </p:nvSpPr>
        <p:spPr>
          <a:xfrm>
            <a:off x="9189720" y="2423160"/>
            <a:ext cx="502920" cy="502920"/>
          </a:xfrm>
          <a:prstGeom prst="ellipse">
            <a:avLst/>
          </a:prstGeom>
          <a:solidFill>
            <a:srgbClr val="AABECD"/>
          </a:solidFill>
          <a:ln>
            <a:solidFill>
              <a:srgbClr val="5064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75320" y="1508760"/>
            <a:ext cx="320040" cy="320040"/>
          </a:xfrm>
          <a:prstGeom prst="ellipse">
            <a:avLst/>
          </a:prstGeom>
          <a:solidFill>
            <a:srgbClr val="AABECD"/>
          </a:solidFill>
          <a:ln>
            <a:solidFill>
              <a:srgbClr val="5064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104120" y="1508760"/>
            <a:ext cx="411480" cy="411480"/>
          </a:xfrm>
          <a:prstGeom prst="ellipse">
            <a:avLst/>
          </a:prstGeom>
          <a:solidFill>
            <a:srgbClr val="AABECD"/>
          </a:solidFill>
          <a:ln>
            <a:solidFill>
              <a:srgbClr val="5064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104120" y="3337560"/>
            <a:ext cx="457200" cy="457200"/>
          </a:xfrm>
          <a:prstGeom prst="ellipse">
            <a:avLst/>
          </a:prstGeom>
          <a:solidFill>
            <a:srgbClr val="AABECD"/>
          </a:solidFill>
          <a:ln>
            <a:solidFill>
              <a:srgbClr val="5064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8366760" y="3337560"/>
            <a:ext cx="365760" cy="365760"/>
          </a:xfrm>
          <a:prstGeom prst="ellipse">
            <a:avLst/>
          </a:prstGeom>
          <a:solidFill>
            <a:srgbClr val="AABECD"/>
          </a:solidFill>
          <a:ln>
            <a:solidFill>
              <a:srgbClr val="5064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Urban Sprawl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Urban sprawl is low-density outward expansion of built-up areas.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It can increase travel distances, infrastructure costs and loss of agricultural land.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Compact development and transit-oriented planning are alternatives.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1508760"/>
            <a:ext cx="502920" cy="457200"/>
          </a:xfrm>
          <a:prstGeom prst="rect">
            <a:avLst/>
          </a:prstGeom>
          <a:solidFill>
            <a:srgbClr val="B4A587"/>
          </a:solidFill>
          <a:ln>
            <a:solidFill>
              <a:srgbClr val="645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961120" y="1508760"/>
            <a:ext cx="502920" cy="457200"/>
          </a:xfrm>
          <a:prstGeom prst="rect">
            <a:avLst/>
          </a:prstGeom>
          <a:solidFill>
            <a:srgbClr val="B4A587"/>
          </a:solidFill>
          <a:ln>
            <a:solidFill>
              <a:srgbClr val="645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646920" y="1508760"/>
            <a:ext cx="502920" cy="457200"/>
          </a:xfrm>
          <a:prstGeom prst="rect">
            <a:avLst/>
          </a:prstGeom>
          <a:solidFill>
            <a:srgbClr val="B4A587"/>
          </a:solidFill>
          <a:ln>
            <a:solidFill>
              <a:srgbClr val="645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275320" y="2240280"/>
            <a:ext cx="502920" cy="457200"/>
          </a:xfrm>
          <a:prstGeom prst="rect">
            <a:avLst/>
          </a:prstGeom>
          <a:solidFill>
            <a:srgbClr val="B4A587"/>
          </a:solidFill>
          <a:ln>
            <a:solidFill>
              <a:srgbClr val="645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961120" y="2240280"/>
            <a:ext cx="502920" cy="457200"/>
          </a:xfrm>
          <a:prstGeom prst="rect">
            <a:avLst/>
          </a:prstGeom>
          <a:solidFill>
            <a:srgbClr val="B4A587"/>
          </a:solidFill>
          <a:ln>
            <a:solidFill>
              <a:srgbClr val="645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Megacities and Metropolitan Regions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A megacity commonly refers to an urban agglomeration with at least 10 million inhabitants.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Metropolitan regions include the central city and linked surrounding settlements.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Their growth creates opportunities as well as infrastructure and environmental challenges.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2148839"/>
            <a:ext cx="365760" cy="365760"/>
          </a:xfrm>
          <a:prstGeom prst="rect">
            <a:avLst/>
          </a:prstGeom>
          <a:solidFill>
            <a:srgbClr val="AAB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778240" y="2148839"/>
            <a:ext cx="365760" cy="365760"/>
          </a:xfrm>
          <a:prstGeom prst="rect">
            <a:avLst/>
          </a:prstGeom>
          <a:solidFill>
            <a:srgbClr val="AAB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281160" y="2148839"/>
            <a:ext cx="365760" cy="365760"/>
          </a:xfrm>
          <a:prstGeom prst="rect">
            <a:avLst/>
          </a:prstGeom>
          <a:solidFill>
            <a:srgbClr val="AAB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784080" y="2148839"/>
            <a:ext cx="365760" cy="365760"/>
          </a:xfrm>
          <a:prstGeom prst="rect">
            <a:avLst/>
          </a:prstGeom>
          <a:solidFill>
            <a:srgbClr val="AAB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287000" y="2148839"/>
            <a:ext cx="365760" cy="365760"/>
          </a:xfrm>
          <a:prstGeom prst="rect">
            <a:avLst/>
          </a:prstGeom>
          <a:solidFill>
            <a:srgbClr val="AAB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275320" y="2651760"/>
            <a:ext cx="2743200" cy="73152"/>
          </a:xfrm>
          <a:prstGeom prst="rect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Settlement Hierarchy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Settlements can be arranged by size, population, functions and service range.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Hamlets and villages generally have fewer services than towns and cities.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Hierarchy helps explain patterns of service provision and regional interaction.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2514600"/>
            <a:ext cx="411480" cy="640080"/>
          </a:xfrm>
          <a:prstGeom prst="rect">
            <a:avLst/>
          </a:prstGeom>
          <a:solidFill>
            <a:srgbClr val="91A5B4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805672" y="2148840"/>
            <a:ext cx="411480" cy="1005840"/>
          </a:xfrm>
          <a:prstGeom prst="rect">
            <a:avLst/>
          </a:prstGeom>
          <a:solidFill>
            <a:srgbClr val="91A5B4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336024" y="1691640"/>
            <a:ext cx="411480" cy="1463040"/>
          </a:xfrm>
          <a:prstGeom prst="rect">
            <a:avLst/>
          </a:prstGeom>
          <a:solidFill>
            <a:srgbClr val="91A5B4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866376" y="2240280"/>
            <a:ext cx="411480" cy="914400"/>
          </a:xfrm>
          <a:prstGeom prst="rect">
            <a:avLst/>
          </a:prstGeom>
          <a:solidFill>
            <a:srgbClr val="91A5B4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396728" y="2423160"/>
            <a:ext cx="411480" cy="731520"/>
          </a:xfrm>
          <a:prstGeom prst="rect">
            <a:avLst/>
          </a:prstGeom>
          <a:solidFill>
            <a:srgbClr val="91A5B4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Environmental Impact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Settlement growth changes land cover, drainage, water demand and waste generation.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Urban heat islands and pollution can increase with dense development.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Sustainable settlement planning seeks efficient resource use and resilient infrastructure.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2423160"/>
            <a:ext cx="2743200" cy="73152"/>
          </a:xfrm>
          <a:prstGeom prst="rect">
            <a:avLst/>
          </a:prstGeom>
          <a:solidFill>
            <a:srgbClr val="465A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02168" y="2286000"/>
            <a:ext cx="228600" cy="228600"/>
          </a:xfrm>
          <a:prstGeom prst="ellipse">
            <a:avLst/>
          </a:prstGeom>
          <a:solidFill>
            <a:srgbClr val="B491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299448" y="2286000"/>
            <a:ext cx="228600" cy="228600"/>
          </a:xfrm>
          <a:prstGeom prst="ellipse">
            <a:avLst/>
          </a:prstGeom>
          <a:solidFill>
            <a:srgbClr val="B491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396728" y="2286000"/>
            <a:ext cx="228600" cy="228600"/>
          </a:xfrm>
          <a:prstGeom prst="ellipse">
            <a:avLst/>
          </a:prstGeom>
          <a:solidFill>
            <a:srgbClr val="B491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Planning for Sustainable Settlements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Compact mixed-use development can reduce unnecessary travel.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Green spaces, public transport and efficient water systems improve urban sustainability.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Rural planning should support livelihoods, services and environmental conservation.</a:t>
            </a:r>
          </a:p>
        </p:txBody>
      </p:sp>
      <p:sp>
        <p:nvSpPr>
          <p:cNvPr id="5" name="Oval 4"/>
          <p:cNvSpPr/>
          <p:nvPr/>
        </p:nvSpPr>
        <p:spPr>
          <a:xfrm>
            <a:off x="8275320" y="1508760"/>
            <a:ext cx="2286000" cy="2286000"/>
          </a:xfrm>
          <a:prstGeom prst="ellipse">
            <a:avLst/>
          </a:prstGeom>
          <a:solidFill>
            <a:srgbClr val="EBE1CD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503920" y="1737360"/>
            <a:ext cx="1828800" cy="1828800"/>
          </a:xfrm>
          <a:prstGeom prst="ellipse">
            <a:avLst/>
          </a:prstGeom>
          <a:solidFill>
            <a:srgbClr val="DCD7C8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732520" y="1965960"/>
            <a:ext cx="1371600" cy="1371600"/>
          </a:xfrm>
          <a:prstGeom prst="ellipse">
            <a:avLst/>
          </a:prstGeom>
          <a:solidFill>
            <a:srgbClr val="CDCDC3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8961120" y="2194560"/>
            <a:ext cx="914400" cy="914400"/>
          </a:xfrm>
          <a:prstGeom prst="ellipse">
            <a:avLst/>
          </a:prstGeom>
          <a:solidFill>
            <a:srgbClr val="BEC3BE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189720" y="2423160"/>
            <a:ext cx="457200" cy="457200"/>
          </a:xfrm>
          <a:prstGeom prst="ellipse">
            <a:avLst/>
          </a:prstGeom>
          <a:solidFill>
            <a:srgbClr val="AFB9B9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Settlement origin is shaped by resources, accessibility, security and human needs.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Rural settlements are closely linked to primary activities, while urban settlements have diverse specialized functions.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Historical, technological and economic changes continually reshape settlement patterns.</a:t>
            </a:r>
          </a:p>
        </p:txBody>
      </p:sp>
      <p:sp>
        <p:nvSpPr>
          <p:cNvPr id="5" name="Pie 4"/>
          <p:cNvSpPr/>
          <p:nvPr/>
        </p:nvSpPr>
        <p:spPr>
          <a:xfrm>
            <a:off x="8458200" y="1691639"/>
            <a:ext cx="2194560" cy="2194560"/>
          </a:xfrm>
          <a:prstGeom prst="pie">
            <a:avLst/>
          </a:prstGeom>
          <a:solidFill>
            <a:srgbClr val="D2C8B9"/>
          </a:solidFill>
          <a:ln>
            <a:solidFill>
              <a:srgbClr val="6E64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9509760" y="2697480"/>
            <a:ext cx="1371600" cy="32004"/>
          </a:xfrm>
          <a:prstGeom prst="rect">
            <a:avLst/>
          </a:prstGeom>
          <a:solidFill>
            <a:srgbClr val="505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 rot="2700000">
            <a:off x="9509760" y="2697480"/>
            <a:ext cx="1371600" cy="32004"/>
          </a:xfrm>
          <a:prstGeom prst="rect">
            <a:avLst/>
          </a:prstGeom>
          <a:solidFill>
            <a:srgbClr val="505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 rot="5400000">
            <a:off x="9509760" y="2697480"/>
            <a:ext cx="1371600" cy="32004"/>
          </a:xfrm>
          <a:prstGeom prst="rect">
            <a:avLst/>
          </a:prstGeom>
          <a:solidFill>
            <a:srgbClr val="505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 rot="8100000">
            <a:off x="9509760" y="2697480"/>
            <a:ext cx="1371600" cy="32004"/>
          </a:xfrm>
          <a:prstGeom prst="rect">
            <a:avLst/>
          </a:prstGeom>
          <a:solidFill>
            <a:srgbClr val="505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21</a:t>
            </a:r>
          </a:p>
        </p:txBody>
      </p:sp>
    </p:spTree>
  </p:cSld>
  <p:clrMapOvr>
    <a:masterClrMapping/>
  </p:clrMapOvr>
</p:sld>
</file>

<file path=ppt/theme/_rels/theme1.xml.rels>&#65279;<?xml version="1.0" encoding="utf-8"?><Relationships xmlns="http://schemas.openxmlformats.org/package/2006/relationships"><Relationship Type="http://schemas.openxmlformats.org/officeDocument/2006/relationships/image" Target="/ppt/media/image2.jpeg" Id="rId2" /><Relationship Type="http://schemas.openxmlformats.org/officeDocument/2006/relationships/image" Target="/ppt/media/image1.jpeg" Id="rId1" 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1</TotalTime>
  <Words>813</Words>
  <Application>Microsoft Office PowerPoint</Application>
  <PresentationFormat>Widescreen</PresentationFormat>
  <Paragraphs>103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Impact</vt:lpstr>
      <vt:lpstr>Main Event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3</cp:revision>
  <dcterms:created xsi:type="dcterms:W3CDTF">2013-01-27T09:14:16Z</dcterms:created>
  <dcterms:modified xsi:type="dcterms:W3CDTF">2026-09-04T14:22:42Z</dcterms:modified>
  <cp:category/>
</cp:coreProperties>
</file>