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Comic Sans" charset="1" panose="03000702030302020204"/>
      <p:regular r:id="rId13"/>
    </p:embeddedFont>
    <p:embeddedFont>
      <p:font typeface="Calibri (MS)" charset="1" panose="020F05020202040302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1990373"/>
            <a:ext cx="16403431" cy="13726"/>
            <a:chOff x="0" y="0"/>
            <a:chExt cx="21871242" cy="183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60872" y="3088510"/>
            <a:ext cx="16403431" cy="13726"/>
            <a:chOff x="0" y="0"/>
            <a:chExt cx="21871242" cy="183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60872" y="4186647"/>
            <a:ext cx="16403431" cy="13726"/>
            <a:chOff x="0" y="0"/>
            <a:chExt cx="21871242" cy="183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60872" y="5284784"/>
            <a:ext cx="16403431" cy="13726"/>
            <a:chOff x="0" y="0"/>
            <a:chExt cx="21871242" cy="1830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872" y="6382931"/>
            <a:ext cx="16403431" cy="13726"/>
            <a:chOff x="0" y="0"/>
            <a:chExt cx="21871242" cy="183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60872" y="7481068"/>
            <a:ext cx="16403431" cy="13726"/>
            <a:chOff x="0" y="0"/>
            <a:chExt cx="21871242" cy="183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60872" y="8579206"/>
            <a:ext cx="16403431" cy="13726"/>
            <a:chOff x="0" y="0"/>
            <a:chExt cx="21871242" cy="1830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464116" y="2310632"/>
            <a:ext cx="15328316" cy="1418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5"/>
              </a:lnSpc>
            </a:pPr>
            <a:r>
              <a:rPr lang="en-US" sz="5854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Schools of Indian Philosophy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836783" y="4087539"/>
            <a:ext cx="12582973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3"/>
              </a:lnSpc>
            </a:pPr>
            <a:r>
              <a:rPr lang="en-US" sz="4053">
                <a:solidFill>
                  <a:srgbClr val="262626"/>
                </a:solidFill>
                <a:latin typeface="Calibri (MS)"/>
                <a:ea typeface="Calibri (MS)"/>
                <a:cs typeface="Calibri (MS)"/>
                <a:sym typeface="Calibri (MS)"/>
              </a:rPr>
              <a:t>Vivekananda Hore</a:t>
            </a:r>
          </a:p>
          <a:p>
            <a:pPr algn="ctr">
              <a:lnSpc>
                <a:spcPts val="4863"/>
              </a:lnSpc>
            </a:pPr>
            <a:r>
              <a:rPr lang="en-US" sz="4053">
                <a:solidFill>
                  <a:srgbClr val="262626"/>
                </a:solidFill>
                <a:latin typeface="Calibri (MS)"/>
                <a:ea typeface="Calibri (MS)"/>
                <a:cs typeface="Calibri (MS)"/>
                <a:sym typeface="Calibri (MS)"/>
              </a:rPr>
              <a:t>Kalipada Ghosh Tarai Mahavidyalaya </a:t>
            </a:r>
          </a:p>
          <a:p>
            <a:pPr algn="ctr">
              <a:lnSpc>
                <a:spcPts val="4863"/>
              </a:lnSpc>
            </a:pPr>
            <a:r>
              <a:rPr lang="en-US" sz="4053">
                <a:solidFill>
                  <a:srgbClr val="262626"/>
                </a:solidFill>
                <a:latin typeface="Calibri (MS)"/>
                <a:ea typeface="Calibri (MS)"/>
                <a:cs typeface="Calibri (MS)"/>
                <a:sym typeface="Calibri (MS)"/>
              </a:rPr>
              <a:t>Department of Philosophy 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4813423" y="7812796"/>
            <a:ext cx="1670085" cy="1052379"/>
            <a:chOff x="0" y="0"/>
            <a:chExt cx="2226780" cy="140317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26818" cy="1403223"/>
            </a:xfrm>
            <a:custGeom>
              <a:avLst/>
              <a:gdLst/>
              <a:ahLst/>
              <a:cxnLst/>
              <a:rect r="r" b="b" t="t" l="l"/>
              <a:pathLst>
                <a:path h="1403223" w="2226818">
                  <a:moveTo>
                    <a:pt x="0" y="0"/>
                  </a:moveTo>
                  <a:lnTo>
                    <a:pt x="2226818" y="0"/>
                  </a:lnTo>
                  <a:lnTo>
                    <a:pt x="2226818" y="1403223"/>
                  </a:lnTo>
                  <a:lnTo>
                    <a:pt x="0" y="140322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0848" t="0" r="-30846" b="3"/>
              </a:stretch>
            </a:blipFill>
            <a:ln w="22878" cap="sq">
              <a:solidFill>
                <a:srgbClr val="696969"/>
              </a:solidFill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14923237" y="7812796"/>
            <a:ext cx="1670085" cy="1052379"/>
            <a:chOff x="0" y="0"/>
            <a:chExt cx="2226780" cy="140317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226818" cy="1403223"/>
            </a:xfrm>
            <a:custGeom>
              <a:avLst/>
              <a:gdLst/>
              <a:ahLst/>
              <a:cxnLst/>
              <a:rect r="r" b="b" t="t" l="l"/>
              <a:pathLst>
                <a:path h="1403223" w="2226818">
                  <a:moveTo>
                    <a:pt x="0" y="0"/>
                  </a:moveTo>
                  <a:lnTo>
                    <a:pt x="2226818" y="0"/>
                  </a:lnTo>
                  <a:lnTo>
                    <a:pt x="2226818" y="1403223"/>
                  </a:lnTo>
                  <a:lnTo>
                    <a:pt x="0" y="140322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0848" t="0" r="-30846" b="3"/>
              </a:stretch>
            </a:blipFill>
            <a:ln w="22878" cap="sq">
              <a:solidFill>
                <a:srgbClr val="696969"/>
              </a:solidFill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15579833" y="7824235"/>
            <a:ext cx="27451" cy="1029500"/>
            <a:chOff x="0" y="0"/>
            <a:chExt cx="36601" cy="137266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6576" cy="1372616"/>
            </a:xfrm>
            <a:custGeom>
              <a:avLst/>
              <a:gdLst/>
              <a:ahLst/>
              <a:cxnLst/>
              <a:rect r="r" b="b" t="t" l="l"/>
              <a:pathLst>
                <a:path h="1372616" w="36576">
                  <a:moveTo>
                    <a:pt x="0" y="0"/>
                  </a:moveTo>
                  <a:lnTo>
                    <a:pt x="36576" y="0"/>
                  </a:lnTo>
                  <a:lnTo>
                    <a:pt x="36576" y="1372616"/>
                  </a:lnTo>
                  <a:lnTo>
                    <a:pt x="0" y="1372616"/>
                  </a:lnTo>
                  <a:close/>
                </a:path>
              </a:pathLst>
            </a:custGeom>
            <a:solidFill>
              <a:srgbClr val="696969"/>
            </a:solid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1990373"/>
            <a:ext cx="16403431" cy="13726"/>
            <a:chOff x="0" y="0"/>
            <a:chExt cx="21871242" cy="183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60872" y="3088510"/>
            <a:ext cx="16403431" cy="13726"/>
            <a:chOff x="0" y="0"/>
            <a:chExt cx="21871242" cy="183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60872" y="4186647"/>
            <a:ext cx="16403431" cy="13726"/>
            <a:chOff x="0" y="0"/>
            <a:chExt cx="21871242" cy="183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60872" y="5284784"/>
            <a:ext cx="16403431" cy="13726"/>
            <a:chOff x="0" y="0"/>
            <a:chExt cx="21871242" cy="1830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872" y="6382931"/>
            <a:ext cx="16403431" cy="13726"/>
            <a:chOff x="0" y="0"/>
            <a:chExt cx="21871242" cy="183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60872" y="7481068"/>
            <a:ext cx="16403431" cy="13726"/>
            <a:chOff x="0" y="0"/>
            <a:chExt cx="21871242" cy="183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60872" y="8579206"/>
            <a:ext cx="16403431" cy="13726"/>
            <a:chOff x="0" y="0"/>
            <a:chExt cx="21871242" cy="1830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120940" y="585264"/>
            <a:ext cx="16014659" cy="1016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1. Two Broad Classes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5479" y="1830191"/>
            <a:ext cx="14504718" cy="7252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Indian philosophy is traditionally divided into two groups: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• Āstika (Orthodox) → accepts the authority of the Vedas.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• Nāstika (Heterodox) → rejects the authority of the Vedas.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alibri (MS)"/>
                <a:ea typeface="Calibri (MS)"/>
                <a:cs typeface="Calibri (MS)"/>
                <a:sym typeface="Calibri (MS)"/>
              </a:rPr>
              <a:t>⚠ Āstika does NOT simply mean “believes in God”.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For example, Mīmāṁsā and Sāṅkhya are Āstika although they do not accept God as creator.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4812470" y="7605941"/>
            <a:ext cx="1877892" cy="1397460"/>
            <a:chOff x="0" y="0"/>
            <a:chExt cx="2503856" cy="186328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503932" cy="1863344"/>
            </a:xfrm>
            <a:custGeom>
              <a:avLst/>
              <a:gdLst/>
              <a:ahLst/>
              <a:cxnLst/>
              <a:rect r="r" b="b" t="t" l="l"/>
              <a:pathLst>
                <a:path h="1863344" w="2503932">
                  <a:moveTo>
                    <a:pt x="0" y="931672"/>
                  </a:moveTo>
                  <a:cubicBezTo>
                    <a:pt x="0" y="417068"/>
                    <a:pt x="560451" y="0"/>
                    <a:pt x="1251966" y="0"/>
                  </a:cubicBezTo>
                  <a:cubicBezTo>
                    <a:pt x="1943481" y="0"/>
                    <a:pt x="2503932" y="417068"/>
                    <a:pt x="2503932" y="931672"/>
                  </a:cubicBezTo>
                  <a:cubicBezTo>
                    <a:pt x="2503932" y="1446276"/>
                    <a:pt x="1943481" y="1863344"/>
                    <a:pt x="1251966" y="1863344"/>
                  </a:cubicBezTo>
                  <a:cubicBezTo>
                    <a:pt x="560451" y="1863344"/>
                    <a:pt x="0" y="1446149"/>
                    <a:pt x="0" y="931672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5477" t="0" r="-45474" b="3"/>
              </a:stretch>
            </a:blipFill>
            <a:ln w="24784" cap="sq">
              <a:solidFill>
                <a:srgbClr val="696969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1990373"/>
            <a:ext cx="16403431" cy="13726"/>
            <a:chOff x="0" y="0"/>
            <a:chExt cx="21871242" cy="183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60872" y="3088510"/>
            <a:ext cx="16403431" cy="13726"/>
            <a:chOff x="0" y="0"/>
            <a:chExt cx="21871242" cy="183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60872" y="4186647"/>
            <a:ext cx="16403431" cy="13726"/>
            <a:chOff x="0" y="0"/>
            <a:chExt cx="21871242" cy="183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60872" y="5284784"/>
            <a:ext cx="16403431" cy="13726"/>
            <a:chOff x="0" y="0"/>
            <a:chExt cx="21871242" cy="1830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872" y="6382931"/>
            <a:ext cx="16403431" cy="13726"/>
            <a:chOff x="0" y="0"/>
            <a:chExt cx="21871242" cy="183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60872" y="7481068"/>
            <a:ext cx="16403431" cy="13726"/>
            <a:chOff x="0" y="0"/>
            <a:chExt cx="21871242" cy="183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60872" y="8579206"/>
            <a:ext cx="16403431" cy="13726"/>
            <a:chOff x="0" y="0"/>
            <a:chExt cx="21871242" cy="1830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120940" y="585264"/>
            <a:ext cx="16014659" cy="1016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2. Six Āstika Schools — Ṣaḍ-darśana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5479" y="1830191"/>
            <a:ext cx="14504718" cy="7252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The six chief orthodox systems are: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1. Mīmāṁsā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2. Vedānta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3. Sāṅkhya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4. Yoga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5. Nyāya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6. Vaiśeṣika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They accept Vedic authority, though their philosophical methods and conclusions differ.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4813423" y="7812796"/>
            <a:ext cx="1670085" cy="1052379"/>
            <a:chOff x="0" y="0"/>
            <a:chExt cx="2226780" cy="140317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26818" cy="1403223"/>
            </a:xfrm>
            <a:custGeom>
              <a:avLst/>
              <a:gdLst/>
              <a:ahLst/>
              <a:cxnLst/>
              <a:rect r="r" b="b" t="t" l="l"/>
              <a:pathLst>
                <a:path h="1403223" w="2226818">
                  <a:moveTo>
                    <a:pt x="0" y="0"/>
                  </a:moveTo>
                  <a:lnTo>
                    <a:pt x="2226818" y="0"/>
                  </a:lnTo>
                  <a:lnTo>
                    <a:pt x="2226818" y="1403223"/>
                  </a:lnTo>
                  <a:lnTo>
                    <a:pt x="0" y="140322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0848" t="0" r="-30846" b="3"/>
              </a:stretch>
            </a:blipFill>
            <a:ln w="22878" cap="sq">
              <a:solidFill>
                <a:srgbClr val="696969"/>
              </a:solidFill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14923237" y="7812796"/>
            <a:ext cx="1670085" cy="1052379"/>
            <a:chOff x="0" y="0"/>
            <a:chExt cx="2226780" cy="140317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226818" cy="1403223"/>
            </a:xfrm>
            <a:custGeom>
              <a:avLst/>
              <a:gdLst/>
              <a:ahLst/>
              <a:cxnLst/>
              <a:rect r="r" b="b" t="t" l="l"/>
              <a:pathLst>
                <a:path h="1403223" w="2226818">
                  <a:moveTo>
                    <a:pt x="0" y="0"/>
                  </a:moveTo>
                  <a:lnTo>
                    <a:pt x="2226818" y="0"/>
                  </a:lnTo>
                  <a:lnTo>
                    <a:pt x="2226818" y="1403223"/>
                  </a:lnTo>
                  <a:lnTo>
                    <a:pt x="0" y="140322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0848" t="0" r="-30846" b="3"/>
              </a:stretch>
            </a:blipFill>
            <a:ln w="22878" cap="sq">
              <a:solidFill>
                <a:srgbClr val="696969"/>
              </a:solidFill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15579833" y="7824235"/>
            <a:ext cx="27451" cy="1029500"/>
            <a:chOff x="0" y="0"/>
            <a:chExt cx="36601" cy="137266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6576" cy="1372616"/>
            </a:xfrm>
            <a:custGeom>
              <a:avLst/>
              <a:gdLst/>
              <a:ahLst/>
              <a:cxnLst/>
              <a:rect r="r" b="b" t="t" l="l"/>
              <a:pathLst>
                <a:path h="1372616" w="36576">
                  <a:moveTo>
                    <a:pt x="0" y="0"/>
                  </a:moveTo>
                  <a:lnTo>
                    <a:pt x="36576" y="0"/>
                  </a:lnTo>
                  <a:lnTo>
                    <a:pt x="36576" y="1372616"/>
                  </a:lnTo>
                  <a:lnTo>
                    <a:pt x="0" y="1372616"/>
                  </a:lnTo>
                  <a:close/>
                </a:path>
              </a:pathLst>
            </a:custGeom>
            <a:solidFill>
              <a:srgbClr val="696969"/>
            </a:solid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1990373"/>
            <a:ext cx="16403431" cy="13726"/>
            <a:chOff x="0" y="0"/>
            <a:chExt cx="21871242" cy="183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60872" y="3088510"/>
            <a:ext cx="16403431" cy="13726"/>
            <a:chOff x="0" y="0"/>
            <a:chExt cx="21871242" cy="183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60872" y="4186647"/>
            <a:ext cx="16403431" cy="13726"/>
            <a:chOff x="0" y="0"/>
            <a:chExt cx="21871242" cy="183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60872" y="5284784"/>
            <a:ext cx="16403431" cy="13726"/>
            <a:chOff x="0" y="0"/>
            <a:chExt cx="21871242" cy="1830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872" y="6382931"/>
            <a:ext cx="16403431" cy="13726"/>
            <a:chOff x="0" y="0"/>
            <a:chExt cx="21871242" cy="183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60872" y="7481068"/>
            <a:ext cx="16403431" cy="13726"/>
            <a:chOff x="0" y="0"/>
            <a:chExt cx="21871242" cy="183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60872" y="8579206"/>
            <a:ext cx="16403431" cy="13726"/>
            <a:chOff x="0" y="0"/>
            <a:chExt cx="21871242" cy="1830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120940" y="585264"/>
            <a:ext cx="16014659" cy="1016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3. The Three Nāstika Schools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5479" y="1830191"/>
            <a:ext cx="14504718" cy="7252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The three chief heterodox traditions are: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• Cārvāka → Materialist school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• Bauddha → Buddhist philosophy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• Jaina → Jain philosophy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They are called Nāstika because they reject the authority of the Vedas.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5648470" y="7481068"/>
            <a:ext cx="41177" cy="1441304"/>
            <a:chOff x="0" y="0"/>
            <a:chExt cx="54902" cy="192173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4864" cy="1921764"/>
            </a:xfrm>
            <a:custGeom>
              <a:avLst/>
              <a:gdLst/>
              <a:ahLst/>
              <a:cxnLst/>
              <a:rect r="r" b="b" t="t" l="l"/>
              <a:pathLst>
                <a:path h="1921764" w="54864">
                  <a:moveTo>
                    <a:pt x="0" y="0"/>
                  </a:moveTo>
                  <a:lnTo>
                    <a:pt x="54864" y="0"/>
                  </a:lnTo>
                  <a:lnTo>
                    <a:pt x="54864" y="1921764"/>
                  </a:lnTo>
                  <a:lnTo>
                    <a:pt x="0" y="1921764"/>
                  </a:lnTo>
                  <a:close/>
                </a:path>
              </a:pathLst>
            </a:custGeom>
            <a:solidFill>
              <a:srgbClr val="696969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893500" y="7618333"/>
            <a:ext cx="1578569" cy="41177"/>
            <a:chOff x="0" y="0"/>
            <a:chExt cx="2104758" cy="5490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104771" cy="54864"/>
            </a:xfrm>
            <a:custGeom>
              <a:avLst/>
              <a:gdLst/>
              <a:ahLst/>
              <a:cxnLst/>
              <a:rect r="r" b="b" t="t" l="l"/>
              <a:pathLst>
                <a:path h="54864" w="2104771">
                  <a:moveTo>
                    <a:pt x="0" y="0"/>
                  </a:moveTo>
                  <a:lnTo>
                    <a:pt x="2104771" y="0"/>
                  </a:lnTo>
                  <a:lnTo>
                    <a:pt x="2104771" y="54864"/>
                  </a:lnTo>
                  <a:lnTo>
                    <a:pt x="0" y="54864"/>
                  </a:lnTo>
                  <a:close/>
                </a:path>
              </a:pathLst>
            </a:custGeom>
            <a:solidFill>
              <a:srgbClr val="696969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4749082" y="7817082"/>
            <a:ext cx="398650" cy="14297"/>
            <a:chOff x="0" y="0"/>
            <a:chExt cx="531533" cy="1906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31495" cy="19050"/>
            </a:xfrm>
            <a:custGeom>
              <a:avLst/>
              <a:gdLst/>
              <a:ahLst/>
              <a:cxnLst/>
              <a:rect r="r" b="b" t="t" l="l"/>
              <a:pathLst>
                <a:path h="19050" w="531495">
                  <a:moveTo>
                    <a:pt x="0" y="9525"/>
                  </a:moveTo>
                  <a:cubicBezTo>
                    <a:pt x="0" y="4318"/>
                    <a:pt x="118999" y="0"/>
                    <a:pt x="265811" y="0"/>
                  </a:cubicBezTo>
                  <a:cubicBezTo>
                    <a:pt x="412623" y="0"/>
                    <a:pt x="531495" y="4318"/>
                    <a:pt x="531495" y="9525"/>
                  </a:cubicBezTo>
                  <a:cubicBezTo>
                    <a:pt x="531495" y="14732"/>
                    <a:pt x="412496" y="19050"/>
                    <a:pt x="265684" y="19050"/>
                  </a:cubicBezTo>
                  <a:cubicBezTo>
                    <a:pt x="118872" y="19050"/>
                    <a:pt x="0" y="14859"/>
                    <a:pt x="0" y="9525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93638" r="-7" b="-493704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16190385" y="7817082"/>
            <a:ext cx="398650" cy="14297"/>
            <a:chOff x="0" y="0"/>
            <a:chExt cx="531533" cy="1906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31495" cy="19050"/>
            </a:xfrm>
            <a:custGeom>
              <a:avLst/>
              <a:gdLst/>
              <a:ahLst/>
              <a:cxnLst/>
              <a:rect r="r" b="b" t="t" l="l"/>
              <a:pathLst>
                <a:path h="19050" w="531495">
                  <a:moveTo>
                    <a:pt x="0" y="9525"/>
                  </a:moveTo>
                  <a:cubicBezTo>
                    <a:pt x="0" y="4318"/>
                    <a:pt x="118999" y="0"/>
                    <a:pt x="265811" y="0"/>
                  </a:cubicBezTo>
                  <a:cubicBezTo>
                    <a:pt x="412623" y="0"/>
                    <a:pt x="531495" y="4318"/>
                    <a:pt x="531495" y="9525"/>
                  </a:cubicBezTo>
                  <a:cubicBezTo>
                    <a:pt x="531495" y="14732"/>
                    <a:pt x="412496" y="19050"/>
                    <a:pt x="265684" y="19050"/>
                  </a:cubicBezTo>
                  <a:cubicBezTo>
                    <a:pt x="118872" y="19050"/>
                    <a:pt x="0" y="14859"/>
                    <a:pt x="0" y="9525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93638" r="-7" b="-493704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15339327" y="8503415"/>
            <a:ext cx="14297" cy="14297"/>
            <a:chOff x="0" y="0"/>
            <a:chExt cx="19063" cy="1906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9050" cy="19050"/>
            </a:xfrm>
            <a:custGeom>
              <a:avLst/>
              <a:gdLst/>
              <a:ahLst/>
              <a:cxnLst/>
              <a:rect r="r" b="b" t="t" l="l"/>
              <a:pathLst>
                <a:path h="19050" w="19050">
                  <a:moveTo>
                    <a:pt x="0" y="19050"/>
                  </a:moveTo>
                  <a:lnTo>
                    <a:pt x="9525" y="0"/>
                  </a:lnTo>
                  <a:lnTo>
                    <a:pt x="19050" y="1905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55" t="0" r="-78422" b="-66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1990373"/>
            <a:ext cx="16403431" cy="13726"/>
            <a:chOff x="0" y="0"/>
            <a:chExt cx="21871242" cy="183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60872" y="3088510"/>
            <a:ext cx="16403431" cy="13726"/>
            <a:chOff x="0" y="0"/>
            <a:chExt cx="21871242" cy="183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60872" y="4186647"/>
            <a:ext cx="16403431" cy="13726"/>
            <a:chOff x="0" y="0"/>
            <a:chExt cx="21871242" cy="183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60872" y="5284784"/>
            <a:ext cx="16403431" cy="13726"/>
            <a:chOff x="0" y="0"/>
            <a:chExt cx="21871242" cy="1830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872" y="6382931"/>
            <a:ext cx="16403431" cy="13726"/>
            <a:chOff x="0" y="0"/>
            <a:chExt cx="21871242" cy="183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60872" y="7481068"/>
            <a:ext cx="16403431" cy="13726"/>
            <a:chOff x="0" y="0"/>
            <a:chExt cx="21871242" cy="183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60872" y="8579206"/>
            <a:ext cx="16403431" cy="13726"/>
            <a:chOff x="0" y="0"/>
            <a:chExt cx="21871242" cy="1830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120940" y="585264"/>
            <a:ext cx="16014659" cy="1016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4. Mīmāṁsā &amp; Vedānta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5479" y="1830191"/>
            <a:ext cx="14504718" cy="7252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Both are closely connected with Vedic culture.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• Mīmāṁsā → emphasises the ritualistic side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  (Karma / Vedic rites).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• Vedānta → emphasises the speculative side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  (Jñāna / philosophical enquiry).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Mīmāṁsā is also called Pūrva-Mīmāṁsā;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Vedānta is called Uttara-Mīmāṁsā.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4812470" y="7605941"/>
            <a:ext cx="1877892" cy="1397460"/>
            <a:chOff x="0" y="0"/>
            <a:chExt cx="2503856" cy="186328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503932" cy="1863344"/>
            </a:xfrm>
            <a:custGeom>
              <a:avLst/>
              <a:gdLst/>
              <a:ahLst/>
              <a:cxnLst/>
              <a:rect r="r" b="b" t="t" l="l"/>
              <a:pathLst>
                <a:path h="1863344" w="2503932">
                  <a:moveTo>
                    <a:pt x="0" y="931672"/>
                  </a:moveTo>
                  <a:cubicBezTo>
                    <a:pt x="0" y="417068"/>
                    <a:pt x="560451" y="0"/>
                    <a:pt x="1251966" y="0"/>
                  </a:cubicBezTo>
                  <a:cubicBezTo>
                    <a:pt x="1943481" y="0"/>
                    <a:pt x="2503932" y="417068"/>
                    <a:pt x="2503932" y="931672"/>
                  </a:cubicBezTo>
                  <a:cubicBezTo>
                    <a:pt x="2503932" y="1446276"/>
                    <a:pt x="1943481" y="1863344"/>
                    <a:pt x="1251966" y="1863344"/>
                  </a:cubicBezTo>
                  <a:cubicBezTo>
                    <a:pt x="560451" y="1863344"/>
                    <a:pt x="0" y="1446149"/>
                    <a:pt x="0" y="931672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5477" t="0" r="-45474" b="3"/>
              </a:stretch>
            </a:blipFill>
            <a:ln w="24784" cap="sq">
              <a:solidFill>
                <a:srgbClr val="696969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1990373"/>
            <a:ext cx="16403431" cy="13726"/>
            <a:chOff x="0" y="0"/>
            <a:chExt cx="21871242" cy="183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60872" y="3088510"/>
            <a:ext cx="16403431" cy="13726"/>
            <a:chOff x="0" y="0"/>
            <a:chExt cx="21871242" cy="183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60872" y="4186647"/>
            <a:ext cx="16403431" cy="13726"/>
            <a:chOff x="0" y="0"/>
            <a:chExt cx="21871242" cy="183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60872" y="5284784"/>
            <a:ext cx="16403431" cy="13726"/>
            <a:chOff x="0" y="0"/>
            <a:chExt cx="21871242" cy="1830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872" y="6382931"/>
            <a:ext cx="16403431" cy="13726"/>
            <a:chOff x="0" y="0"/>
            <a:chExt cx="21871242" cy="183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60872" y="7481068"/>
            <a:ext cx="16403431" cy="13726"/>
            <a:chOff x="0" y="0"/>
            <a:chExt cx="21871242" cy="183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60872" y="8579206"/>
            <a:ext cx="16403431" cy="13726"/>
            <a:chOff x="0" y="0"/>
            <a:chExt cx="21871242" cy="1830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120940" y="585264"/>
            <a:ext cx="16014659" cy="1016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5. Sāṅkhya, Yoga, Nyāya &amp; Vaiśeṣika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5479" y="1830191"/>
            <a:ext cx="14504718" cy="7252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These four systems develop their theories mainly through: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→ Human experience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→ Reasoning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→ Philosophical analysis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They did not reject Vedic authority. Rather, they tried to show that Vedic testimony is compatible with their rational conclusions.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4813423" y="7812796"/>
            <a:ext cx="1670085" cy="1052379"/>
            <a:chOff x="0" y="0"/>
            <a:chExt cx="2226780" cy="140317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26818" cy="1403223"/>
            </a:xfrm>
            <a:custGeom>
              <a:avLst/>
              <a:gdLst/>
              <a:ahLst/>
              <a:cxnLst/>
              <a:rect r="r" b="b" t="t" l="l"/>
              <a:pathLst>
                <a:path h="1403223" w="2226818">
                  <a:moveTo>
                    <a:pt x="0" y="0"/>
                  </a:moveTo>
                  <a:lnTo>
                    <a:pt x="2226818" y="0"/>
                  </a:lnTo>
                  <a:lnTo>
                    <a:pt x="2226818" y="1403223"/>
                  </a:lnTo>
                  <a:lnTo>
                    <a:pt x="0" y="140322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0848" t="0" r="-30846" b="3"/>
              </a:stretch>
            </a:blipFill>
            <a:ln w="22878" cap="sq">
              <a:solidFill>
                <a:srgbClr val="696969"/>
              </a:solidFill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14923237" y="7812796"/>
            <a:ext cx="1670085" cy="1052379"/>
            <a:chOff x="0" y="0"/>
            <a:chExt cx="2226780" cy="140317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226818" cy="1403223"/>
            </a:xfrm>
            <a:custGeom>
              <a:avLst/>
              <a:gdLst/>
              <a:ahLst/>
              <a:cxnLst/>
              <a:rect r="r" b="b" t="t" l="l"/>
              <a:pathLst>
                <a:path h="1403223" w="2226818">
                  <a:moveTo>
                    <a:pt x="0" y="0"/>
                  </a:moveTo>
                  <a:lnTo>
                    <a:pt x="2226818" y="0"/>
                  </a:lnTo>
                  <a:lnTo>
                    <a:pt x="2226818" y="1403223"/>
                  </a:lnTo>
                  <a:lnTo>
                    <a:pt x="0" y="140322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0848" t="0" r="-30846" b="3"/>
              </a:stretch>
            </a:blipFill>
            <a:ln w="22878" cap="sq">
              <a:solidFill>
                <a:srgbClr val="696969"/>
              </a:solidFill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15579833" y="7824235"/>
            <a:ext cx="27451" cy="1029500"/>
            <a:chOff x="0" y="0"/>
            <a:chExt cx="36601" cy="137266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6576" cy="1372616"/>
            </a:xfrm>
            <a:custGeom>
              <a:avLst/>
              <a:gdLst/>
              <a:ahLst/>
              <a:cxnLst/>
              <a:rect r="r" b="b" t="t" l="l"/>
              <a:pathLst>
                <a:path h="1372616" w="36576">
                  <a:moveTo>
                    <a:pt x="0" y="0"/>
                  </a:moveTo>
                  <a:lnTo>
                    <a:pt x="36576" y="0"/>
                  </a:lnTo>
                  <a:lnTo>
                    <a:pt x="36576" y="1372616"/>
                  </a:lnTo>
                  <a:lnTo>
                    <a:pt x="0" y="1372616"/>
                  </a:lnTo>
                  <a:close/>
                </a:path>
              </a:pathLst>
            </a:custGeom>
            <a:solidFill>
              <a:srgbClr val="696969"/>
            </a:solid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60872" y="1990373"/>
            <a:ext cx="16403431" cy="13726"/>
            <a:chOff x="0" y="0"/>
            <a:chExt cx="21871242" cy="183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60872" y="3088510"/>
            <a:ext cx="16403431" cy="13726"/>
            <a:chOff x="0" y="0"/>
            <a:chExt cx="21871242" cy="1830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60872" y="4186647"/>
            <a:ext cx="16403431" cy="13726"/>
            <a:chOff x="0" y="0"/>
            <a:chExt cx="21871242" cy="183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60872" y="5284784"/>
            <a:ext cx="16403431" cy="13726"/>
            <a:chOff x="0" y="0"/>
            <a:chExt cx="21871242" cy="1830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872" y="6382931"/>
            <a:ext cx="16403431" cy="13726"/>
            <a:chOff x="0" y="0"/>
            <a:chExt cx="21871242" cy="183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60872" y="7481068"/>
            <a:ext cx="16403431" cy="13726"/>
            <a:chOff x="0" y="0"/>
            <a:chExt cx="21871242" cy="183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60872" y="8579206"/>
            <a:ext cx="16403431" cy="13726"/>
            <a:chOff x="0" y="0"/>
            <a:chExt cx="21871242" cy="1830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871305" cy="18288"/>
            </a:xfrm>
            <a:custGeom>
              <a:avLst/>
              <a:gdLst/>
              <a:ahLst/>
              <a:cxnLst/>
              <a:rect r="r" b="b" t="t" l="l"/>
              <a:pathLst>
                <a:path h="18288" w="21871305">
                  <a:moveTo>
                    <a:pt x="0" y="0"/>
                  </a:moveTo>
                  <a:lnTo>
                    <a:pt x="21871305" y="0"/>
                  </a:lnTo>
                  <a:lnTo>
                    <a:pt x="21871305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DCE0E2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120940" y="585264"/>
            <a:ext cx="16014659" cy="1016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24"/>
              </a:lnSpc>
            </a:pPr>
            <a:r>
              <a:rPr lang="en-US" sz="4353">
                <a:solidFill>
                  <a:srgbClr val="284B6E"/>
                </a:solidFill>
                <a:latin typeface="Comic Sans"/>
                <a:ea typeface="Comic Sans"/>
                <a:cs typeface="Comic Sans"/>
                <a:sym typeface="Comic Sans"/>
              </a:rPr>
              <a:t>6. Quick Revision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5479" y="1830191"/>
            <a:ext cx="14504718" cy="7252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ĀSTIKA → accepts Vedic authority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   ↓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Mīmāṁsā • Vedānta • Sāṅkhya • Yoga • Nyāya • Vaiśeṣika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NĀSTIKA → rejects Vedic authority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   ↓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Cārvāka • Bauddha • Jaina</a:t>
            </a:r>
          </a:p>
          <a:p>
            <a:pPr algn="l">
              <a:lnSpc>
                <a:spcPts val="3692"/>
              </a:lnSpc>
            </a:pP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⭐ Key point:</a:t>
            </a:r>
          </a:p>
          <a:p>
            <a:pPr algn="l">
              <a:lnSpc>
                <a:spcPts val="3692"/>
              </a:lnSpc>
            </a:pPr>
            <a:r>
              <a:rPr lang="en-US" sz="3077">
                <a:solidFill>
                  <a:srgbClr val="262626"/>
                </a:solidFill>
                <a:latin typeface="Comic Sans"/>
                <a:ea typeface="Comic Sans"/>
                <a:cs typeface="Comic Sans"/>
                <a:sym typeface="Comic Sans"/>
              </a:rPr>
              <a:t>Āstika / Nāstika = mainly about acceptance or rejection of Vedic authority.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5648470" y="7481068"/>
            <a:ext cx="41177" cy="1441304"/>
            <a:chOff x="0" y="0"/>
            <a:chExt cx="54902" cy="192173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4864" cy="1921764"/>
            </a:xfrm>
            <a:custGeom>
              <a:avLst/>
              <a:gdLst/>
              <a:ahLst/>
              <a:cxnLst/>
              <a:rect r="r" b="b" t="t" l="l"/>
              <a:pathLst>
                <a:path h="1921764" w="54864">
                  <a:moveTo>
                    <a:pt x="0" y="0"/>
                  </a:moveTo>
                  <a:lnTo>
                    <a:pt x="54864" y="0"/>
                  </a:lnTo>
                  <a:lnTo>
                    <a:pt x="54864" y="1921764"/>
                  </a:lnTo>
                  <a:lnTo>
                    <a:pt x="0" y="1921764"/>
                  </a:lnTo>
                  <a:close/>
                </a:path>
              </a:pathLst>
            </a:custGeom>
            <a:solidFill>
              <a:srgbClr val="696969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4893500" y="7618333"/>
            <a:ext cx="1578569" cy="41177"/>
            <a:chOff x="0" y="0"/>
            <a:chExt cx="2104758" cy="5490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104771" cy="54864"/>
            </a:xfrm>
            <a:custGeom>
              <a:avLst/>
              <a:gdLst/>
              <a:ahLst/>
              <a:cxnLst/>
              <a:rect r="r" b="b" t="t" l="l"/>
              <a:pathLst>
                <a:path h="54864" w="2104771">
                  <a:moveTo>
                    <a:pt x="0" y="0"/>
                  </a:moveTo>
                  <a:lnTo>
                    <a:pt x="2104771" y="0"/>
                  </a:lnTo>
                  <a:lnTo>
                    <a:pt x="2104771" y="54864"/>
                  </a:lnTo>
                  <a:lnTo>
                    <a:pt x="0" y="54864"/>
                  </a:lnTo>
                  <a:close/>
                </a:path>
              </a:pathLst>
            </a:custGeom>
            <a:solidFill>
              <a:srgbClr val="696969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4749082" y="7817082"/>
            <a:ext cx="398650" cy="14297"/>
            <a:chOff x="0" y="0"/>
            <a:chExt cx="531533" cy="1906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31495" cy="19050"/>
            </a:xfrm>
            <a:custGeom>
              <a:avLst/>
              <a:gdLst/>
              <a:ahLst/>
              <a:cxnLst/>
              <a:rect r="r" b="b" t="t" l="l"/>
              <a:pathLst>
                <a:path h="19050" w="531495">
                  <a:moveTo>
                    <a:pt x="0" y="9525"/>
                  </a:moveTo>
                  <a:cubicBezTo>
                    <a:pt x="0" y="4318"/>
                    <a:pt x="118999" y="0"/>
                    <a:pt x="265811" y="0"/>
                  </a:cubicBezTo>
                  <a:cubicBezTo>
                    <a:pt x="412623" y="0"/>
                    <a:pt x="531495" y="4318"/>
                    <a:pt x="531495" y="9525"/>
                  </a:cubicBezTo>
                  <a:cubicBezTo>
                    <a:pt x="531495" y="14732"/>
                    <a:pt x="412496" y="19050"/>
                    <a:pt x="265684" y="19050"/>
                  </a:cubicBezTo>
                  <a:cubicBezTo>
                    <a:pt x="118872" y="19050"/>
                    <a:pt x="0" y="14859"/>
                    <a:pt x="0" y="9525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93638" r="-7" b="-493704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16190385" y="7817082"/>
            <a:ext cx="398650" cy="14297"/>
            <a:chOff x="0" y="0"/>
            <a:chExt cx="531533" cy="1906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31495" cy="19050"/>
            </a:xfrm>
            <a:custGeom>
              <a:avLst/>
              <a:gdLst/>
              <a:ahLst/>
              <a:cxnLst/>
              <a:rect r="r" b="b" t="t" l="l"/>
              <a:pathLst>
                <a:path h="19050" w="531495">
                  <a:moveTo>
                    <a:pt x="0" y="9525"/>
                  </a:moveTo>
                  <a:cubicBezTo>
                    <a:pt x="0" y="4318"/>
                    <a:pt x="118999" y="0"/>
                    <a:pt x="265811" y="0"/>
                  </a:cubicBezTo>
                  <a:cubicBezTo>
                    <a:pt x="412623" y="0"/>
                    <a:pt x="531495" y="4318"/>
                    <a:pt x="531495" y="9525"/>
                  </a:cubicBezTo>
                  <a:cubicBezTo>
                    <a:pt x="531495" y="14732"/>
                    <a:pt x="412496" y="19050"/>
                    <a:pt x="265684" y="19050"/>
                  </a:cubicBezTo>
                  <a:cubicBezTo>
                    <a:pt x="118872" y="19050"/>
                    <a:pt x="0" y="14859"/>
                    <a:pt x="0" y="9525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93638" r="-7" b="-493704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15339327" y="8503415"/>
            <a:ext cx="14297" cy="14297"/>
            <a:chOff x="0" y="0"/>
            <a:chExt cx="19063" cy="1906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9050" cy="19050"/>
            </a:xfrm>
            <a:custGeom>
              <a:avLst/>
              <a:gdLst/>
              <a:ahLst/>
              <a:cxnLst/>
              <a:rect r="r" b="b" t="t" l="l"/>
              <a:pathLst>
                <a:path h="19050" w="19050">
                  <a:moveTo>
                    <a:pt x="0" y="19050"/>
                  </a:moveTo>
                  <a:lnTo>
                    <a:pt x="9525" y="0"/>
                  </a:lnTo>
                  <a:lnTo>
                    <a:pt x="19050" y="1905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55" t="0" r="-78422" b="-66"/>
              </a:stretch>
            </a:blipFill>
            <a:ln w="14299" cap="sq">
              <a:solidFill>
                <a:srgbClr val="696969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DAHUEqmpCj0</dc:identifier>
  <dcterms:modified xsi:type="dcterms:W3CDTF">2011-08-01T06:04:30Z</dcterms:modified>
  <cp:revision>1</cp:revision>
  <dc:title>Schools_of_Indian_Philosophy_Handwritten_Note.pptx</dc:title>
</cp:coreProperties>
</file>