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Comic Sans" panose="020B0604020202020204" charset="0"/>
      <p:regular r:id="rId14"/>
    </p:embeddedFont>
    <p:embeddedFont>
      <p:font typeface="Comic Sans Bold" panose="020B0604020202020204" charset="0"/>
      <p:regular r:id="rId15"/>
    </p:embeddedFont>
    <p:embeddedFont>
      <p:font typeface="Comic Sans Italic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SĀṄKHYA PHILOSOPHY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62126" y="1363485"/>
            <a:ext cx="15191051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i="1">
                <a:solidFill>
                  <a:srgbClr val="B08030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Theory of Causation — Satkāryavāda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Sāṅkhya metaphysics, especially the doctrine of Prakṛti, rests on its theory of causation.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Central question: Does the effect (kārya) exist in its material cause before production?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Sāṅkhya answers: YES — this is Satkāryavāda.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705731" y="4790284"/>
            <a:ext cx="1867405" cy="1592875"/>
            <a:chOff x="0" y="0"/>
            <a:chExt cx="2489873" cy="212383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CAUSE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(Kāraṇa)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391895" y="4752184"/>
            <a:ext cx="1867405" cy="1592875"/>
            <a:chOff x="0" y="0"/>
            <a:chExt cx="2489873" cy="212383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EFFECT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(Kārya)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765103" y="5348383"/>
            <a:ext cx="434826" cy="46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3"/>
              </a:lnSpc>
            </a:pPr>
            <a:r>
              <a:rPr lang="en-US" sz="3752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→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1. Asatkāryavāda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Bauddhas and Nyāya-Vaiśeṣikas deny that the effect exists before production.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This view is called Asatkāryavāda — the effect is non-existent before it begins.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It is also called Ārambhavāda — the effect begins anew.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Example: the pot is produced from clay but did not previously exist as a pot.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376861" y="5598595"/>
            <a:ext cx="4072404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sz="3602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Clay  →  Pot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651391" y="6972157"/>
            <a:ext cx="3797875" cy="516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 i="1">
                <a:solidFill>
                  <a:srgbClr val="2A342B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implicit  →  manifest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2. Sāṅkhya: Satkāryavāda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 effect already exists in the material cause in an unmanifest form.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Production does not create something from nothing; it manifests what was already implicit.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Example: oil is manifested from seeds by suitable conditions.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 potter and his tools help manifest the pot-form existing potentially in clay.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720279" y="5731059"/>
            <a:ext cx="4072404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sz="3602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Clay  →  Pot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155975" y="7382989"/>
            <a:ext cx="3797875" cy="516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 i="1">
                <a:solidFill>
                  <a:srgbClr val="2A342B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implicit  →  manifest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3. Argument: Nothing from Nothing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If the effect were absolutely non-existent in the cause, no amount of effort could produce it.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Blue cannot be transformed into red merely by effort; sugar cannot become salt.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Therefore, a produced effect must have some prior existence in its material cause.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1308326" y="7763832"/>
            <a:ext cx="1867405" cy="1592875"/>
            <a:chOff x="0" y="0"/>
            <a:chExt cx="2489873" cy="212383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CAUSE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(Kāraṇa)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558839" y="7604027"/>
            <a:ext cx="1867405" cy="1592875"/>
            <a:chOff x="0" y="0"/>
            <a:chExt cx="2489873" cy="212383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EFFECT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(Kārya)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649872" y="8321931"/>
            <a:ext cx="434826" cy="46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3"/>
              </a:lnSpc>
            </a:pPr>
            <a:r>
              <a:rPr lang="en-US" sz="3752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→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4. Cause–Effect Relation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A material cause produces only an effect causally related to it.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Milk produces curd; threads produce cloth; clay produces pots.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If the effect had no existence or connection in the cause, any cause could produce any effect.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Therefore, causal specificity supports Satkāryavāda.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44215" y="6527054"/>
            <a:ext cx="4209669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sz="3602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Milk  →  Curd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821760" y="7719451"/>
            <a:ext cx="4346943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i="1">
                <a:solidFill>
                  <a:srgbClr val="2A342B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cause contains potential effect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5. Potentiality of the Cause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Only a potent cause can produce a particular effect.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A cause is potent because it contains a power related to that effect.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Such power cannot be meaningfully related to an absolutely non-existent effect.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Hence the effect exists potentially in the cause before manifestation.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1606761" y="7665425"/>
            <a:ext cx="1867405" cy="1592875"/>
            <a:chOff x="0" y="0"/>
            <a:chExt cx="2489873" cy="212383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CAUSE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(Kāraṇa)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993655" y="7679522"/>
            <a:ext cx="1867405" cy="1592875"/>
            <a:chOff x="0" y="0"/>
            <a:chExt cx="2489873" cy="212383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EFFECT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(Kārya)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4016497" y="8153067"/>
            <a:ext cx="434826" cy="46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3"/>
              </a:lnSpc>
            </a:pPr>
            <a:r>
              <a:rPr lang="en-US" sz="3752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→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6. No Creation from Absolute Nothing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If the effect were truly non-existent before production, production would mean bringing ‘something’ out of ‘nothing’.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Sāṅkhya considers this logically impossible.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Thus production is manifestation, not creation ex nihilo.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621435" y="3081366"/>
            <a:ext cx="1867405" cy="1592875"/>
            <a:chOff x="0" y="0"/>
            <a:chExt cx="2489873" cy="212383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CAUSE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(Kāraṇa)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092248" y="3081366"/>
            <a:ext cx="1867405" cy="1592875"/>
            <a:chOff x="0" y="0"/>
            <a:chExt cx="2489873" cy="212383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89835" cy="2123821"/>
            </a:xfrm>
            <a:custGeom>
              <a:avLst/>
              <a:gdLst/>
              <a:ahLst/>
              <a:cxnLst/>
              <a:rect l="l" t="t" r="r" b="b"/>
              <a:pathLst>
                <a:path w="2489835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35886" y="0"/>
                  </a:lnTo>
                  <a:cubicBezTo>
                    <a:pt x="2331339" y="0"/>
                    <a:pt x="2489835" y="158496"/>
                    <a:pt x="2489835" y="353949"/>
                  </a:cubicBezTo>
                  <a:lnTo>
                    <a:pt x="2489835" y="1769872"/>
                  </a:lnTo>
                  <a:cubicBezTo>
                    <a:pt x="2489835" y="1965325"/>
                    <a:pt x="2331339" y="2123821"/>
                    <a:pt x="2135886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EFF4E8"/>
            </a:solidFill>
            <a:ln w="14299" cap="sq">
              <a:solidFill>
                <a:srgbClr val="B0803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2489873" cy="2123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EFFECT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48654B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(Kārya)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4573136" y="3536509"/>
            <a:ext cx="434826" cy="46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3"/>
              </a:lnSpc>
            </a:pPr>
            <a:r>
              <a:rPr lang="en-US" sz="3752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→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7. Identity of Cause &amp; Effect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Cause and effect are not essentially different substances.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They are two states of the same underlying reality: implicit and explicit.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Clay appears as pot; threads appear as cloth; stone appears as a statue.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 form changes, but the material continuity remains.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65093" y="5658993"/>
            <a:ext cx="4072404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sz="3602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Clay  →  Pot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000791" y="7238857"/>
            <a:ext cx="3797875" cy="516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 i="1">
                <a:solidFill>
                  <a:srgbClr val="2A342B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implicit  →  manifest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8. Satkāryavāda → Pariṇāmavāda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Sāṅkhya further specifies Satkāryavāda as Pariṇāmavāda.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Pariṇāma means real transformation of the material cause into its effect.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Examples: clay → pot; milk → curd.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The change is real, not merely an illusion.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969346" y="5498921"/>
            <a:ext cx="2127647" cy="754971"/>
            <a:chOff x="0" y="0"/>
            <a:chExt cx="2836862" cy="10066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836799" cy="1006602"/>
            </a:xfrm>
            <a:custGeom>
              <a:avLst/>
              <a:gdLst/>
              <a:ahLst/>
              <a:cxnLst/>
              <a:rect l="l" t="t" r="r" b="b"/>
              <a:pathLst>
                <a:path w="2836799" h="1006602">
                  <a:moveTo>
                    <a:pt x="0" y="167767"/>
                  </a:moveTo>
                  <a:cubicBezTo>
                    <a:pt x="0" y="75057"/>
                    <a:pt x="75057" y="0"/>
                    <a:pt x="167767" y="0"/>
                  </a:cubicBezTo>
                  <a:lnTo>
                    <a:pt x="2669032" y="0"/>
                  </a:lnTo>
                  <a:cubicBezTo>
                    <a:pt x="2761742" y="0"/>
                    <a:pt x="2836799" y="75057"/>
                    <a:pt x="2836799" y="167767"/>
                  </a:cubicBezTo>
                  <a:lnTo>
                    <a:pt x="2836799" y="838835"/>
                  </a:lnTo>
                  <a:cubicBezTo>
                    <a:pt x="2836799" y="931545"/>
                    <a:pt x="2761742" y="1006602"/>
                    <a:pt x="2669032" y="1006602"/>
                  </a:cubicBezTo>
                  <a:lnTo>
                    <a:pt x="167767" y="1006602"/>
                  </a:lnTo>
                  <a:cubicBezTo>
                    <a:pt x="75057" y="1006602"/>
                    <a:pt x="0" y="931545"/>
                    <a:pt x="0" y="838835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836862" cy="1006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EFF4E8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Pariṇāma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550323" y="5444966"/>
            <a:ext cx="2127647" cy="757723"/>
            <a:chOff x="0" y="0"/>
            <a:chExt cx="2836862" cy="10102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836799" cy="1010272"/>
            </a:xfrm>
            <a:custGeom>
              <a:avLst/>
              <a:gdLst/>
              <a:ahLst/>
              <a:cxnLst/>
              <a:rect l="l" t="t" r="r" b="b"/>
              <a:pathLst>
                <a:path w="2836799" h="1010272">
                  <a:moveTo>
                    <a:pt x="0" y="168379"/>
                  </a:moveTo>
                  <a:cubicBezTo>
                    <a:pt x="0" y="75331"/>
                    <a:pt x="75057" y="0"/>
                    <a:pt x="167767" y="0"/>
                  </a:cubicBezTo>
                  <a:lnTo>
                    <a:pt x="2669032" y="0"/>
                  </a:lnTo>
                  <a:cubicBezTo>
                    <a:pt x="2761742" y="0"/>
                    <a:pt x="2836799" y="75331"/>
                    <a:pt x="2836799" y="168379"/>
                  </a:cubicBezTo>
                  <a:lnTo>
                    <a:pt x="2836799" y="841894"/>
                  </a:lnTo>
                  <a:cubicBezTo>
                    <a:pt x="2836799" y="934942"/>
                    <a:pt x="2761742" y="1010272"/>
                    <a:pt x="2669032" y="1010272"/>
                  </a:cubicBezTo>
                  <a:lnTo>
                    <a:pt x="167767" y="1010272"/>
                  </a:lnTo>
                  <a:cubicBezTo>
                    <a:pt x="75057" y="1010272"/>
                    <a:pt x="0" y="934941"/>
                    <a:pt x="0" y="841894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2836862" cy="1010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EFF4E8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Vivarta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1356843" y="6900758"/>
            <a:ext cx="2150659" cy="175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Real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transformation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435871" y="6612074"/>
            <a:ext cx="2150659" cy="175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Apparent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transformation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9. Pariṇāma vs Vivarta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94916"/>
            <a:ext cx="15534218" cy="704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Pariṇāmavāda: the cause really transforms into the effect — accepted by Sāṅkhya.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Vivartavāda: the change is only apparent — associated with Advaita Vedānta.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Rope–snake example: the rope does not really become a snake; it only appears as one.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056497" y="5582126"/>
            <a:ext cx="4621473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3"/>
              </a:lnSpc>
            </a:pPr>
            <a:r>
              <a:rPr lang="en-US" sz="3602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Rope  ≠  Snake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216574" y="7101592"/>
            <a:ext cx="4209669" cy="654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apparent change only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3615167" y="8235458"/>
            <a:ext cx="2622375" cy="1112434"/>
            <a:chOff x="0" y="0"/>
            <a:chExt cx="3496500" cy="1483246"/>
          </a:xfrm>
        </p:grpSpPr>
        <p:sp>
          <p:nvSpPr>
            <p:cNvPr id="33" name="Freeform 33"/>
            <p:cNvSpPr/>
            <p:nvPr/>
          </p:nvSpPr>
          <p:spPr>
            <a:xfrm>
              <a:off x="1748282" y="0"/>
              <a:ext cx="1748282" cy="741680"/>
            </a:xfrm>
            <a:custGeom>
              <a:avLst/>
              <a:gdLst/>
              <a:ahLst/>
              <a:cxnLst/>
              <a:rect l="l" t="t" r="r" b="b"/>
              <a:pathLst>
                <a:path w="1748282" h="741680">
                  <a:moveTo>
                    <a:pt x="0" y="0"/>
                  </a:moveTo>
                  <a:cubicBezTo>
                    <a:pt x="965581" y="0"/>
                    <a:pt x="1748282" y="331978"/>
                    <a:pt x="1748282" y="741680"/>
                  </a:cubicBezTo>
                  <a:lnTo>
                    <a:pt x="0" y="7416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08854" r="-8851" b="-99984"/>
              </a:stretch>
            </a:blipFill>
            <a:ln w="14299" cap="sq">
              <a:solidFill>
                <a:srgbClr val="2A342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748282" y="0"/>
              <a:ext cx="1748282" cy="741680"/>
            </a:xfrm>
            <a:custGeom>
              <a:avLst/>
              <a:gdLst/>
              <a:ahLst/>
              <a:cxnLst/>
              <a:rect l="l" t="t" r="r" b="b"/>
              <a:pathLst>
                <a:path w="1748282" h="741680">
                  <a:moveTo>
                    <a:pt x="0" y="0"/>
                  </a:moveTo>
                  <a:cubicBezTo>
                    <a:pt x="965581" y="0"/>
                    <a:pt x="1748282" y="331978"/>
                    <a:pt x="1748282" y="741680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108854" r="-8851" b="-99984"/>
              </a:stretch>
            </a:blipFill>
            <a:ln w="14299" cap="sq">
              <a:solidFill>
                <a:srgbClr val="2A342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4353" y="960872"/>
            <a:ext cx="150990" cy="150990"/>
            <a:chOff x="0" y="0"/>
            <a:chExt cx="201320" cy="201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353" y="2333539"/>
            <a:ext cx="150990" cy="150990"/>
            <a:chOff x="0" y="0"/>
            <a:chExt cx="201320" cy="201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84353" y="3706216"/>
            <a:ext cx="150990" cy="150990"/>
            <a:chOff x="0" y="0"/>
            <a:chExt cx="201320" cy="201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4353" y="5078892"/>
            <a:ext cx="150990" cy="150990"/>
            <a:chOff x="0" y="0"/>
            <a:chExt cx="201320" cy="201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4353" y="6451559"/>
            <a:ext cx="150990" cy="150990"/>
            <a:chOff x="0" y="0"/>
            <a:chExt cx="201320" cy="201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353" y="7824235"/>
            <a:ext cx="150990" cy="150990"/>
            <a:chOff x="0" y="0"/>
            <a:chExt cx="201320" cy="2013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353" y="9196902"/>
            <a:ext cx="150990" cy="150990"/>
            <a:chOff x="0" y="0"/>
            <a:chExt cx="201320" cy="2013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1422" cy="201422"/>
            </a:xfrm>
            <a:custGeom>
              <a:avLst/>
              <a:gdLst/>
              <a:ahLst/>
              <a:cxnLst/>
              <a:rect l="l" t="t" r="r" b="b"/>
              <a:pathLst>
                <a:path w="201422" h="201422">
                  <a:moveTo>
                    <a:pt x="0" y="100711"/>
                  </a:moveTo>
                  <a:cubicBezTo>
                    <a:pt x="0" y="45085"/>
                    <a:pt x="45085" y="0"/>
                    <a:pt x="100711" y="0"/>
                  </a:cubicBezTo>
                  <a:cubicBezTo>
                    <a:pt x="156337" y="0"/>
                    <a:pt x="201422" y="45085"/>
                    <a:pt x="201422" y="100711"/>
                  </a:cubicBezTo>
                  <a:cubicBezTo>
                    <a:pt x="201422" y="156337"/>
                    <a:pt x="156337" y="201422"/>
                    <a:pt x="100711" y="201422"/>
                  </a:cubicBezTo>
                  <a:cubicBezTo>
                    <a:pt x="45085" y="201422"/>
                    <a:pt x="0" y="156210"/>
                    <a:pt x="0" y="100711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2235" y="1715843"/>
            <a:ext cx="16334804" cy="16469"/>
            <a:chOff x="0" y="0"/>
            <a:chExt cx="21779738" cy="219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2235" y="3225784"/>
            <a:ext cx="16334804" cy="16469"/>
            <a:chOff x="0" y="0"/>
            <a:chExt cx="21779738" cy="21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2235" y="4735716"/>
            <a:ext cx="16334804" cy="16469"/>
            <a:chOff x="0" y="0"/>
            <a:chExt cx="21779738" cy="219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2235" y="6245657"/>
            <a:ext cx="16334804" cy="16469"/>
            <a:chOff x="0" y="0"/>
            <a:chExt cx="21779738" cy="219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92235" y="7755598"/>
            <a:ext cx="16334804" cy="16469"/>
            <a:chOff x="0" y="0"/>
            <a:chExt cx="21779738" cy="21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2235" y="9265539"/>
            <a:ext cx="16334804" cy="16469"/>
            <a:chOff x="0" y="0"/>
            <a:chExt cx="21779738" cy="219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79737" cy="21971"/>
            </a:xfrm>
            <a:custGeom>
              <a:avLst/>
              <a:gdLst/>
              <a:ahLst/>
              <a:cxnLst/>
              <a:rect l="l" t="t" r="r" b="b"/>
              <a:pathLst>
                <a:path w="21779737" h="21971">
                  <a:moveTo>
                    <a:pt x="0" y="0"/>
                  </a:moveTo>
                  <a:lnTo>
                    <a:pt x="21779737" y="0"/>
                  </a:lnTo>
                  <a:lnTo>
                    <a:pt x="21779737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2DECB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20940" y="526151"/>
            <a:ext cx="15465590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10. Quick Revision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6842" y="1985391"/>
            <a:ext cx="15534218" cy="705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Asatkāryavāda = effect does NOT pre-exist in the cause.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Satkāryavāda = effect pre-exists in the material cause.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Sāṅkhya supports Satkāryavāda.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Satkāryavāda in Sāṅkhya is Pariṇāmavāda — real transformation.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2A342B"/>
                </a:solidFill>
                <a:latin typeface="Comic Sans"/>
                <a:ea typeface="Comic Sans"/>
                <a:cs typeface="Comic Sans"/>
                <a:sym typeface="Comic Sans"/>
              </a:rPr>
              <a:t>• Advaita accepts Vivartavāda — apparent transformation.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079519" y="2608078"/>
            <a:ext cx="2127647" cy="754971"/>
            <a:chOff x="0" y="0"/>
            <a:chExt cx="2836862" cy="10066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836799" cy="1006602"/>
            </a:xfrm>
            <a:custGeom>
              <a:avLst/>
              <a:gdLst/>
              <a:ahLst/>
              <a:cxnLst/>
              <a:rect l="l" t="t" r="r" b="b"/>
              <a:pathLst>
                <a:path w="2836799" h="1006602">
                  <a:moveTo>
                    <a:pt x="0" y="167767"/>
                  </a:moveTo>
                  <a:cubicBezTo>
                    <a:pt x="0" y="75057"/>
                    <a:pt x="75057" y="0"/>
                    <a:pt x="167767" y="0"/>
                  </a:cubicBezTo>
                  <a:lnTo>
                    <a:pt x="2669032" y="0"/>
                  </a:lnTo>
                  <a:cubicBezTo>
                    <a:pt x="2761742" y="0"/>
                    <a:pt x="2836799" y="75057"/>
                    <a:pt x="2836799" y="167767"/>
                  </a:cubicBezTo>
                  <a:lnTo>
                    <a:pt x="2836799" y="838835"/>
                  </a:lnTo>
                  <a:cubicBezTo>
                    <a:pt x="2836799" y="931545"/>
                    <a:pt x="2761742" y="1006602"/>
                    <a:pt x="2669032" y="1006602"/>
                  </a:cubicBezTo>
                  <a:lnTo>
                    <a:pt x="167767" y="1006602"/>
                  </a:lnTo>
                  <a:cubicBezTo>
                    <a:pt x="75057" y="1006602"/>
                    <a:pt x="0" y="931545"/>
                    <a:pt x="0" y="838835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836862" cy="1006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EFF4E8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Pariṇāma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756225" y="2608078"/>
            <a:ext cx="2127647" cy="754971"/>
            <a:chOff x="0" y="0"/>
            <a:chExt cx="2836862" cy="100662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836799" cy="1006602"/>
            </a:xfrm>
            <a:custGeom>
              <a:avLst/>
              <a:gdLst/>
              <a:ahLst/>
              <a:cxnLst/>
              <a:rect l="l" t="t" r="r" b="b"/>
              <a:pathLst>
                <a:path w="2836799" h="1006602">
                  <a:moveTo>
                    <a:pt x="0" y="167767"/>
                  </a:moveTo>
                  <a:cubicBezTo>
                    <a:pt x="0" y="75057"/>
                    <a:pt x="75057" y="0"/>
                    <a:pt x="167767" y="0"/>
                  </a:cubicBezTo>
                  <a:lnTo>
                    <a:pt x="2669032" y="0"/>
                  </a:lnTo>
                  <a:cubicBezTo>
                    <a:pt x="2761742" y="0"/>
                    <a:pt x="2836799" y="75057"/>
                    <a:pt x="2836799" y="167767"/>
                  </a:cubicBezTo>
                  <a:lnTo>
                    <a:pt x="2836799" y="838835"/>
                  </a:lnTo>
                  <a:cubicBezTo>
                    <a:pt x="2836799" y="931545"/>
                    <a:pt x="2761742" y="1006602"/>
                    <a:pt x="2669032" y="1006602"/>
                  </a:cubicBezTo>
                  <a:lnTo>
                    <a:pt x="167767" y="1006602"/>
                  </a:lnTo>
                  <a:cubicBezTo>
                    <a:pt x="75057" y="1006602"/>
                    <a:pt x="0" y="931545"/>
                    <a:pt x="0" y="838835"/>
                  </a:cubicBezTo>
                  <a:close/>
                </a:path>
              </a:pathLst>
            </a:custGeom>
            <a:solidFill>
              <a:srgbClr val="B08030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2836862" cy="1006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EFF4E8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Vivarta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061146" y="3692823"/>
            <a:ext cx="2150659" cy="175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Real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transformation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737852" y="3692823"/>
            <a:ext cx="2150659" cy="175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Apparent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48654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transformation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426244" y="9544612"/>
            <a:ext cx="503453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1"/>
              </a:lnSpc>
            </a:pPr>
            <a:r>
              <a:rPr lang="en-US" sz="1651" b="1">
                <a:solidFill>
                  <a:srgbClr val="B0803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Custom</PresentationFormat>
  <Paragraphs>109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Comic Sans Italics</vt:lpstr>
      <vt:lpstr>Comic Sans</vt:lpstr>
      <vt:lpstr>Times New Roman</vt:lpstr>
      <vt:lpstr>Calibri</vt:lpstr>
      <vt:lpstr>Comic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Sankhya_Theory_of_Causation_Satkaryavada_Handwritten_Notes.pptx</dc:title>
  <cp:lastModifiedBy>vivekananda hore</cp:lastModifiedBy>
  <cp:revision>2</cp:revision>
  <dcterms:created xsi:type="dcterms:W3CDTF">2006-08-16T00:00:00Z</dcterms:created>
  <dcterms:modified xsi:type="dcterms:W3CDTF">2026-09-05T05:07:44Z</dcterms:modified>
  <dc:identifier>DAHUHY2OUmE</dc:identifier>
</cp:coreProperties>
</file>