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8288000" cy="10287000"/>
  <p:notesSz cx="6858000" cy="9144000"/>
  <p:embeddedFontLst>
    <p:embeddedFont>
      <p:font typeface="Aptos Bold" panose="020B0604020202020204" charset="0"/>
      <p:regular r:id="rId18"/>
    </p:embeddedFont>
    <p:embeddedFont>
      <p:font typeface="Segoe UI" panose="020B0502040204020203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314921" y="1235402"/>
            <a:ext cx="3019882" cy="3019882"/>
            <a:chOff x="0" y="0"/>
            <a:chExt cx="4026510" cy="40265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26535" cy="4026535"/>
            </a:xfrm>
            <a:custGeom>
              <a:avLst/>
              <a:gdLst/>
              <a:ahLst/>
              <a:cxnLst/>
              <a:rect l="l" t="t" r="r" b="b"/>
              <a:pathLst>
                <a:path w="4026535" h="4026535">
                  <a:moveTo>
                    <a:pt x="0" y="2013204"/>
                  </a:moveTo>
                  <a:cubicBezTo>
                    <a:pt x="0" y="901319"/>
                    <a:pt x="901319" y="0"/>
                    <a:pt x="2013204" y="0"/>
                  </a:cubicBezTo>
                  <a:cubicBezTo>
                    <a:pt x="3125089" y="0"/>
                    <a:pt x="4026535" y="901319"/>
                    <a:pt x="4026535" y="2013204"/>
                  </a:cubicBezTo>
                  <a:cubicBezTo>
                    <a:pt x="4026535" y="3125089"/>
                    <a:pt x="3125089" y="4026535"/>
                    <a:pt x="2013204" y="4026535"/>
                  </a:cubicBezTo>
                  <a:cubicBezTo>
                    <a:pt x="901319" y="4026535"/>
                    <a:pt x="0" y="3125089"/>
                    <a:pt x="0" y="2013204"/>
                  </a:cubicBezTo>
                  <a:close/>
                </a:path>
              </a:pathLst>
            </a:custGeom>
            <a:solidFill>
              <a:srgbClr val="E5E8F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60" y="3019882"/>
            <a:ext cx="1784471" cy="1784471"/>
            <a:chOff x="0" y="0"/>
            <a:chExt cx="2379294" cy="23792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79218" cy="2379218"/>
            </a:xfrm>
            <a:custGeom>
              <a:avLst/>
              <a:gdLst/>
              <a:ahLst/>
              <a:cxnLst/>
              <a:rect l="l" t="t" r="r" b="b"/>
              <a:pathLst>
                <a:path w="2379218" h="2379218">
                  <a:moveTo>
                    <a:pt x="0" y="1189609"/>
                  </a:moveTo>
                  <a:cubicBezTo>
                    <a:pt x="0" y="532638"/>
                    <a:pt x="532638" y="0"/>
                    <a:pt x="1189609" y="0"/>
                  </a:cubicBezTo>
                  <a:cubicBezTo>
                    <a:pt x="1846580" y="0"/>
                    <a:pt x="2379218" y="532638"/>
                    <a:pt x="2379218" y="1189609"/>
                  </a:cubicBezTo>
                  <a:cubicBezTo>
                    <a:pt x="2379218" y="1846580"/>
                    <a:pt x="1846580" y="2379218"/>
                    <a:pt x="1189609" y="2379218"/>
                  </a:cubicBezTo>
                  <a:cubicBezTo>
                    <a:pt x="532638" y="2379218"/>
                    <a:pt x="0" y="1846707"/>
                    <a:pt x="0" y="1189609"/>
                  </a:cubicBezTo>
                  <a:close/>
                </a:path>
              </a:pathLst>
            </a:custGeom>
            <a:solidFill>
              <a:srgbClr val="F8E8C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79519" y="6314294"/>
            <a:ext cx="2470814" cy="2470814"/>
            <a:chOff x="0" y="0"/>
            <a:chExt cx="3294418" cy="32944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94380" cy="3294380"/>
            </a:xfrm>
            <a:custGeom>
              <a:avLst/>
              <a:gdLst/>
              <a:ahLst/>
              <a:cxnLst/>
              <a:rect l="l" t="t" r="r" b="b"/>
              <a:pathLst>
                <a:path w="3294380" h="3294380">
                  <a:moveTo>
                    <a:pt x="0" y="1647190"/>
                  </a:moveTo>
                  <a:cubicBezTo>
                    <a:pt x="0" y="737489"/>
                    <a:pt x="737489" y="0"/>
                    <a:pt x="1647190" y="0"/>
                  </a:cubicBezTo>
                  <a:cubicBezTo>
                    <a:pt x="2556891" y="0"/>
                    <a:pt x="3294380" y="737489"/>
                    <a:pt x="3294380" y="1647190"/>
                  </a:cubicBezTo>
                  <a:cubicBezTo>
                    <a:pt x="3294380" y="2556891"/>
                    <a:pt x="2556891" y="3294380"/>
                    <a:pt x="1647190" y="3294380"/>
                  </a:cubicBezTo>
                  <a:cubicBezTo>
                    <a:pt x="737489" y="3294380"/>
                    <a:pt x="0" y="2556891"/>
                    <a:pt x="0" y="1647190"/>
                  </a:cubicBezTo>
                  <a:close/>
                </a:path>
              </a:pathLst>
            </a:custGeom>
            <a:solidFill>
              <a:srgbClr val="DCEDE9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89577" y="1752038"/>
            <a:ext cx="11622100" cy="183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4"/>
              </a:lnSpc>
            </a:pPr>
            <a:r>
              <a:rPr lang="en-US" sz="510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Śaṅkara’s Conception</a:t>
            </a:r>
          </a:p>
          <a:p>
            <a:pPr algn="l">
              <a:lnSpc>
                <a:spcPts val="6124"/>
              </a:lnSpc>
            </a:pPr>
            <a:r>
              <a:rPr lang="en-US" sz="510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of the World</a:t>
            </a:r>
          </a:p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Māyā • Avidyā • Adhyāsa • Vivarta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18445" y="4865837"/>
            <a:ext cx="7632630" cy="2965542"/>
            <a:chOff x="0" y="0"/>
            <a:chExt cx="10176840" cy="395405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76764" cy="3954018"/>
            </a:xfrm>
            <a:custGeom>
              <a:avLst/>
              <a:gdLst/>
              <a:ahLst/>
              <a:cxnLst/>
              <a:rect l="l" t="t" r="r" b="b"/>
              <a:pathLst>
                <a:path w="10176764" h="3954018">
                  <a:moveTo>
                    <a:pt x="0" y="659003"/>
                  </a:moveTo>
                  <a:cubicBezTo>
                    <a:pt x="0" y="295021"/>
                    <a:pt x="295021" y="0"/>
                    <a:pt x="659003" y="0"/>
                  </a:cubicBezTo>
                  <a:lnTo>
                    <a:pt x="9517761" y="0"/>
                  </a:lnTo>
                  <a:cubicBezTo>
                    <a:pt x="9881743" y="0"/>
                    <a:pt x="10176764" y="295021"/>
                    <a:pt x="10176764" y="659003"/>
                  </a:cubicBezTo>
                  <a:lnTo>
                    <a:pt x="10176764" y="3295015"/>
                  </a:lnTo>
                  <a:cubicBezTo>
                    <a:pt x="10176764" y="3658997"/>
                    <a:pt x="9881743" y="3954018"/>
                    <a:pt x="9517761" y="3954018"/>
                  </a:cubicBezTo>
                  <a:lnTo>
                    <a:pt x="659003" y="3954018"/>
                  </a:lnTo>
                  <a:cubicBezTo>
                    <a:pt x="295021" y="3954018"/>
                    <a:pt x="0" y="3658997"/>
                    <a:pt x="0" y="32950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25588" y="4872990"/>
            <a:ext cx="109814" cy="2951245"/>
            <a:chOff x="0" y="0"/>
            <a:chExt cx="146418" cy="393499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3934968"/>
            </a:xfrm>
            <a:custGeom>
              <a:avLst/>
              <a:gdLst/>
              <a:ahLst/>
              <a:cxnLst/>
              <a:rect l="l" t="t" r="r" b="b"/>
              <a:pathLst>
                <a:path w="146431" h="3934968">
                  <a:moveTo>
                    <a:pt x="0" y="0"/>
                  </a:moveTo>
                  <a:lnTo>
                    <a:pt x="146431" y="0"/>
                  </a:lnTo>
                  <a:lnTo>
                    <a:pt x="146431" y="3934968"/>
                  </a:lnTo>
                  <a:lnTo>
                    <a:pt x="0" y="3934968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519018" y="5138337"/>
            <a:ext cx="6886384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Central thesis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19018" y="5783485"/>
            <a:ext cx="6858933" cy="1789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Brahman is the one, unchanging reality.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 changing world is an appearance—real enough for practical life, but not ultimately uncontradictable.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003738" y="4454033"/>
            <a:ext cx="1867405" cy="1867405"/>
            <a:chOff x="0" y="0"/>
            <a:chExt cx="2489873" cy="24898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89962" cy="2489962"/>
            </a:xfrm>
            <a:custGeom>
              <a:avLst/>
              <a:gdLst/>
              <a:ahLst/>
              <a:cxnLst/>
              <a:rect l="l" t="t" r="r" b="b"/>
              <a:pathLst>
                <a:path w="2489962" h="2489962">
                  <a:moveTo>
                    <a:pt x="0" y="1244981"/>
                  </a:moveTo>
                  <a:cubicBezTo>
                    <a:pt x="0" y="557403"/>
                    <a:pt x="557403" y="0"/>
                    <a:pt x="1244981" y="0"/>
                  </a:cubicBezTo>
                  <a:cubicBezTo>
                    <a:pt x="1932559" y="0"/>
                    <a:pt x="2489962" y="557403"/>
                    <a:pt x="2489962" y="1244981"/>
                  </a:cubicBezTo>
                  <a:cubicBezTo>
                    <a:pt x="2489962" y="1932559"/>
                    <a:pt x="1932559" y="2489962"/>
                    <a:pt x="1244981" y="2489962"/>
                  </a:cubicBezTo>
                  <a:cubicBezTo>
                    <a:pt x="557403" y="2489962"/>
                    <a:pt x="0" y="1932559"/>
                    <a:pt x="0" y="1244981"/>
                  </a:cubicBezTo>
                  <a:close/>
                </a:path>
              </a:pathLst>
            </a:custGeom>
            <a:solidFill>
              <a:srgbClr val="27305C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212136" y="5007245"/>
            <a:ext cx="1450600" cy="83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1"/>
              </a:lnSpc>
            </a:pPr>
            <a:r>
              <a:rPr lang="en-US" sz="195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BRAHMAN</a:t>
            </a:r>
          </a:p>
        </p:txBody>
      </p:sp>
      <p:sp>
        <p:nvSpPr>
          <p:cNvPr id="21" name="AutoShape 21"/>
          <p:cNvSpPr/>
          <p:nvPr/>
        </p:nvSpPr>
        <p:spPr>
          <a:xfrm rot="102480">
            <a:off x="13867257" y="5366585"/>
            <a:ext cx="1599495" cy="0"/>
          </a:xfrm>
          <a:prstGeom prst="line">
            <a:avLst/>
          </a:prstGeom>
          <a:ln w="28575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2" name="Group 22"/>
          <p:cNvGrpSpPr/>
          <p:nvPr/>
        </p:nvGrpSpPr>
        <p:grpSpPr>
          <a:xfrm>
            <a:off x="15435415" y="4454033"/>
            <a:ext cx="1867405" cy="1867405"/>
            <a:chOff x="0" y="0"/>
            <a:chExt cx="2489873" cy="248987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89962" cy="2489962"/>
            </a:xfrm>
            <a:custGeom>
              <a:avLst/>
              <a:gdLst/>
              <a:ahLst/>
              <a:cxnLst/>
              <a:rect l="l" t="t" r="r" b="b"/>
              <a:pathLst>
                <a:path w="2489962" h="2489962">
                  <a:moveTo>
                    <a:pt x="0" y="1244981"/>
                  </a:moveTo>
                  <a:cubicBezTo>
                    <a:pt x="0" y="557403"/>
                    <a:pt x="557403" y="0"/>
                    <a:pt x="1244981" y="0"/>
                  </a:cubicBezTo>
                  <a:cubicBezTo>
                    <a:pt x="1932559" y="0"/>
                    <a:pt x="2489962" y="557403"/>
                    <a:pt x="2489962" y="1244981"/>
                  </a:cubicBezTo>
                  <a:cubicBezTo>
                    <a:pt x="2489962" y="1932559"/>
                    <a:pt x="1932559" y="2489962"/>
                    <a:pt x="1244981" y="2489962"/>
                  </a:cubicBezTo>
                  <a:cubicBezTo>
                    <a:pt x="557403" y="2489962"/>
                    <a:pt x="0" y="1932559"/>
                    <a:pt x="0" y="1244981"/>
                  </a:cubicBezTo>
                  <a:close/>
                </a:path>
              </a:pathLst>
            </a:custGeom>
            <a:solidFill>
              <a:srgbClr val="694668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43822" y="5007245"/>
            <a:ext cx="1450600" cy="83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1"/>
              </a:lnSpc>
            </a:pPr>
            <a:r>
              <a:rPr lang="en-US" sz="195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WORLD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971755" y="6863363"/>
            <a:ext cx="3294412" cy="576520"/>
            <a:chOff x="0" y="0"/>
            <a:chExt cx="4392549" cy="76869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392549" cy="768731"/>
            </a:xfrm>
            <a:custGeom>
              <a:avLst/>
              <a:gdLst/>
              <a:ahLst/>
              <a:cxnLst/>
              <a:rect l="l" t="t" r="r" b="b"/>
              <a:pathLst>
                <a:path w="4392549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4264406" y="0"/>
                  </a:lnTo>
                  <a:cubicBezTo>
                    <a:pt x="4335145" y="0"/>
                    <a:pt x="4392549" y="57404"/>
                    <a:pt x="4392549" y="128143"/>
                  </a:cubicBezTo>
                  <a:lnTo>
                    <a:pt x="4392549" y="640588"/>
                  </a:lnTo>
                  <a:cubicBezTo>
                    <a:pt x="4392549" y="711327"/>
                    <a:pt x="4335145" y="768731"/>
                    <a:pt x="4264406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F8E8C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3131832" y="6977720"/>
            <a:ext cx="2974267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CD7E2C"/>
                </a:solidFill>
                <a:latin typeface="Aptos Bold"/>
                <a:ea typeface="Aptos Bold"/>
                <a:cs typeface="Aptos Bold"/>
                <a:sym typeface="Aptos Bold"/>
              </a:rPr>
              <a:t>māyā / adhyāsa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01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Why does Śaṅkara call the world an appearance?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Reconciling two strands of the Upaniṣads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395023"/>
            <a:ext cx="7838532" cy="2896914"/>
            <a:chOff x="0" y="0"/>
            <a:chExt cx="10451376" cy="386255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451338" cy="3862578"/>
            </a:xfrm>
            <a:custGeom>
              <a:avLst/>
              <a:gdLst/>
              <a:ahLst/>
              <a:cxnLst/>
              <a:rect l="l" t="t" r="r" b="b"/>
              <a:pathLst>
                <a:path w="10451338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9807575" y="0"/>
                  </a:lnTo>
                  <a:cubicBezTo>
                    <a:pt x="10163175" y="0"/>
                    <a:pt x="10451338" y="288163"/>
                    <a:pt x="10451338" y="643763"/>
                  </a:cubicBezTo>
                  <a:lnTo>
                    <a:pt x="10451338" y="3218815"/>
                  </a:lnTo>
                  <a:cubicBezTo>
                    <a:pt x="10451338" y="3574415"/>
                    <a:pt x="10163175" y="3862578"/>
                    <a:pt x="9807575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402176"/>
            <a:ext cx="109814" cy="2882608"/>
            <a:chOff x="0" y="0"/>
            <a:chExt cx="146418" cy="38434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667524"/>
            <a:ext cx="7092286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The tension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312681"/>
            <a:ext cx="7064826" cy="1720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Some passages describe Brahman as creator.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Other passages deny multiplicity and affirm one Reality.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If creation were absolutely real, Brahman would seem to acquire marks and change.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58386" y="2395023"/>
            <a:ext cx="8044434" cy="2896914"/>
            <a:chOff x="0" y="0"/>
            <a:chExt cx="10725912" cy="386255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25912" cy="3862578"/>
            </a:xfrm>
            <a:custGeom>
              <a:avLst/>
              <a:gdLst/>
              <a:ahLst/>
              <a:cxnLst/>
              <a:rect l="l" t="t" r="r" b="b"/>
              <a:pathLst>
                <a:path w="10725912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10082149" y="0"/>
                  </a:lnTo>
                  <a:cubicBezTo>
                    <a:pt x="10437749" y="0"/>
                    <a:pt x="10725912" y="288163"/>
                    <a:pt x="10725912" y="643763"/>
                  </a:cubicBezTo>
                  <a:lnTo>
                    <a:pt x="10725912" y="3218815"/>
                  </a:lnTo>
                  <a:cubicBezTo>
                    <a:pt x="10725912" y="3574415"/>
                    <a:pt x="10437749" y="3862578"/>
                    <a:pt x="10082149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65539" y="2402176"/>
            <a:ext cx="109814" cy="2882608"/>
            <a:chOff x="0" y="0"/>
            <a:chExt cx="146418" cy="38434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658969" y="2667524"/>
            <a:ext cx="7298179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Śaṅkara’s resolution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58969" y="3312681"/>
            <a:ext cx="7270728" cy="1720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The world is like a dream or an illusion.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Knowledge of Brahman removes the appearance of multiplicity.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What is absolutely real cannot be destroyed by knowledge.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502788" y="6375778"/>
            <a:ext cx="1867405" cy="1867405"/>
            <a:chOff x="0" y="0"/>
            <a:chExt cx="2489873" cy="248987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489962" cy="2489962"/>
            </a:xfrm>
            <a:custGeom>
              <a:avLst/>
              <a:gdLst/>
              <a:ahLst/>
              <a:cxnLst/>
              <a:rect l="l" t="t" r="r" b="b"/>
              <a:pathLst>
                <a:path w="2489962" h="2489962">
                  <a:moveTo>
                    <a:pt x="0" y="1244981"/>
                  </a:moveTo>
                  <a:cubicBezTo>
                    <a:pt x="0" y="557403"/>
                    <a:pt x="557403" y="0"/>
                    <a:pt x="1244981" y="0"/>
                  </a:cubicBezTo>
                  <a:cubicBezTo>
                    <a:pt x="1932559" y="0"/>
                    <a:pt x="2489962" y="557403"/>
                    <a:pt x="2489962" y="1244981"/>
                  </a:cubicBezTo>
                  <a:cubicBezTo>
                    <a:pt x="2489962" y="1932559"/>
                    <a:pt x="1932559" y="2489962"/>
                    <a:pt x="1244981" y="2489962"/>
                  </a:cubicBezTo>
                  <a:cubicBezTo>
                    <a:pt x="557403" y="2489962"/>
                    <a:pt x="0" y="1932559"/>
                    <a:pt x="0" y="1244981"/>
                  </a:cubicBezTo>
                  <a:close/>
                </a:path>
              </a:pathLst>
            </a:custGeom>
            <a:solidFill>
              <a:srgbClr val="27305C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711195" y="6928980"/>
            <a:ext cx="1450600" cy="83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ONE</a:t>
            </a:r>
          </a:p>
        </p:txBody>
      </p:sp>
      <p:sp>
        <p:nvSpPr>
          <p:cNvPr id="22" name="AutoShape 22"/>
          <p:cNvSpPr/>
          <p:nvPr/>
        </p:nvSpPr>
        <p:spPr>
          <a:xfrm rot="77760">
            <a:off x="3407578" y="7288330"/>
            <a:ext cx="2107206" cy="0"/>
          </a:xfrm>
          <a:prstGeom prst="line">
            <a:avLst/>
          </a:prstGeom>
          <a:ln w="28575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3" name="Group 23"/>
          <p:cNvGrpSpPr/>
          <p:nvPr/>
        </p:nvGrpSpPr>
        <p:grpSpPr>
          <a:xfrm>
            <a:off x="5552170" y="6375778"/>
            <a:ext cx="1867405" cy="1867405"/>
            <a:chOff x="0" y="0"/>
            <a:chExt cx="2489873" cy="248987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89962" cy="2489962"/>
            </a:xfrm>
            <a:custGeom>
              <a:avLst/>
              <a:gdLst/>
              <a:ahLst/>
              <a:cxnLst/>
              <a:rect l="l" t="t" r="r" b="b"/>
              <a:pathLst>
                <a:path w="2489962" h="2489962">
                  <a:moveTo>
                    <a:pt x="0" y="1244981"/>
                  </a:moveTo>
                  <a:cubicBezTo>
                    <a:pt x="0" y="557403"/>
                    <a:pt x="557403" y="0"/>
                    <a:pt x="1244981" y="0"/>
                  </a:cubicBezTo>
                  <a:cubicBezTo>
                    <a:pt x="1932559" y="0"/>
                    <a:pt x="2489962" y="557403"/>
                    <a:pt x="2489962" y="1244981"/>
                  </a:cubicBezTo>
                  <a:cubicBezTo>
                    <a:pt x="2489962" y="1932559"/>
                    <a:pt x="1932559" y="2489962"/>
                    <a:pt x="1244981" y="2489962"/>
                  </a:cubicBezTo>
                  <a:cubicBezTo>
                    <a:pt x="557403" y="2489962"/>
                    <a:pt x="0" y="1932559"/>
                    <a:pt x="0" y="1244981"/>
                  </a:cubicBezTo>
                  <a:close/>
                </a:path>
              </a:pathLst>
            </a:custGeom>
            <a:solidFill>
              <a:srgbClr val="694668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5760577" y="6928980"/>
            <a:ext cx="1450600" cy="83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MANY</a:t>
            </a:r>
          </a:p>
        </p:txBody>
      </p:sp>
      <p:sp>
        <p:nvSpPr>
          <p:cNvPr id="26" name="AutoShape 26"/>
          <p:cNvSpPr/>
          <p:nvPr/>
        </p:nvSpPr>
        <p:spPr>
          <a:xfrm rot="75300">
            <a:off x="7456970" y="7288330"/>
            <a:ext cx="2175824" cy="0"/>
          </a:xfrm>
          <a:prstGeom prst="line">
            <a:avLst/>
          </a:prstGeom>
          <a:ln w="28575" cap="rnd">
            <a:solidFill>
              <a:srgbClr val="3D7E7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7" name="Group 27"/>
          <p:cNvGrpSpPr/>
          <p:nvPr/>
        </p:nvGrpSpPr>
        <p:grpSpPr>
          <a:xfrm>
            <a:off x="9670190" y="6375778"/>
            <a:ext cx="1867405" cy="1867405"/>
            <a:chOff x="0" y="0"/>
            <a:chExt cx="2489873" cy="24898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89962" cy="2489962"/>
            </a:xfrm>
            <a:custGeom>
              <a:avLst/>
              <a:gdLst/>
              <a:ahLst/>
              <a:cxnLst/>
              <a:rect l="l" t="t" r="r" b="b"/>
              <a:pathLst>
                <a:path w="2489962" h="2489962">
                  <a:moveTo>
                    <a:pt x="0" y="1244981"/>
                  </a:moveTo>
                  <a:cubicBezTo>
                    <a:pt x="0" y="557403"/>
                    <a:pt x="557403" y="0"/>
                    <a:pt x="1244981" y="0"/>
                  </a:cubicBezTo>
                  <a:cubicBezTo>
                    <a:pt x="1932559" y="0"/>
                    <a:pt x="2489962" y="557403"/>
                    <a:pt x="2489962" y="1244981"/>
                  </a:cubicBezTo>
                  <a:cubicBezTo>
                    <a:pt x="2489962" y="1932559"/>
                    <a:pt x="1932559" y="2489962"/>
                    <a:pt x="1244981" y="2489962"/>
                  </a:cubicBezTo>
                  <a:cubicBezTo>
                    <a:pt x="557403" y="2489962"/>
                    <a:pt x="0" y="1932559"/>
                    <a:pt x="0" y="1244981"/>
                  </a:cubicBezTo>
                  <a:close/>
                </a:path>
              </a:pathLst>
            </a:custGeom>
            <a:solidFill>
              <a:srgbClr val="3D7E75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878597" y="6928980"/>
            <a:ext cx="1450600" cy="83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KNOWLEDGE</a:t>
            </a:r>
          </a:p>
        </p:txBody>
      </p:sp>
      <p:sp>
        <p:nvSpPr>
          <p:cNvPr id="30" name="AutoShape 30"/>
          <p:cNvSpPr/>
          <p:nvPr/>
        </p:nvSpPr>
        <p:spPr>
          <a:xfrm rot="75300">
            <a:off x="11574990" y="7288330"/>
            <a:ext cx="2175824" cy="0"/>
          </a:xfrm>
          <a:prstGeom prst="line">
            <a:avLst/>
          </a:prstGeom>
          <a:ln w="28575" cap="rnd">
            <a:solidFill>
              <a:srgbClr val="27305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31" name="Group 31"/>
          <p:cNvGrpSpPr/>
          <p:nvPr/>
        </p:nvGrpSpPr>
        <p:grpSpPr>
          <a:xfrm>
            <a:off x="13788209" y="6375778"/>
            <a:ext cx="1867405" cy="1867405"/>
            <a:chOff x="0" y="0"/>
            <a:chExt cx="2489873" cy="24898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489962" cy="2489962"/>
            </a:xfrm>
            <a:custGeom>
              <a:avLst/>
              <a:gdLst/>
              <a:ahLst/>
              <a:cxnLst/>
              <a:rect l="l" t="t" r="r" b="b"/>
              <a:pathLst>
                <a:path w="2489962" h="2489962">
                  <a:moveTo>
                    <a:pt x="0" y="1244981"/>
                  </a:moveTo>
                  <a:cubicBezTo>
                    <a:pt x="0" y="557403"/>
                    <a:pt x="557403" y="0"/>
                    <a:pt x="1244981" y="0"/>
                  </a:cubicBezTo>
                  <a:cubicBezTo>
                    <a:pt x="1932559" y="0"/>
                    <a:pt x="2489962" y="557403"/>
                    <a:pt x="2489962" y="1244981"/>
                  </a:cubicBezTo>
                  <a:cubicBezTo>
                    <a:pt x="2489962" y="1932559"/>
                    <a:pt x="1932559" y="2489962"/>
                    <a:pt x="1244981" y="2489962"/>
                  </a:cubicBezTo>
                  <a:cubicBezTo>
                    <a:pt x="557403" y="2489962"/>
                    <a:pt x="0" y="1932559"/>
                    <a:pt x="0" y="1244981"/>
                  </a:cubicBezTo>
                  <a:close/>
                </a:path>
              </a:pathLst>
            </a:custGeom>
            <a:solidFill>
              <a:srgbClr val="27305C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3996616" y="6928980"/>
            <a:ext cx="1450600" cy="83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</a:pPr>
            <a:r>
              <a:rPr lang="en-US" sz="24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ONE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4118019" y="8716470"/>
            <a:ext cx="10157774" cy="576520"/>
            <a:chOff x="0" y="0"/>
            <a:chExt cx="13543699" cy="7686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543787" cy="768731"/>
            </a:xfrm>
            <a:custGeom>
              <a:avLst/>
              <a:gdLst/>
              <a:ahLst/>
              <a:cxnLst/>
              <a:rect l="l" t="t" r="r" b="b"/>
              <a:pathLst>
                <a:path w="13543787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13415645" y="0"/>
                  </a:lnTo>
                  <a:cubicBezTo>
                    <a:pt x="13486383" y="0"/>
                    <a:pt x="13543787" y="57404"/>
                    <a:pt x="13543787" y="128143"/>
                  </a:cubicBezTo>
                  <a:lnTo>
                    <a:pt x="13543787" y="640588"/>
                  </a:lnTo>
                  <a:cubicBezTo>
                    <a:pt x="13543787" y="711327"/>
                    <a:pt x="13486383" y="768731"/>
                    <a:pt x="13415645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E5E8F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4278087" y="8830818"/>
            <a:ext cx="9837630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Multiplicity disappears as an appearance, not as Brahman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02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Māyā: one power, two standpoints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The same māyā is interpreted differently for God and the ignorant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326396"/>
            <a:ext cx="8113062" cy="6191326"/>
            <a:chOff x="0" y="0"/>
            <a:chExt cx="10817416" cy="82551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817479" cy="8255127"/>
            </a:xfrm>
            <a:custGeom>
              <a:avLst/>
              <a:gdLst/>
              <a:ahLst/>
              <a:cxnLst/>
              <a:rect l="l" t="t" r="r" b="b"/>
              <a:pathLst>
                <a:path w="10817479" h="8255127">
                  <a:moveTo>
                    <a:pt x="0" y="1375918"/>
                  </a:moveTo>
                  <a:cubicBezTo>
                    <a:pt x="0" y="615950"/>
                    <a:pt x="615950" y="0"/>
                    <a:pt x="1375918" y="0"/>
                  </a:cubicBezTo>
                  <a:lnTo>
                    <a:pt x="9441561" y="0"/>
                  </a:lnTo>
                  <a:cubicBezTo>
                    <a:pt x="10201402" y="0"/>
                    <a:pt x="10817479" y="615950"/>
                    <a:pt x="10817479" y="1375918"/>
                  </a:cubicBezTo>
                  <a:lnTo>
                    <a:pt x="10817479" y="6879209"/>
                  </a:lnTo>
                  <a:cubicBezTo>
                    <a:pt x="10817479" y="7639050"/>
                    <a:pt x="10201529" y="8255127"/>
                    <a:pt x="9441561" y="8255127"/>
                  </a:cubicBezTo>
                  <a:lnTo>
                    <a:pt x="1375918" y="8255127"/>
                  </a:lnTo>
                  <a:cubicBezTo>
                    <a:pt x="615950" y="8255127"/>
                    <a:pt x="0" y="7639050"/>
                    <a:pt x="0" y="6879209"/>
                  </a:cubicBezTo>
                  <a:close/>
                </a:path>
              </a:pathLst>
            </a:custGeom>
            <a:solidFill>
              <a:srgbClr val="F8E8CC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333539"/>
            <a:ext cx="109814" cy="6177029"/>
            <a:chOff x="0" y="0"/>
            <a:chExt cx="146418" cy="823603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8236077"/>
            </a:xfrm>
            <a:custGeom>
              <a:avLst/>
              <a:gdLst/>
              <a:ahLst/>
              <a:cxnLst/>
              <a:rect l="l" t="t" r="r" b="b"/>
              <a:pathLst>
                <a:path w="146431" h="8236077">
                  <a:moveTo>
                    <a:pt x="0" y="0"/>
                  </a:moveTo>
                  <a:lnTo>
                    <a:pt x="146431" y="0"/>
                  </a:lnTo>
                  <a:lnTo>
                    <a:pt x="146431" y="8236077"/>
                  </a:lnTo>
                  <a:lnTo>
                    <a:pt x="0" y="8236077"/>
                  </a:ln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598887"/>
            <a:ext cx="7366816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From Īśvara’s standpoint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244044"/>
            <a:ext cx="7339365" cy="5014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Māyā is the power or free will through which the world-appearance is projected.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It does not deceive God. Like a magician who knows the trick, Īśvara is not deluded by the appearance.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Māyā is inseparable from Brahman, like the burning power of fire.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58386" y="2326396"/>
            <a:ext cx="8113062" cy="6191326"/>
            <a:chOff x="0" y="0"/>
            <a:chExt cx="10817416" cy="82551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7479" cy="8255127"/>
            </a:xfrm>
            <a:custGeom>
              <a:avLst/>
              <a:gdLst/>
              <a:ahLst/>
              <a:cxnLst/>
              <a:rect l="l" t="t" r="r" b="b"/>
              <a:pathLst>
                <a:path w="10817479" h="8255127">
                  <a:moveTo>
                    <a:pt x="0" y="1375918"/>
                  </a:moveTo>
                  <a:cubicBezTo>
                    <a:pt x="0" y="615950"/>
                    <a:pt x="615950" y="0"/>
                    <a:pt x="1375918" y="0"/>
                  </a:cubicBezTo>
                  <a:lnTo>
                    <a:pt x="9441561" y="0"/>
                  </a:lnTo>
                  <a:cubicBezTo>
                    <a:pt x="10201402" y="0"/>
                    <a:pt x="10817479" y="615950"/>
                    <a:pt x="10817479" y="1375918"/>
                  </a:cubicBezTo>
                  <a:lnTo>
                    <a:pt x="10817479" y="6879209"/>
                  </a:lnTo>
                  <a:cubicBezTo>
                    <a:pt x="10817479" y="7639050"/>
                    <a:pt x="10201529" y="8255127"/>
                    <a:pt x="9441561" y="8255127"/>
                  </a:cubicBezTo>
                  <a:lnTo>
                    <a:pt x="1375918" y="8255127"/>
                  </a:lnTo>
                  <a:cubicBezTo>
                    <a:pt x="615950" y="8255127"/>
                    <a:pt x="0" y="7639050"/>
                    <a:pt x="0" y="6879209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65539" y="2333539"/>
            <a:ext cx="109814" cy="6177029"/>
            <a:chOff x="0" y="0"/>
            <a:chExt cx="146418" cy="82360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8236077"/>
            </a:xfrm>
            <a:custGeom>
              <a:avLst/>
              <a:gdLst/>
              <a:ahLst/>
              <a:cxnLst/>
              <a:rect l="l" t="t" r="r" b="b"/>
              <a:pathLst>
                <a:path w="146431" h="8236077">
                  <a:moveTo>
                    <a:pt x="0" y="0"/>
                  </a:moveTo>
                  <a:lnTo>
                    <a:pt x="146431" y="0"/>
                  </a:lnTo>
                  <a:lnTo>
                    <a:pt x="146431" y="8236077"/>
                  </a:lnTo>
                  <a:lnTo>
                    <a:pt x="0" y="8236077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658969" y="2598887"/>
            <a:ext cx="7366816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From the ignorant standpoint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58969" y="3244044"/>
            <a:ext cx="7339365" cy="5014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Māyā is experienced as avidyā/ajñāna—ignorance that produces illusion.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It has two functions: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1. Āvaraṇa — conceals the real nature of Brahman.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2. Vikṣepa — projects the world of names and forms.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5490686" y="8853735"/>
            <a:ext cx="7275166" cy="576520"/>
            <a:chOff x="0" y="0"/>
            <a:chExt cx="9700222" cy="76869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700261" cy="768731"/>
            </a:xfrm>
            <a:custGeom>
              <a:avLst/>
              <a:gdLst/>
              <a:ahLst/>
              <a:cxnLst/>
              <a:rect l="l" t="t" r="r" b="b"/>
              <a:pathLst>
                <a:path w="9700261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9572117" y="0"/>
                  </a:lnTo>
                  <a:cubicBezTo>
                    <a:pt x="9642856" y="0"/>
                    <a:pt x="9700261" y="57404"/>
                    <a:pt x="9700261" y="128143"/>
                  </a:cubicBezTo>
                  <a:lnTo>
                    <a:pt x="9700261" y="640588"/>
                  </a:lnTo>
                  <a:cubicBezTo>
                    <a:pt x="9700261" y="711327"/>
                    <a:pt x="9642856" y="768731"/>
                    <a:pt x="9572117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EEE2ED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650763" y="8968092"/>
            <a:ext cx="695501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694668"/>
                </a:solidFill>
                <a:latin typeface="Aptos Bold"/>
                <a:ea typeface="Aptos Bold"/>
                <a:cs typeface="Aptos Bold"/>
                <a:sym typeface="Aptos Bold"/>
              </a:rPr>
              <a:t>Māyā = creative appearance; avidyā = its deluding aspect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03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Rope–snake analogy: how illusion works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A classic model for āvaraṇa + vikṣepa</a:t>
            </a:r>
          </a:p>
        </p:txBody>
      </p:sp>
      <p:sp>
        <p:nvSpPr>
          <p:cNvPr id="7" name="AutoShape 7"/>
          <p:cNvSpPr/>
          <p:nvPr/>
        </p:nvSpPr>
        <p:spPr>
          <a:xfrm rot="89520">
            <a:off x="1451915" y="6429851"/>
            <a:ext cx="4920415" cy="0"/>
          </a:xfrm>
          <a:prstGeom prst="line">
            <a:avLst/>
          </a:prstGeom>
          <a:ln w="57150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8" name="Group 8"/>
          <p:cNvGrpSpPr/>
          <p:nvPr/>
        </p:nvGrpSpPr>
        <p:grpSpPr>
          <a:xfrm>
            <a:off x="2127647" y="5422059"/>
            <a:ext cx="3568951" cy="576520"/>
            <a:chOff x="0" y="0"/>
            <a:chExt cx="4758601" cy="7686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58563" cy="768731"/>
            </a:xfrm>
            <a:custGeom>
              <a:avLst/>
              <a:gdLst/>
              <a:ahLst/>
              <a:cxnLst/>
              <a:rect l="l" t="t" r="r" b="b"/>
              <a:pathLst>
                <a:path w="4758563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4630420" y="0"/>
                  </a:lnTo>
                  <a:cubicBezTo>
                    <a:pt x="4701159" y="0"/>
                    <a:pt x="4758563" y="57404"/>
                    <a:pt x="4758563" y="128143"/>
                  </a:cubicBezTo>
                  <a:lnTo>
                    <a:pt x="4758563" y="640588"/>
                  </a:lnTo>
                  <a:cubicBezTo>
                    <a:pt x="4758563" y="711327"/>
                    <a:pt x="4701159" y="768731"/>
                    <a:pt x="4630420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F8E8C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287714" y="5536406"/>
            <a:ext cx="3248797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CD7E2C"/>
                </a:solidFill>
                <a:latin typeface="Aptos Bold"/>
                <a:ea typeface="Aptos Bold"/>
                <a:cs typeface="Aptos Bold"/>
                <a:sym typeface="Aptos Bold"/>
              </a:rPr>
              <a:t>actual substratum: ROPE</a:t>
            </a:r>
          </a:p>
        </p:txBody>
      </p:sp>
      <p:sp>
        <p:nvSpPr>
          <p:cNvPr id="11" name="AutoShape 11"/>
          <p:cNvSpPr/>
          <p:nvPr/>
        </p:nvSpPr>
        <p:spPr>
          <a:xfrm rot="77760">
            <a:off x="6496098" y="6437271"/>
            <a:ext cx="2107206" cy="0"/>
          </a:xfrm>
          <a:prstGeom prst="line">
            <a:avLst/>
          </a:prstGeom>
          <a:ln w="28575" cap="rnd">
            <a:solidFill>
              <a:srgbClr val="27305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12" name="Group 12"/>
          <p:cNvGrpSpPr/>
          <p:nvPr/>
        </p:nvGrpSpPr>
        <p:grpSpPr>
          <a:xfrm>
            <a:off x="8640689" y="2463660"/>
            <a:ext cx="3857777" cy="2759640"/>
            <a:chOff x="0" y="0"/>
            <a:chExt cx="5143703" cy="36795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143754" cy="3679571"/>
            </a:xfrm>
            <a:custGeom>
              <a:avLst/>
              <a:gdLst/>
              <a:ahLst/>
              <a:cxnLst/>
              <a:rect l="l" t="t" r="r" b="b"/>
              <a:pathLst>
                <a:path w="5143754" h="3679571">
                  <a:moveTo>
                    <a:pt x="0" y="613283"/>
                  </a:moveTo>
                  <a:cubicBezTo>
                    <a:pt x="0" y="274574"/>
                    <a:pt x="274574" y="0"/>
                    <a:pt x="613283" y="0"/>
                  </a:cubicBezTo>
                  <a:lnTo>
                    <a:pt x="4530471" y="0"/>
                  </a:lnTo>
                  <a:cubicBezTo>
                    <a:pt x="4869180" y="0"/>
                    <a:pt x="5143754" y="274574"/>
                    <a:pt x="5143754" y="613283"/>
                  </a:cubicBezTo>
                  <a:lnTo>
                    <a:pt x="5143754" y="3066288"/>
                  </a:lnTo>
                  <a:cubicBezTo>
                    <a:pt x="5143754" y="3404997"/>
                    <a:pt x="4869180" y="3679571"/>
                    <a:pt x="4530471" y="3679571"/>
                  </a:cubicBezTo>
                  <a:lnTo>
                    <a:pt x="613283" y="3679571"/>
                  </a:lnTo>
                  <a:cubicBezTo>
                    <a:pt x="274574" y="3679571"/>
                    <a:pt x="0" y="3404997"/>
                    <a:pt x="0" y="3066288"/>
                  </a:cubicBezTo>
                  <a:close/>
                </a:path>
              </a:pathLst>
            </a:custGeom>
            <a:solidFill>
              <a:srgbClr val="E5E8F4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647833" y="2470814"/>
            <a:ext cx="109814" cy="2745343"/>
            <a:chOff x="0" y="0"/>
            <a:chExt cx="146418" cy="36604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3660521"/>
            </a:xfrm>
            <a:custGeom>
              <a:avLst/>
              <a:gdLst/>
              <a:ahLst/>
              <a:cxnLst/>
              <a:rect l="l" t="t" r="r" b="b"/>
              <a:pathLst>
                <a:path w="146431" h="3660521">
                  <a:moveTo>
                    <a:pt x="0" y="0"/>
                  </a:moveTo>
                  <a:lnTo>
                    <a:pt x="146431" y="0"/>
                  </a:lnTo>
                  <a:lnTo>
                    <a:pt x="146431" y="3660521"/>
                  </a:lnTo>
                  <a:lnTo>
                    <a:pt x="0" y="3660521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041263" y="2736161"/>
            <a:ext cx="3111532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Āvaraṇa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041263" y="3371793"/>
            <a:ext cx="3084081" cy="1592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 rope’s real nature is not clearly known.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‘What is this?’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827337" y="2463660"/>
            <a:ext cx="3857777" cy="2759640"/>
            <a:chOff x="0" y="0"/>
            <a:chExt cx="5143703" cy="36795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43754" cy="3679571"/>
            </a:xfrm>
            <a:custGeom>
              <a:avLst/>
              <a:gdLst/>
              <a:ahLst/>
              <a:cxnLst/>
              <a:rect l="l" t="t" r="r" b="b"/>
              <a:pathLst>
                <a:path w="5143754" h="3679571">
                  <a:moveTo>
                    <a:pt x="0" y="613283"/>
                  </a:moveTo>
                  <a:cubicBezTo>
                    <a:pt x="0" y="274574"/>
                    <a:pt x="274574" y="0"/>
                    <a:pt x="613283" y="0"/>
                  </a:cubicBezTo>
                  <a:lnTo>
                    <a:pt x="4530471" y="0"/>
                  </a:lnTo>
                  <a:cubicBezTo>
                    <a:pt x="4869180" y="0"/>
                    <a:pt x="5143754" y="274574"/>
                    <a:pt x="5143754" y="613283"/>
                  </a:cubicBezTo>
                  <a:lnTo>
                    <a:pt x="5143754" y="3066288"/>
                  </a:lnTo>
                  <a:cubicBezTo>
                    <a:pt x="5143754" y="3404997"/>
                    <a:pt x="4869180" y="3679571"/>
                    <a:pt x="4530471" y="3679571"/>
                  </a:cubicBezTo>
                  <a:lnTo>
                    <a:pt x="613283" y="3679571"/>
                  </a:lnTo>
                  <a:cubicBezTo>
                    <a:pt x="274574" y="3679571"/>
                    <a:pt x="0" y="3404997"/>
                    <a:pt x="0" y="3066288"/>
                  </a:cubicBezTo>
                  <a:close/>
                </a:path>
              </a:pathLst>
            </a:custGeom>
            <a:solidFill>
              <a:srgbClr val="EEE2ED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834490" y="2470814"/>
            <a:ext cx="109814" cy="2745343"/>
            <a:chOff x="0" y="0"/>
            <a:chExt cx="146418" cy="36604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431" cy="3660521"/>
            </a:xfrm>
            <a:custGeom>
              <a:avLst/>
              <a:gdLst/>
              <a:ahLst/>
              <a:cxnLst/>
              <a:rect l="l" t="t" r="r" b="b"/>
              <a:pathLst>
                <a:path w="146431" h="3660521">
                  <a:moveTo>
                    <a:pt x="0" y="0"/>
                  </a:moveTo>
                  <a:lnTo>
                    <a:pt x="146431" y="0"/>
                  </a:lnTo>
                  <a:lnTo>
                    <a:pt x="146431" y="3660521"/>
                  </a:lnTo>
                  <a:lnTo>
                    <a:pt x="0" y="3660521"/>
                  </a:ln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3227910" y="2736161"/>
            <a:ext cx="3111532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Vikṣepa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227910" y="3371793"/>
            <a:ext cx="3084081" cy="1592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 snake is projected onto the rope.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‘This is a snake!’</a:t>
            </a:r>
          </a:p>
        </p:txBody>
      </p:sp>
      <p:sp>
        <p:nvSpPr>
          <p:cNvPr id="24" name="AutoShape 24"/>
          <p:cNvSpPr/>
          <p:nvPr/>
        </p:nvSpPr>
        <p:spPr>
          <a:xfrm rot="342660">
            <a:off x="12471302" y="3833955"/>
            <a:ext cx="383200" cy="0"/>
          </a:xfrm>
          <a:prstGeom prst="line">
            <a:avLst/>
          </a:prstGeom>
          <a:ln w="19050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5" name="Group 25"/>
          <p:cNvGrpSpPr/>
          <p:nvPr/>
        </p:nvGrpSpPr>
        <p:grpSpPr>
          <a:xfrm>
            <a:off x="9168308" y="6354328"/>
            <a:ext cx="880796" cy="743531"/>
            <a:chOff x="0" y="0"/>
            <a:chExt cx="1174394" cy="991375"/>
          </a:xfrm>
        </p:grpSpPr>
        <p:sp>
          <p:nvSpPr>
            <p:cNvPr id="26" name="Freeform 26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  <a:lnTo>
                    <a:pt x="0" y="4956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44827" y="6519053"/>
            <a:ext cx="880796" cy="743531"/>
            <a:chOff x="0" y="0"/>
            <a:chExt cx="1174394" cy="991375"/>
          </a:xfrm>
        </p:grpSpPr>
        <p:sp>
          <p:nvSpPr>
            <p:cNvPr id="29" name="Freeform 29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  <a:lnTo>
                    <a:pt x="0" y="4956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321357" y="6354328"/>
            <a:ext cx="880796" cy="743531"/>
            <a:chOff x="0" y="0"/>
            <a:chExt cx="1174394" cy="991375"/>
          </a:xfrm>
        </p:grpSpPr>
        <p:sp>
          <p:nvSpPr>
            <p:cNvPr id="32" name="Freeform 32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  <a:lnTo>
                    <a:pt x="0" y="4956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897876" y="6519053"/>
            <a:ext cx="880796" cy="743531"/>
            <a:chOff x="0" y="0"/>
            <a:chExt cx="1174394" cy="991375"/>
          </a:xfrm>
        </p:grpSpPr>
        <p:sp>
          <p:nvSpPr>
            <p:cNvPr id="35" name="Freeform 35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  <a:lnTo>
                    <a:pt x="0" y="4956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474396" y="6354328"/>
            <a:ext cx="880796" cy="743531"/>
            <a:chOff x="0" y="0"/>
            <a:chExt cx="1174394" cy="991375"/>
          </a:xfrm>
        </p:grpSpPr>
        <p:sp>
          <p:nvSpPr>
            <p:cNvPr id="38" name="Freeform 38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  <a:lnTo>
                    <a:pt x="0" y="4956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2050916" y="6519053"/>
            <a:ext cx="880796" cy="743531"/>
            <a:chOff x="0" y="0"/>
            <a:chExt cx="1174394" cy="991375"/>
          </a:xfrm>
        </p:grpSpPr>
        <p:sp>
          <p:nvSpPr>
            <p:cNvPr id="41" name="Freeform 41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  <a:lnTo>
                    <a:pt x="0" y="4956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587248" y="0"/>
              <a:ext cx="587121" cy="495681"/>
            </a:xfrm>
            <a:custGeom>
              <a:avLst/>
              <a:gdLst/>
              <a:ahLst/>
              <a:cxnLst/>
              <a:rect l="l" t="t" r="r" b="b"/>
              <a:pathLst>
                <a:path w="587121" h="495681">
                  <a:moveTo>
                    <a:pt x="0" y="0"/>
                  </a:moveTo>
                  <a:cubicBezTo>
                    <a:pt x="324231" y="0"/>
                    <a:pt x="587121" y="221869"/>
                    <a:pt x="587121" y="495681"/>
                  </a:cubicBezTo>
                </a:path>
              </a:pathLst>
            </a:custGeom>
            <a:blipFill>
              <a:blip r:embed="rId2">
                <a:alphaModFix amt="0"/>
              </a:blip>
              <a:stretch>
                <a:fillRect l="-216653" r="-116636" b="-100002"/>
              </a:stretch>
            </a:blipFill>
            <a:ln w="57195" cap="sq">
              <a:solidFill>
                <a:srgbClr val="694668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579206" y="7549696"/>
            <a:ext cx="8098765" cy="576520"/>
            <a:chOff x="0" y="0"/>
            <a:chExt cx="10798353" cy="76869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798429" cy="768731"/>
            </a:xfrm>
            <a:custGeom>
              <a:avLst/>
              <a:gdLst/>
              <a:ahLst/>
              <a:cxnLst/>
              <a:rect l="l" t="t" r="r" b="b"/>
              <a:pathLst>
                <a:path w="10798429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10670286" y="0"/>
                  </a:lnTo>
                  <a:cubicBezTo>
                    <a:pt x="10741025" y="0"/>
                    <a:pt x="10798429" y="57404"/>
                    <a:pt x="10798429" y="128143"/>
                  </a:cubicBezTo>
                  <a:lnTo>
                    <a:pt x="10798429" y="640588"/>
                  </a:lnTo>
                  <a:cubicBezTo>
                    <a:pt x="10798429" y="711327"/>
                    <a:pt x="10741025" y="768731"/>
                    <a:pt x="10670286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DCEDE9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8739273" y="7664053"/>
            <a:ext cx="7778620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Later knowledge: ‘It is a rope’ → the snake appearance vanishes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04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Adhyāsa: superimposition or projection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A familiar form is mentally attributed to a different substratum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326396"/>
            <a:ext cx="5504993" cy="5985424"/>
            <a:chOff x="0" y="0"/>
            <a:chExt cx="7339990" cy="798056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40092" cy="7980553"/>
            </a:xfrm>
            <a:custGeom>
              <a:avLst/>
              <a:gdLst/>
              <a:ahLst/>
              <a:cxnLst/>
              <a:rect l="l" t="t" r="r" b="b"/>
              <a:pathLst>
                <a:path w="7340092" h="7980553">
                  <a:moveTo>
                    <a:pt x="0" y="1223391"/>
                  </a:moveTo>
                  <a:cubicBezTo>
                    <a:pt x="0" y="547751"/>
                    <a:pt x="547751" y="0"/>
                    <a:pt x="1223391" y="0"/>
                  </a:cubicBezTo>
                  <a:lnTo>
                    <a:pt x="6116701" y="0"/>
                  </a:lnTo>
                  <a:cubicBezTo>
                    <a:pt x="6792341" y="0"/>
                    <a:pt x="7340092" y="547751"/>
                    <a:pt x="7340092" y="1223391"/>
                  </a:cubicBezTo>
                  <a:lnTo>
                    <a:pt x="7340092" y="6757162"/>
                  </a:lnTo>
                  <a:cubicBezTo>
                    <a:pt x="7340092" y="7432802"/>
                    <a:pt x="6792341" y="7980553"/>
                    <a:pt x="6116701" y="7980553"/>
                  </a:cubicBezTo>
                  <a:lnTo>
                    <a:pt x="1223391" y="7980553"/>
                  </a:lnTo>
                  <a:cubicBezTo>
                    <a:pt x="547751" y="7980553"/>
                    <a:pt x="0" y="7432802"/>
                    <a:pt x="0" y="675716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333539"/>
            <a:ext cx="109814" cy="5971127"/>
            <a:chOff x="0" y="0"/>
            <a:chExt cx="146418" cy="79615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7961503"/>
            </a:xfrm>
            <a:custGeom>
              <a:avLst/>
              <a:gdLst/>
              <a:ahLst/>
              <a:cxnLst/>
              <a:rect l="l" t="t" r="r" b="b"/>
              <a:pathLst>
                <a:path w="146431" h="7961503">
                  <a:moveTo>
                    <a:pt x="0" y="0"/>
                  </a:moveTo>
                  <a:lnTo>
                    <a:pt x="146431" y="0"/>
                  </a:lnTo>
                  <a:lnTo>
                    <a:pt x="146431" y="7961503"/>
                  </a:lnTo>
                  <a:lnTo>
                    <a:pt x="0" y="7961503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598887"/>
            <a:ext cx="4758738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Pattern of illusion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244044"/>
            <a:ext cx="4731287" cy="480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1. A real substratum is present.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2. Its true nature is not fully recognised.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3. A remembered/imaginative form is projected.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4. The projected form is treated as present.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5. Later knowledge corrects the error.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336650" y="2944092"/>
            <a:ext cx="2141944" cy="2141944"/>
            <a:chOff x="0" y="0"/>
            <a:chExt cx="2855925" cy="28559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55976" cy="2855976"/>
            </a:xfrm>
            <a:custGeom>
              <a:avLst/>
              <a:gdLst/>
              <a:ahLst/>
              <a:cxnLst/>
              <a:rect l="l" t="t" r="r" b="b"/>
              <a:pathLst>
                <a:path w="2855976" h="2855976">
                  <a:moveTo>
                    <a:pt x="0" y="1427988"/>
                  </a:moveTo>
                  <a:cubicBezTo>
                    <a:pt x="0" y="639318"/>
                    <a:pt x="639318" y="0"/>
                    <a:pt x="1427988" y="0"/>
                  </a:cubicBezTo>
                  <a:cubicBezTo>
                    <a:pt x="2216658" y="0"/>
                    <a:pt x="2855976" y="639318"/>
                    <a:pt x="2855976" y="1427988"/>
                  </a:cubicBezTo>
                  <a:cubicBezTo>
                    <a:pt x="2855976" y="2216658"/>
                    <a:pt x="2216658" y="2855976"/>
                    <a:pt x="1427988" y="2855976"/>
                  </a:cubicBezTo>
                  <a:cubicBezTo>
                    <a:pt x="639318" y="2855976"/>
                    <a:pt x="0" y="2216658"/>
                    <a:pt x="0" y="1427988"/>
                  </a:cubicBezTo>
                  <a:close/>
                </a:path>
              </a:pathLst>
            </a:custGeom>
            <a:solidFill>
              <a:srgbClr val="27305C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545048" y="3571427"/>
            <a:ext cx="1725130" cy="97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1"/>
              </a:lnSpc>
            </a:pPr>
            <a:r>
              <a:rPr lang="en-US" sz="195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BRAHMAN</a:t>
            </a:r>
          </a:p>
        </p:txBody>
      </p:sp>
      <p:sp>
        <p:nvSpPr>
          <p:cNvPr id="16" name="AutoShape 16"/>
          <p:cNvSpPr/>
          <p:nvPr/>
        </p:nvSpPr>
        <p:spPr>
          <a:xfrm rot="102480">
            <a:off x="9474708" y="4007644"/>
            <a:ext cx="1599495" cy="0"/>
          </a:xfrm>
          <a:prstGeom prst="line">
            <a:avLst/>
          </a:prstGeom>
          <a:ln w="28575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17" name="Group 17"/>
          <p:cNvGrpSpPr/>
          <p:nvPr/>
        </p:nvGrpSpPr>
        <p:grpSpPr>
          <a:xfrm>
            <a:off x="11111494" y="2944092"/>
            <a:ext cx="2141944" cy="2141944"/>
            <a:chOff x="0" y="0"/>
            <a:chExt cx="2855925" cy="28559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55976" cy="2855976"/>
            </a:xfrm>
            <a:custGeom>
              <a:avLst/>
              <a:gdLst/>
              <a:ahLst/>
              <a:cxnLst/>
              <a:rect l="l" t="t" r="r" b="b"/>
              <a:pathLst>
                <a:path w="2855976" h="2855976">
                  <a:moveTo>
                    <a:pt x="0" y="1427988"/>
                  </a:moveTo>
                  <a:cubicBezTo>
                    <a:pt x="0" y="639318"/>
                    <a:pt x="639318" y="0"/>
                    <a:pt x="1427988" y="0"/>
                  </a:cubicBezTo>
                  <a:cubicBezTo>
                    <a:pt x="2216658" y="0"/>
                    <a:pt x="2855976" y="639318"/>
                    <a:pt x="2855976" y="1427988"/>
                  </a:cubicBezTo>
                  <a:cubicBezTo>
                    <a:pt x="2855976" y="2216658"/>
                    <a:pt x="2216658" y="2855976"/>
                    <a:pt x="1427988" y="2855976"/>
                  </a:cubicBezTo>
                  <a:cubicBezTo>
                    <a:pt x="639318" y="2855976"/>
                    <a:pt x="0" y="2216658"/>
                    <a:pt x="0" y="1427988"/>
                  </a:cubicBezTo>
                  <a:close/>
                </a:path>
              </a:pathLst>
            </a:custGeom>
            <a:solidFill>
              <a:srgbClr val="CD7E2C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319901" y="3571427"/>
            <a:ext cx="1725130" cy="97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ADHYĀSA</a:t>
            </a:r>
          </a:p>
        </p:txBody>
      </p:sp>
      <p:sp>
        <p:nvSpPr>
          <p:cNvPr id="20" name="AutoShape 20"/>
          <p:cNvSpPr/>
          <p:nvPr/>
        </p:nvSpPr>
        <p:spPr>
          <a:xfrm rot="98220">
            <a:off x="13249570" y="4007644"/>
            <a:ext cx="1668094" cy="0"/>
          </a:xfrm>
          <a:prstGeom prst="line">
            <a:avLst/>
          </a:prstGeom>
          <a:ln w="28575" cap="rnd">
            <a:solidFill>
              <a:srgbClr val="69466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1" name="Group 21"/>
          <p:cNvGrpSpPr/>
          <p:nvPr/>
        </p:nvGrpSpPr>
        <p:grpSpPr>
          <a:xfrm>
            <a:off x="14954983" y="2944092"/>
            <a:ext cx="2141944" cy="2141944"/>
            <a:chOff x="0" y="0"/>
            <a:chExt cx="2855925" cy="28559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855976" cy="2855976"/>
            </a:xfrm>
            <a:custGeom>
              <a:avLst/>
              <a:gdLst/>
              <a:ahLst/>
              <a:cxnLst/>
              <a:rect l="l" t="t" r="r" b="b"/>
              <a:pathLst>
                <a:path w="2855976" h="2855976">
                  <a:moveTo>
                    <a:pt x="0" y="1427988"/>
                  </a:moveTo>
                  <a:cubicBezTo>
                    <a:pt x="0" y="639318"/>
                    <a:pt x="639318" y="0"/>
                    <a:pt x="1427988" y="0"/>
                  </a:cubicBezTo>
                  <a:cubicBezTo>
                    <a:pt x="2216658" y="0"/>
                    <a:pt x="2855976" y="639318"/>
                    <a:pt x="2855976" y="1427988"/>
                  </a:cubicBezTo>
                  <a:cubicBezTo>
                    <a:pt x="2855976" y="2216658"/>
                    <a:pt x="2216658" y="2855976"/>
                    <a:pt x="1427988" y="2855976"/>
                  </a:cubicBezTo>
                  <a:cubicBezTo>
                    <a:pt x="639318" y="2855976"/>
                    <a:pt x="0" y="2216658"/>
                    <a:pt x="0" y="1427988"/>
                  </a:cubicBezTo>
                  <a:close/>
                </a:path>
              </a:pathLst>
            </a:custGeom>
            <a:solidFill>
              <a:srgbClr val="694668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5163381" y="3571427"/>
            <a:ext cx="1725130" cy="97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1"/>
              </a:lnSpc>
            </a:pPr>
            <a:r>
              <a:rPr lang="en-US" sz="195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WORLD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304667" y="5971127"/>
            <a:ext cx="7412431" cy="576520"/>
            <a:chOff x="0" y="0"/>
            <a:chExt cx="9883242" cy="7686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883267" cy="768731"/>
            </a:xfrm>
            <a:custGeom>
              <a:avLst/>
              <a:gdLst/>
              <a:ahLst/>
              <a:cxnLst/>
              <a:rect l="l" t="t" r="r" b="b"/>
              <a:pathLst>
                <a:path w="9883267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9755124" y="0"/>
                  </a:lnTo>
                  <a:cubicBezTo>
                    <a:pt x="9825863" y="0"/>
                    <a:pt x="9883267" y="57404"/>
                    <a:pt x="9883267" y="128143"/>
                  </a:cubicBezTo>
                  <a:lnTo>
                    <a:pt x="9883267" y="640588"/>
                  </a:lnTo>
                  <a:cubicBezTo>
                    <a:pt x="9883267" y="711327"/>
                    <a:pt x="9825863" y="768731"/>
                    <a:pt x="9755124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EEE2ED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8464744" y="6085475"/>
            <a:ext cx="7092286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694668"/>
                </a:solidFill>
                <a:latin typeface="Aptos Bold"/>
                <a:ea typeface="Aptos Bold"/>
                <a:cs typeface="Aptos Bold"/>
                <a:sym typeface="Aptos Bold"/>
              </a:rPr>
              <a:t>‘snake’ on rope  ::  ‘world’ on Brahman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7199386" y="7062111"/>
            <a:ext cx="9828905" cy="1524238"/>
            <a:chOff x="0" y="0"/>
            <a:chExt cx="13105206" cy="203231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105130" cy="2032254"/>
            </a:xfrm>
            <a:custGeom>
              <a:avLst/>
              <a:gdLst/>
              <a:ahLst/>
              <a:cxnLst/>
              <a:rect l="l" t="t" r="r" b="b"/>
              <a:pathLst>
                <a:path w="13105130" h="2032254">
                  <a:moveTo>
                    <a:pt x="0" y="338709"/>
                  </a:moveTo>
                  <a:cubicBezTo>
                    <a:pt x="0" y="151638"/>
                    <a:pt x="151638" y="0"/>
                    <a:pt x="338709" y="0"/>
                  </a:cubicBezTo>
                  <a:lnTo>
                    <a:pt x="12766421" y="0"/>
                  </a:lnTo>
                  <a:cubicBezTo>
                    <a:pt x="12953492" y="0"/>
                    <a:pt x="13105130" y="151638"/>
                    <a:pt x="13105130" y="338709"/>
                  </a:cubicBezTo>
                  <a:lnTo>
                    <a:pt x="13105130" y="1693545"/>
                  </a:lnTo>
                  <a:cubicBezTo>
                    <a:pt x="13105130" y="1880616"/>
                    <a:pt x="12953492" y="2032254"/>
                    <a:pt x="12766421" y="2032254"/>
                  </a:cubicBezTo>
                  <a:lnTo>
                    <a:pt x="338709" y="2032254"/>
                  </a:lnTo>
                  <a:cubicBezTo>
                    <a:pt x="151638" y="2032381"/>
                    <a:pt x="0" y="1880616"/>
                    <a:pt x="0" y="1693545"/>
                  </a:cubicBezTo>
                  <a:close/>
                </a:path>
              </a:pathLst>
            </a:custGeom>
            <a:solidFill>
              <a:srgbClr val="E5E8F4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206529" y="7069264"/>
            <a:ext cx="109814" cy="1509941"/>
            <a:chOff x="0" y="0"/>
            <a:chExt cx="146418" cy="20132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6431" cy="2013204"/>
            </a:xfrm>
            <a:custGeom>
              <a:avLst/>
              <a:gdLst/>
              <a:ahLst/>
              <a:cxnLst/>
              <a:rect l="l" t="t" r="r" b="b"/>
              <a:pathLst>
                <a:path w="146431" h="2013204">
                  <a:moveTo>
                    <a:pt x="0" y="0"/>
                  </a:moveTo>
                  <a:lnTo>
                    <a:pt x="146431" y="0"/>
                  </a:lnTo>
                  <a:lnTo>
                    <a:pt x="146431" y="2013204"/>
                  </a:lnTo>
                  <a:lnTo>
                    <a:pt x="0" y="2013204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7599959" y="7334612"/>
            <a:ext cx="9082659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Key idea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599959" y="7979769"/>
            <a:ext cx="9055208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 appearance is not sheer nothingness; it has a real ground, but its particular form is misattributed.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05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Vivarta-vāda vs Pariṇāma-vāda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Apparent transformation versus real transformation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395023"/>
            <a:ext cx="7838532" cy="5367718"/>
            <a:chOff x="0" y="0"/>
            <a:chExt cx="10451376" cy="71569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451465" cy="7156958"/>
            </a:xfrm>
            <a:custGeom>
              <a:avLst/>
              <a:gdLst/>
              <a:ahLst/>
              <a:cxnLst/>
              <a:rect l="l" t="t" r="r" b="b"/>
              <a:pathLst>
                <a:path w="10451465" h="7156958">
                  <a:moveTo>
                    <a:pt x="0" y="1192911"/>
                  </a:moveTo>
                  <a:cubicBezTo>
                    <a:pt x="0" y="534035"/>
                    <a:pt x="534035" y="0"/>
                    <a:pt x="1192911" y="0"/>
                  </a:cubicBezTo>
                  <a:lnTo>
                    <a:pt x="9258554" y="0"/>
                  </a:lnTo>
                  <a:cubicBezTo>
                    <a:pt x="9917303" y="0"/>
                    <a:pt x="10451465" y="534035"/>
                    <a:pt x="10451465" y="1192911"/>
                  </a:cubicBezTo>
                  <a:lnTo>
                    <a:pt x="10451465" y="5964047"/>
                  </a:lnTo>
                  <a:cubicBezTo>
                    <a:pt x="10451465" y="6622796"/>
                    <a:pt x="9917430" y="7156958"/>
                    <a:pt x="9258554" y="7156958"/>
                  </a:cubicBezTo>
                  <a:lnTo>
                    <a:pt x="1192911" y="7156958"/>
                  </a:lnTo>
                  <a:cubicBezTo>
                    <a:pt x="534035" y="7156958"/>
                    <a:pt x="0" y="6622923"/>
                    <a:pt x="0" y="5964047"/>
                  </a:cubicBezTo>
                  <a:close/>
                </a:path>
              </a:pathLst>
            </a:custGeom>
            <a:solidFill>
              <a:srgbClr val="E5E8F4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402176"/>
            <a:ext cx="109814" cy="5353421"/>
            <a:chOff x="0" y="0"/>
            <a:chExt cx="146418" cy="713789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7137908"/>
            </a:xfrm>
            <a:custGeom>
              <a:avLst/>
              <a:gdLst/>
              <a:ahLst/>
              <a:cxnLst/>
              <a:rect l="l" t="t" r="r" b="b"/>
              <a:pathLst>
                <a:path w="146431" h="7137908">
                  <a:moveTo>
                    <a:pt x="0" y="0"/>
                  </a:moveTo>
                  <a:lnTo>
                    <a:pt x="146431" y="0"/>
                  </a:lnTo>
                  <a:lnTo>
                    <a:pt x="146431" y="7137908"/>
                  </a:lnTo>
                  <a:lnTo>
                    <a:pt x="0" y="713790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667524"/>
            <a:ext cx="7092286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Śaṅkara — Vivarta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312681"/>
            <a:ext cx="7064826" cy="419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Brahman does not undergo real change.</a:t>
            </a:r>
          </a:p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Change belongs to appearance, not to the underlying reality.</a:t>
            </a:r>
          </a:p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Rope → snake is the model.</a:t>
            </a:r>
          </a:p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Therefore creation is an apparent manifestation.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58386" y="2395023"/>
            <a:ext cx="8044434" cy="5367718"/>
            <a:chOff x="0" y="0"/>
            <a:chExt cx="10725912" cy="715695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25912" cy="7156958"/>
            </a:xfrm>
            <a:custGeom>
              <a:avLst/>
              <a:gdLst/>
              <a:ahLst/>
              <a:cxnLst/>
              <a:rect l="l" t="t" r="r" b="b"/>
              <a:pathLst>
                <a:path w="10725912" h="7156958">
                  <a:moveTo>
                    <a:pt x="0" y="1192911"/>
                  </a:moveTo>
                  <a:cubicBezTo>
                    <a:pt x="0" y="534035"/>
                    <a:pt x="534035" y="0"/>
                    <a:pt x="1192911" y="0"/>
                  </a:cubicBezTo>
                  <a:lnTo>
                    <a:pt x="9533001" y="0"/>
                  </a:lnTo>
                  <a:cubicBezTo>
                    <a:pt x="10191750" y="0"/>
                    <a:pt x="10725912" y="534035"/>
                    <a:pt x="10725912" y="1192911"/>
                  </a:cubicBezTo>
                  <a:lnTo>
                    <a:pt x="10725912" y="5964047"/>
                  </a:lnTo>
                  <a:cubicBezTo>
                    <a:pt x="10725912" y="6622796"/>
                    <a:pt x="10191877" y="7156958"/>
                    <a:pt x="9533001" y="7156958"/>
                  </a:cubicBezTo>
                  <a:lnTo>
                    <a:pt x="1192911" y="7156958"/>
                  </a:lnTo>
                  <a:cubicBezTo>
                    <a:pt x="534035" y="7156958"/>
                    <a:pt x="0" y="6622923"/>
                    <a:pt x="0" y="5964047"/>
                  </a:cubicBezTo>
                  <a:close/>
                </a:path>
              </a:pathLst>
            </a:custGeom>
            <a:solidFill>
              <a:srgbClr val="EEE2ED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65539" y="2402176"/>
            <a:ext cx="109814" cy="5353421"/>
            <a:chOff x="0" y="0"/>
            <a:chExt cx="146418" cy="71378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7137908"/>
            </a:xfrm>
            <a:custGeom>
              <a:avLst/>
              <a:gdLst/>
              <a:ahLst/>
              <a:cxnLst/>
              <a:rect l="l" t="t" r="r" b="b"/>
              <a:pathLst>
                <a:path w="146431" h="7137908">
                  <a:moveTo>
                    <a:pt x="0" y="0"/>
                  </a:moveTo>
                  <a:lnTo>
                    <a:pt x="146431" y="0"/>
                  </a:lnTo>
                  <a:lnTo>
                    <a:pt x="146431" y="7137908"/>
                  </a:lnTo>
                  <a:lnTo>
                    <a:pt x="0" y="7137908"/>
                  </a:ln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658969" y="2667524"/>
            <a:ext cx="7298179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Sāṅkhya / Rāmānuja — Pariṇāma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58969" y="3312681"/>
            <a:ext cx="7270728" cy="419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The material cause really transforms.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Sāṅkhya: prakṛti evolves into effects.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Rāmānuja: the unconscious element associated with Brahman really changes into the world.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Milk → curd illustrates real modification.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255284" y="8304667"/>
            <a:ext cx="9608706" cy="576520"/>
            <a:chOff x="0" y="0"/>
            <a:chExt cx="12811608" cy="76869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33" cy="768731"/>
            </a:xfrm>
            <a:custGeom>
              <a:avLst/>
              <a:gdLst/>
              <a:ahLst/>
              <a:cxnLst/>
              <a:rect l="l" t="t" r="r" b="b"/>
              <a:pathLst>
                <a:path w="12811633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12683490" y="0"/>
                  </a:lnTo>
                  <a:cubicBezTo>
                    <a:pt x="12754229" y="0"/>
                    <a:pt x="12811633" y="57404"/>
                    <a:pt x="12811633" y="128143"/>
                  </a:cubicBezTo>
                  <a:lnTo>
                    <a:pt x="12811633" y="640588"/>
                  </a:lnTo>
                  <a:cubicBezTo>
                    <a:pt x="12811633" y="711327"/>
                    <a:pt x="12754229" y="768731"/>
                    <a:pt x="12683490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F8E8C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415361" y="8419024"/>
            <a:ext cx="9288561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CD7E2C"/>
                </a:solidFill>
                <a:latin typeface="Aptos Bold"/>
                <a:ea typeface="Aptos Bold"/>
                <a:cs typeface="Aptos Bold"/>
                <a:sym typeface="Aptos Bold"/>
              </a:rPr>
              <a:t>Both accept satkārya-vāda: the effect is somehow present in its material cause.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06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Why not accept a real change in Brahman?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Śaṅkara’s rational objection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395023"/>
            <a:ext cx="5161817" cy="5436356"/>
            <a:chOff x="0" y="0"/>
            <a:chExt cx="6882422" cy="724847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82384" cy="7248398"/>
            </a:xfrm>
            <a:custGeom>
              <a:avLst/>
              <a:gdLst/>
              <a:ahLst/>
              <a:cxnLst/>
              <a:rect l="l" t="t" r="r" b="b"/>
              <a:pathLst>
                <a:path w="6882384" h="724839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101334"/>
                  </a:lnTo>
                  <a:cubicBezTo>
                    <a:pt x="6882384" y="6734810"/>
                    <a:pt x="6368796" y="7248398"/>
                    <a:pt x="5735320" y="7248398"/>
                  </a:cubicBezTo>
                  <a:lnTo>
                    <a:pt x="1147064" y="7248398"/>
                  </a:lnTo>
                  <a:cubicBezTo>
                    <a:pt x="513588" y="7248525"/>
                    <a:pt x="0" y="6734937"/>
                    <a:pt x="0" y="6101334"/>
                  </a:cubicBezTo>
                  <a:close/>
                </a:path>
              </a:pathLst>
            </a:custGeom>
            <a:solidFill>
              <a:srgbClr val="F8E8CC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402176"/>
            <a:ext cx="109814" cy="5422059"/>
            <a:chOff x="0" y="0"/>
            <a:chExt cx="146418" cy="722941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7229348"/>
            </a:xfrm>
            <a:custGeom>
              <a:avLst/>
              <a:gdLst/>
              <a:ahLst/>
              <a:cxnLst/>
              <a:rect l="l" t="t" r="r" b="b"/>
              <a:pathLst>
                <a:path w="146431" h="7229348">
                  <a:moveTo>
                    <a:pt x="0" y="0"/>
                  </a:moveTo>
                  <a:lnTo>
                    <a:pt x="146431" y="0"/>
                  </a:lnTo>
                  <a:lnTo>
                    <a:pt x="146431" y="7229348"/>
                  </a:lnTo>
                  <a:lnTo>
                    <a:pt x="0" y="7229348"/>
                  </a:ln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667524"/>
            <a:ext cx="4415571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If matter is outside God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303156"/>
            <a:ext cx="4388120" cy="4269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Then God is no longer the all-inclusive Reality.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 second independent reality must be admitted.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→ Brahman’s infinity is compromised.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581680" y="2395023"/>
            <a:ext cx="5161817" cy="5436356"/>
            <a:chOff x="0" y="0"/>
            <a:chExt cx="6882422" cy="72484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882384" cy="7248398"/>
            </a:xfrm>
            <a:custGeom>
              <a:avLst/>
              <a:gdLst/>
              <a:ahLst/>
              <a:cxnLst/>
              <a:rect l="l" t="t" r="r" b="b"/>
              <a:pathLst>
                <a:path w="6882384" h="724839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101334"/>
                  </a:lnTo>
                  <a:cubicBezTo>
                    <a:pt x="6882384" y="6734810"/>
                    <a:pt x="6368796" y="7248398"/>
                    <a:pt x="5735320" y="7248398"/>
                  </a:cubicBezTo>
                  <a:lnTo>
                    <a:pt x="1147064" y="7248398"/>
                  </a:lnTo>
                  <a:cubicBezTo>
                    <a:pt x="513588" y="7248525"/>
                    <a:pt x="0" y="6734937"/>
                    <a:pt x="0" y="6101334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588824" y="2402176"/>
            <a:ext cx="109814" cy="5422059"/>
            <a:chOff x="0" y="0"/>
            <a:chExt cx="146418" cy="7229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7229348"/>
            </a:xfrm>
            <a:custGeom>
              <a:avLst/>
              <a:gdLst/>
              <a:ahLst/>
              <a:cxnLst/>
              <a:rect l="l" t="t" r="r" b="b"/>
              <a:pathLst>
                <a:path w="146431" h="7229348">
                  <a:moveTo>
                    <a:pt x="0" y="0"/>
                  </a:moveTo>
                  <a:lnTo>
                    <a:pt x="146431" y="0"/>
                  </a:lnTo>
                  <a:lnTo>
                    <a:pt x="146431" y="7229348"/>
                  </a:lnTo>
                  <a:lnTo>
                    <a:pt x="0" y="7229348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982254" y="2667524"/>
            <a:ext cx="4415571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If matter is a part of God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82254" y="3303156"/>
            <a:ext cx="4388120" cy="4269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God would appear composite, like a material thing.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What is composite can be divided or destroyed.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→ An unchanging absolute becomes difficult to maintain.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209631" y="2395023"/>
            <a:ext cx="5161817" cy="5436356"/>
            <a:chOff x="0" y="0"/>
            <a:chExt cx="6882422" cy="724847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882384" cy="7248398"/>
            </a:xfrm>
            <a:custGeom>
              <a:avLst/>
              <a:gdLst/>
              <a:ahLst/>
              <a:cxnLst/>
              <a:rect l="l" t="t" r="r" b="b"/>
              <a:pathLst>
                <a:path w="6882384" h="724839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101334"/>
                  </a:lnTo>
                  <a:cubicBezTo>
                    <a:pt x="6882384" y="6734810"/>
                    <a:pt x="6368796" y="7248398"/>
                    <a:pt x="5735320" y="7248398"/>
                  </a:cubicBezTo>
                  <a:lnTo>
                    <a:pt x="1147064" y="7248398"/>
                  </a:lnTo>
                  <a:cubicBezTo>
                    <a:pt x="513588" y="7248525"/>
                    <a:pt x="0" y="6734937"/>
                    <a:pt x="0" y="6101334"/>
                  </a:cubicBezTo>
                  <a:close/>
                </a:path>
              </a:pathLst>
            </a:custGeom>
            <a:solidFill>
              <a:srgbClr val="EEE2ED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216784" y="2402176"/>
            <a:ext cx="109814" cy="5422059"/>
            <a:chOff x="0" y="0"/>
            <a:chExt cx="146418" cy="722941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431" cy="7229348"/>
            </a:xfrm>
            <a:custGeom>
              <a:avLst/>
              <a:gdLst/>
              <a:ahLst/>
              <a:cxnLst/>
              <a:rect l="l" t="t" r="r" b="b"/>
              <a:pathLst>
                <a:path w="146431" h="7229348">
                  <a:moveTo>
                    <a:pt x="0" y="0"/>
                  </a:moveTo>
                  <a:lnTo>
                    <a:pt x="146431" y="0"/>
                  </a:lnTo>
                  <a:lnTo>
                    <a:pt x="146431" y="7229348"/>
                  </a:lnTo>
                  <a:lnTo>
                    <a:pt x="0" y="7229348"/>
                  </a:ln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2610214" y="2667524"/>
            <a:ext cx="4415571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If matter = the whole of God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610214" y="3303156"/>
            <a:ext cx="4388120" cy="4269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After real transformation, God would be reduced to the world.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→ No unchanged God would remain.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Śaṅkara avoids all three by denying real transformation.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735716" y="8304667"/>
            <a:ext cx="8922372" cy="576520"/>
            <a:chOff x="0" y="0"/>
            <a:chExt cx="11896496" cy="76869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896472" cy="768731"/>
            </a:xfrm>
            <a:custGeom>
              <a:avLst/>
              <a:gdLst/>
              <a:ahLst/>
              <a:cxnLst/>
              <a:rect l="l" t="t" r="r" b="b"/>
              <a:pathLst>
                <a:path w="11896472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11768328" y="0"/>
                  </a:lnTo>
                  <a:cubicBezTo>
                    <a:pt x="11839067" y="0"/>
                    <a:pt x="11896472" y="57404"/>
                    <a:pt x="11896472" y="128143"/>
                  </a:cubicBezTo>
                  <a:lnTo>
                    <a:pt x="11896472" y="640588"/>
                  </a:lnTo>
                  <a:cubicBezTo>
                    <a:pt x="11896472" y="711327"/>
                    <a:pt x="11839067" y="768731"/>
                    <a:pt x="11768328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E5E8F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895793" y="8419024"/>
            <a:ext cx="8602228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Vivarta preserves Brahman as infinite, whole and changeless.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07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From experience to Brahman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Śaṅkara’s rational route: cause → existence → consciousness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738199"/>
            <a:ext cx="3514611" cy="3651885"/>
            <a:chOff x="0" y="0"/>
            <a:chExt cx="4686148" cy="48691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86173" cy="4869180"/>
            </a:xfrm>
            <a:custGeom>
              <a:avLst/>
              <a:gdLst/>
              <a:ahLst/>
              <a:cxnLst/>
              <a:rect l="l" t="t" r="r" b="b"/>
              <a:pathLst>
                <a:path w="4686173" h="4869180">
                  <a:moveTo>
                    <a:pt x="0" y="781050"/>
                  </a:moveTo>
                  <a:cubicBezTo>
                    <a:pt x="0" y="349631"/>
                    <a:pt x="349631" y="0"/>
                    <a:pt x="781050" y="0"/>
                  </a:cubicBezTo>
                  <a:lnTo>
                    <a:pt x="3905123" y="0"/>
                  </a:lnTo>
                  <a:cubicBezTo>
                    <a:pt x="4336542" y="0"/>
                    <a:pt x="4686173" y="349631"/>
                    <a:pt x="4686173" y="781050"/>
                  </a:cubicBezTo>
                  <a:lnTo>
                    <a:pt x="4686173" y="4088130"/>
                  </a:lnTo>
                  <a:cubicBezTo>
                    <a:pt x="4686173" y="4519549"/>
                    <a:pt x="4336542" y="4869180"/>
                    <a:pt x="3905123" y="4869180"/>
                  </a:cubicBezTo>
                  <a:lnTo>
                    <a:pt x="781050" y="4869180"/>
                  </a:lnTo>
                  <a:cubicBezTo>
                    <a:pt x="349631" y="4869180"/>
                    <a:pt x="0" y="4519549"/>
                    <a:pt x="0" y="4088130"/>
                  </a:cubicBezTo>
                  <a:close/>
                </a:path>
              </a:pathLst>
            </a:custGeom>
            <a:solidFill>
              <a:srgbClr val="F8E8CC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745343"/>
            <a:ext cx="109814" cy="3637578"/>
            <a:chOff x="0" y="0"/>
            <a:chExt cx="146418" cy="48501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4850130"/>
            </a:xfrm>
            <a:custGeom>
              <a:avLst/>
              <a:gdLst/>
              <a:ahLst/>
              <a:cxnLst/>
              <a:rect l="l" t="t" r="r" b="b"/>
              <a:pathLst>
                <a:path w="146431" h="4850130">
                  <a:moveTo>
                    <a:pt x="0" y="0"/>
                  </a:moveTo>
                  <a:lnTo>
                    <a:pt x="146431" y="0"/>
                  </a:lnTo>
                  <a:lnTo>
                    <a:pt x="146431" y="4850130"/>
                  </a:lnTo>
                  <a:lnTo>
                    <a:pt x="0" y="4850130"/>
                  </a:ln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3010691"/>
            <a:ext cx="2768365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CAUSE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655847"/>
            <a:ext cx="2740914" cy="247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effect is not independent</a:t>
            </a:r>
          </a:p>
        </p:txBody>
      </p:sp>
      <p:sp>
        <p:nvSpPr>
          <p:cNvPr id="13" name="AutoShape 13"/>
          <p:cNvSpPr/>
          <p:nvPr/>
        </p:nvSpPr>
        <p:spPr>
          <a:xfrm rot="213000">
            <a:off x="4482713" y="4547749"/>
            <a:ext cx="615829" cy="0"/>
          </a:xfrm>
          <a:prstGeom prst="line">
            <a:avLst/>
          </a:prstGeom>
          <a:ln w="19050" cap="rnd">
            <a:solidFill>
              <a:srgbClr val="27305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14" name="Group 14"/>
          <p:cNvGrpSpPr/>
          <p:nvPr/>
        </p:nvGrpSpPr>
        <p:grpSpPr>
          <a:xfrm>
            <a:off x="5140376" y="2738199"/>
            <a:ext cx="3514611" cy="3651885"/>
            <a:chOff x="0" y="0"/>
            <a:chExt cx="4686148" cy="48691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86173" cy="4869180"/>
            </a:xfrm>
            <a:custGeom>
              <a:avLst/>
              <a:gdLst/>
              <a:ahLst/>
              <a:cxnLst/>
              <a:rect l="l" t="t" r="r" b="b"/>
              <a:pathLst>
                <a:path w="4686173" h="4869180">
                  <a:moveTo>
                    <a:pt x="0" y="781050"/>
                  </a:moveTo>
                  <a:cubicBezTo>
                    <a:pt x="0" y="349631"/>
                    <a:pt x="349631" y="0"/>
                    <a:pt x="781050" y="0"/>
                  </a:cubicBezTo>
                  <a:lnTo>
                    <a:pt x="3905123" y="0"/>
                  </a:lnTo>
                  <a:cubicBezTo>
                    <a:pt x="4336542" y="0"/>
                    <a:pt x="4686173" y="349631"/>
                    <a:pt x="4686173" y="781050"/>
                  </a:cubicBezTo>
                  <a:lnTo>
                    <a:pt x="4686173" y="4088130"/>
                  </a:lnTo>
                  <a:cubicBezTo>
                    <a:pt x="4686173" y="4519549"/>
                    <a:pt x="4336542" y="4869180"/>
                    <a:pt x="3905123" y="4869180"/>
                  </a:cubicBezTo>
                  <a:lnTo>
                    <a:pt x="781050" y="4869180"/>
                  </a:lnTo>
                  <a:cubicBezTo>
                    <a:pt x="349631" y="4869180"/>
                    <a:pt x="0" y="4519549"/>
                    <a:pt x="0" y="4088130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47520" y="2745343"/>
            <a:ext cx="109814" cy="3637578"/>
            <a:chOff x="0" y="0"/>
            <a:chExt cx="146418" cy="485010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6431" cy="4850130"/>
            </a:xfrm>
            <a:custGeom>
              <a:avLst/>
              <a:gdLst/>
              <a:ahLst/>
              <a:cxnLst/>
              <a:rect l="l" t="t" r="r" b="b"/>
              <a:pathLst>
                <a:path w="146431" h="4850130">
                  <a:moveTo>
                    <a:pt x="0" y="0"/>
                  </a:moveTo>
                  <a:lnTo>
                    <a:pt x="146431" y="0"/>
                  </a:lnTo>
                  <a:lnTo>
                    <a:pt x="146431" y="4850130"/>
                  </a:lnTo>
                  <a:lnTo>
                    <a:pt x="0" y="4850130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540950" y="3010691"/>
            <a:ext cx="2768365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EXISTENCE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540950" y="3655847"/>
            <a:ext cx="2740914" cy="247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all effects share ‘is-ness’</a:t>
            </a:r>
          </a:p>
        </p:txBody>
      </p:sp>
      <p:sp>
        <p:nvSpPr>
          <p:cNvPr id="20" name="AutoShape 20"/>
          <p:cNvSpPr/>
          <p:nvPr/>
        </p:nvSpPr>
        <p:spPr>
          <a:xfrm rot="213000">
            <a:off x="8669360" y="4547749"/>
            <a:ext cx="615829" cy="0"/>
          </a:xfrm>
          <a:prstGeom prst="line">
            <a:avLst/>
          </a:prstGeom>
          <a:ln w="19050" cap="rnd">
            <a:solidFill>
              <a:srgbClr val="27305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1" name="Group 21"/>
          <p:cNvGrpSpPr/>
          <p:nvPr/>
        </p:nvGrpSpPr>
        <p:grpSpPr>
          <a:xfrm>
            <a:off x="9327023" y="2738199"/>
            <a:ext cx="3514611" cy="3651885"/>
            <a:chOff x="0" y="0"/>
            <a:chExt cx="4686148" cy="48691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686173" cy="4869180"/>
            </a:xfrm>
            <a:custGeom>
              <a:avLst/>
              <a:gdLst/>
              <a:ahLst/>
              <a:cxnLst/>
              <a:rect l="l" t="t" r="r" b="b"/>
              <a:pathLst>
                <a:path w="4686173" h="4869180">
                  <a:moveTo>
                    <a:pt x="0" y="781050"/>
                  </a:moveTo>
                  <a:cubicBezTo>
                    <a:pt x="0" y="349631"/>
                    <a:pt x="349631" y="0"/>
                    <a:pt x="781050" y="0"/>
                  </a:cubicBezTo>
                  <a:lnTo>
                    <a:pt x="3905123" y="0"/>
                  </a:lnTo>
                  <a:cubicBezTo>
                    <a:pt x="4336542" y="0"/>
                    <a:pt x="4686173" y="349631"/>
                    <a:pt x="4686173" y="781050"/>
                  </a:cubicBezTo>
                  <a:lnTo>
                    <a:pt x="4686173" y="4088130"/>
                  </a:lnTo>
                  <a:cubicBezTo>
                    <a:pt x="4686173" y="4519549"/>
                    <a:pt x="4336542" y="4869180"/>
                    <a:pt x="3905123" y="4869180"/>
                  </a:cubicBezTo>
                  <a:lnTo>
                    <a:pt x="781050" y="4869180"/>
                  </a:lnTo>
                  <a:cubicBezTo>
                    <a:pt x="349631" y="4869180"/>
                    <a:pt x="0" y="4519549"/>
                    <a:pt x="0" y="4088130"/>
                  </a:cubicBezTo>
                  <a:close/>
                </a:path>
              </a:pathLst>
            </a:custGeom>
            <a:solidFill>
              <a:srgbClr val="EEE2ED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334176" y="2745343"/>
            <a:ext cx="109814" cy="3637578"/>
            <a:chOff x="0" y="0"/>
            <a:chExt cx="146418" cy="485010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6431" cy="4850130"/>
            </a:xfrm>
            <a:custGeom>
              <a:avLst/>
              <a:gdLst/>
              <a:ahLst/>
              <a:cxnLst/>
              <a:rect l="l" t="t" r="r" b="b"/>
              <a:pathLst>
                <a:path w="146431" h="4850130">
                  <a:moveTo>
                    <a:pt x="0" y="0"/>
                  </a:moveTo>
                  <a:lnTo>
                    <a:pt x="146431" y="0"/>
                  </a:lnTo>
                  <a:lnTo>
                    <a:pt x="146431" y="4850130"/>
                  </a:lnTo>
                  <a:lnTo>
                    <a:pt x="0" y="4850130"/>
                  </a:ln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27597" y="3010691"/>
            <a:ext cx="2768365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AWARENESS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27597" y="3655847"/>
            <a:ext cx="2740914" cy="247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whatever appears is known</a:t>
            </a:r>
          </a:p>
        </p:txBody>
      </p:sp>
      <p:sp>
        <p:nvSpPr>
          <p:cNvPr id="27" name="AutoShape 27"/>
          <p:cNvSpPr/>
          <p:nvPr/>
        </p:nvSpPr>
        <p:spPr>
          <a:xfrm rot="213000">
            <a:off x="12856007" y="4547749"/>
            <a:ext cx="615829" cy="0"/>
          </a:xfrm>
          <a:prstGeom prst="line">
            <a:avLst/>
          </a:prstGeom>
          <a:ln w="19050" cap="rnd">
            <a:solidFill>
              <a:srgbClr val="27305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8" name="Group 28"/>
          <p:cNvGrpSpPr/>
          <p:nvPr/>
        </p:nvGrpSpPr>
        <p:grpSpPr>
          <a:xfrm>
            <a:off x="13513670" y="2738199"/>
            <a:ext cx="3514611" cy="3651885"/>
            <a:chOff x="0" y="0"/>
            <a:chExt cx="4686148" cy="48691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686173" cy="4869180"/>
            </a:xfrm>
            <a:custGeom>
              <a:avLst/>
              <a:gdLst/>
              <a:ahLst/>
              <a:cxnLst/>
              <a:rect l="l" t="t" r="r" b="b"/>
              <a:pathLst>
                <a:path w="4686173" h="4869180">
                  <a:moveTo>
                    <a:pt x="0" y="781050"/>
                  </a:moveTo>
                  <a:cubicBezTo>
                    <a:pt x="0" y="349631"/>
                    <a:pt x="349631" y="0"/>
                    <a:pt x="781050" y="0"/>
                  </a:cubicBezTo>
                  <a:lnTo>
                    <a:pt x="3905123" y="0"/>
                  </a:lnTo>
                  <a:cubicBezTo>
                    <a:pt x="4336542" y="0"/>
                    <a:pt x="4686173" y="349631"/>
                    <a:pt x="4686173" y="781050"/>
                  </a:cubicBezTo>
                  <a:lnTo>
                    <a:pt x="4686173" y="4088130"/>
                  </a:lnTo>
                  <a:cubicBezTo>
                    <a:pt x="4686173" y="4519549"/>
                    <a:pt x="4336542" y="4869180"/>
                    <a:pt x="3905123" y="4869180"/>
                  </a:cubicBezTo>
                  <a:lnTo>
                    <a:pt x="781050" y="4869180"/>
                  </a:lnTo>
                  <a:cubicBezTo>
                    <a:pt x="349631" y="4869180"/>
                    <a:pt x="0" y="4519549"/>
                    <a:pt x="0" y="4088130"/>
                  </a:cubicBezTo>
                  <a:close/>
                </a:path>
              </a:pathLst>
            </a:custGeom>
            <a:solidFill>
              <a:srgbClr val="E5E8F4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520823" y="2745343"/>
            <a:ext cx="109814" cy="3637578"/>
            <a:chOff x="0" y="0"/>
            <a:chExt cx="146418" cy="485010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6431" cy="4850130"/>
            </a:xfrm>
            <a:custGeom>
              <a:avLst/>
              <a:gdLst/>
              <a:ahLst/>
              <a:cxnLst/>
              <a:rect l="l" t="t" r="r" b="b"/>
              <a:pathLst>
                <a:path w="146431" h="4850130">
                  <a:moveTo>
                    <a:pt x="0" y="0"/>
                  </a:moveTo>
                  <a:lnTo>
                    <a:pt x="146431" y="0"/>
                  </a:lnTo>
                  <a:lnTo>
                    <a:pt x="146431" y="4850130"/>
                  </a:lnTo>
                  <a:lnTo>
                    <a:pt x="0" y="4850130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3914253" y="3010691"/>
            <a:ext cx="2768365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BRAHMAN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914253" y="3655847"/>
            <a:ext cx="2740914" cy="247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pure Existence-Consciousness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365523" y="6993484"/>
            <a:ext cx="15388228" cy="1592875"/>
            <a:chOff x="0" y="0"/>
            <a:chExt cx="20517637" cy="212383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0517611" cy="2123821"/>
            </a:xfrm>
            <a:custGeom>
              <a:avLst/>
              <a:gdLst/>
              <a:ahLst/>
              <a:cxnLst/>
              <a:rect l="l" t="t" r="r" b="b"/>
              <a:pathLst>
                <a:path w="20517611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0163662" y="0"/>
                  </a:lnTo>
                  <a:cubicBezTo>
                    <a:pt x="20359115" y="0"/>
                    <a:pt x="20517611" y="158496"/>
                    <a:pt x="20517611" y="353949"/>
                  </a:cubicBezTo>
                  <a:lnTo>
                    <a:pt x="20517611" y="1769872"/>
                  </a:lnTo>
                  <a:cubicBezTo>
                    <a:pt x="20517611" y="1965325"/>
                    <a:pt x="20359115" y="2123821"/>
                    <a:pt x="20163662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72676" y="7000627"/>
            <a:ext cx="109814" cy="1578569"/>
            <a:chOff x="0" y="0"/>
            <a:chExt cx="146418" cy="210475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46431" cy="2104771"/>
            </a:xfrm>
            <a:custGeom>
              <a:avLst/>
              <a:gdLst/>
              <a:ahLst/>
              <a:cxnLst/>
              <a:rect l="l" t="t" r="r" b="b"/>
              <a:pathLst>
                <a:path w="146431" h="2104771">
                  <a:moveTo>
                    <a:pt x="0" y="0"/>
                  </a:moveTo>
                  <a:lnTo>
                    <a:pt x="146431" y="0"/>
                  </a:lnTo>
                  <a:lnTo>
                    <a:pt x="146431" y="2104771"/>
                  </a:lnTo>
                  <a:lnTo>
                    <a:pt x="0" y="2104771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766097" y="7265975"/>
            <a:ext cx="14641982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Reasoning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766097" y="7901607"/>
            <a:ext cx="14614531" cy="425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 pot is clay in form; a ring is gold in form. Particular forms change, but existence itself remains common and uncontradicted. Śaṅkara identifies this universal existence with self-revealing consciousness.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08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Three grades of reality (sattā)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Not every experienced object has the same degree of reality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395023"/>
            <a:ext cx="5230454" cy="5436356"/>
            <a:chOff x="0" y="0"/>
            <a:chExt cx="6973938" cy="724847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973951" cy="7248398"/>
            </a:xfrm>
            <a:custGeom>
              <a:avLst/>
              <a:gdLst/>
              <a:ahLst/>
              <a:cxnLst/>
              <a:rect l="l" t="t" r="r" b="b"/>
              <a:pathLst>
                <a:path w="6973951" h="7248398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5811647" y="0"/>
                  </a:lnTo>
                  <a:cubicBezTo>
                    <a:pt x="6453632" y="0"/>
                    <a:pt x="6973951" y="520446"/>
                    <a:pt x="6973951" y="1162304"/>
                  </a:cubicBezTo>
                  <a:lnTo>
                    <a:pt x="6973951" y="6086094"/>
                  </a:lnTo>
                  <a:cubicBezTo>
                    <a:pt x="6973951" y="6728079"/>
                    <a:pt x="6453505" y="7248398"/>
                    <a:pt x="5811647" y="7248398"/>
                  </a:cubicBezTo>
                  <a:lnTo>
                    <a:pt x="1162304" y="7248398"/>
                  </a:lnTo>
                  <a:cubicBezTo>
                    <a:pt x="520446" y="7248525"/>
                    <a:pt x="0" y="6728079"/>
                    <a:pt x="0" y="6086094"/>
                  </a:cubicBezTo>
                  <a:close/>
                </a:path>
              </a:pathLst>
            </a:custGeom>
            <a:solidFill>
              <a:srgbClr val="EEE2ED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402176"/>
            <a:ext cx="109814" cy="5422059"/>
            <a:chOff x="0" y="0"/>
            <a:chExt cx="146418" cy="722941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7229348"/>
            </a:xfrm>
            <a:custGeom>
              <a:avLst/>
              <a:gdLst/>
              <a:ahLst/>
              <a:cxnLst/>
              <a:rect l="l" t="t" r="r" b="b"/>
              <a:pathLst>
                <a:path w="146431" h="7229348">
                  <a:moveTo>
                    <a:pt x="0" y="0"/>
                  </a:moveTo>
                  <a:lnTo>
                    <a:pt x="146431" y="0"/>
                  </a:lnTo>
                  <a:lnTo>
                    <a:pt x="146431" y="7229348"/>
                  </a:lnTo>
                  <a:lnTo>
                    <a:pt x="0" y="7229348"/>
                  </a:ln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667524"/>
            <a:ext cx="4484208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1. Prātibhāsika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312681"/>
            <a:ext cx="4456757" cy="425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Apparent / illusory existence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Examples: rope-snake, dream objects.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Valid within the illusion, but cancelled by stronger experience.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554229" y="2395023"/>
            <a:ext cx="5230454" cy="5436356"/>
            <a:chOff x="0" y="0"/>
            <a:chExt cx="6973938" cy="72484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973951" cy="7248398"/>
            </a:xfrm>
            <a:custGeom>
              <a:avLst/>
              <a:gdLst/>
              <a:ahLst/>
              <a:cxnLst/>
              <a:rect l="l" t="t" r="r" b="b"/>
              <a:pathLst>
                <a:path w="6973951" h="7248398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5811647" y="0"/>
                  </a:lnTo>
                  <a:cubicBezTo>
                    <a:pt x="6453632" y="0"/>
                    <a:pt x="6973951" y="520446"/>
                    <a:pt x="6973951" y="1162304"/>
                  </a:cubicBezTo>
                  <a:lnTo>
                    <a:pt x="6973951" y="6086094"/>
                  </a:lnTo>
                  <a:cubicBezTo>
                    <a:pt x="6973951" y="6728079"/>
                    <a:pt x="6453505" y="7248398"/>
                    <a:pt x="5811647" y="7248398"/>
                  </a:cubicBezTo>
                  <a:lnTo>
                    <a:pt x="1162304" y="7248398"/>
                  </a:lnTo>
                  <a:cubicBezTo>
                    <a:pt x="520446" y="7248525"/>
                    <a:pt x="0" y="6728079"/>
                    <a:pt x="0" y="6086094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561372" y="2402176"/>
            <a:ext cx="109814" cy="5422059"/>
            <a:chOff x="0" y="0"/>
            <a:chExt cx="146418" cy="7229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7229348"/>
            </a:xfrm>
            <a:custGeom>
              <a:avLst/>
              <a:gdLst/>
              <a:ahLst/>
              <a:cxnLst/>
              <a:rect l="l" t="t" r="r" b="b"/>
              <a:pathLst>
                <a:path w="146431" h="7229348">
                  <a:moveTo>
                    <a:pt x="0" y="0"/>
                  </a:moveTo>
                  <a:lnTo>
                    <a:pt x="146431" y="0"/>
                  </a:lnTo>
                  <a:lnTo>
                    <a:pt x="146431" y="7229348"/>
                  </a:lnTo>
                  <a:lnTo>
                    <a:pt x="0" y="7229348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954803" y="2667524"/>
            <a:ext cx="4484208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2. Vyāvahārika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54803" y="3312681"/>
            <a:ext cx="4456757" cy="425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Empirical / practical existence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 waking world of persons, pots, trees, actions and ordinary social life.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More stable than dreams, but not ultimately uncontradictable.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154729" y="2395023"/>
            <a:ext cx="5230454" cy="5436356"/>
            <a:chOff x="0" y="0"/>
            <a:chExt cx="6973938" cy="724847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973951" cy="7248398"/>
            </a:xfrm>
            <a:custGeom>
              <a:avLst/>
              <a:gdLst/>
              <a:ahLst/>
              <a:cxnLst/>
              <a:rect l="l" t="t" r="r" b="b"/>
              <a:pathLst>
                <a:path w="6973951" h="7248398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5811647" y="0"/>
                  </a:lnTo>
                  <a:cubicBezTo>
                    <a:pt x="6453632" y="0"/>
                    <a:pt x="6973951" y="520446"/>
                    <a:pt x="6973951" y="1162304"/>
                  </a:cubicBezTo>
                  <a:lnTo>
                    <a:pt x="6973951" y="6086094"/>
                  </a:lnTo>
                  <a:cubicBezTo>
                    <a:pt x="6973951" y="6728079"/>
                    <a:pt x="6453505" y="7248398"/>
                    <a:pt x="5811647" y="7248398"/>
                  </a:cubicBezTo>
                  <a:lnTo>
                    <a:pt x="1162304" y="7248398"/>
                  </a:lnTo>
                  <a:cubicBezTo>
                    <a:pt x="520446" y="7248525"/>
                    <a:pt x="0" y="6728079"/>
                    <a:pt x="0" y="6086094"/>
                  </a:cubicBezTo>
                  <a:close/>
                </a:path>
              </a:pathLst>
            </a:custGeom>
            <a:solidFill>
              <a:srgbClr val="E5E8F4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161872" y="2402176"/>
            <a:ext cx="109814" cy="5422059"/>
            <a:chOff x="0" y="0"/>
            <a:chExt cx="146418" cy="722941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431" cy="7229348"/>
            </a:xfrm>
            <a:custGeom>
              <a:avLst/>
              <a:gdLst/>
              <a:ahLst/>
              <a:cxnLst/>
              <a:rect l="l" t="t" r="r" b="b"/>
              <a:pathLst>
                <a:path w="146431" h="7229348">
                  <a:moveTo>
                    <a:pt x="0" y="0"/>
                  </a:moveTo>
                  <a:lnTo>
                    <a:pt x="146431" y="0"/>
                  </a:lnTo>
                  <a:lnTo>
                    <a:pt x="146431" y="7229348"/>
                  </a:lnTo>
                  <a:lnTo>
                    <a:pt x="0" y="722934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2555303" y="2667524"/>
            <a:ext cx="4484208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3. Pāramārthika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555303" y="3312681"/>
            <a:ext cx="4456757" cy="4259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Absolute / supreme existence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Pure Existence-Consciousness (Brahman).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Never contradicted; its denial is itself unthinkable.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118019" y="8373304"/>
            <a:ext cx="10020510" cy="576520"/>
            <a:chOff x="0" y="0"/>
            <a:chExt cx="13360679" cy="76869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360654" cy="768731"/>
            </a:xfrm>
            <a:custGeom>
              <a:avLst/>
              <a:gdLst/>
              <a:ahLst/>
              <a:cxnLst/>
              <a:rect l="l" t="t" r="r" b="b"/>
              <a:pathLst>
                <a:path w="13360654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13232512" y="0"/>
                  </a:lnTo>
                  <a:cubicBezTo>
                    <a:pt x="13303250" y="0"/>
                    <a:pt x="13360654" y="57404"/>
                    <a:pt x="13360654" y="128143"/>
                  </a:cubicBezTo>
                  <a:lnTo>
                    <a:pt x="13360654" y="640588"/>
                  </a:lnTo>
                  <a:cubicBezTo>
                    <a:pt x="13360654" y="711327"/>
                    <a:pt x="13303250" y="768731"/>
                    <a:pt x="13232512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F8E8C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278087" y="8487651"/>
            <a:ext cx="9700365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CD7E2C"/>
                </a:solidFill>
                <a:latin typeface="Aptos Bold"/>
                <a:ea typeface="Aptos Bold"/>
                <a:cs typeface="Aptos Bold"/>
                <a:sym typeface="Aptos Bold"/>
              </a:rPr>
              <a:t>Relative reality increases as contradiction decreases.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09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Why the changing world is ‘anirvacanīya’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Neither absolutely real nor absolutely unreal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395023"/>
            <a:ext cx="7838532" cy="5230454"/>
            <a:chOff x="0" y="0"/>
            <a:chExt cx="10451376" cy="69739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451338" cy="6973951"/>
            </a:xfrm>
            <a:custGeom>
              <a:avLst/>
              <a:gdLst/>
              <a:ahLst/>
              <a:cxnLst/>
              <a:rect l="l" t="t" r="r" b="b"/>
              <a:pathLst>
                <a:path w="10451338" h="6973951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9289035" y="0"/>
                  </a:lnTo>
                  <a:cubicBezTo>
                    <a:pt x="9931019" y="0"/>
                    <a:pt x="10451338" y="520446"/>
                    <a:pt x="10451338" y="1162304"/>
                  </a:cubicBezTo>
                  <a:lnTo>
                    <a:pt x="10451338" y="5811647"/>
                  </a:lnTo>
                  <a:cubicBezTo>
                    <a:pt x="10451338" y="6453632"/>
                    <a:pt x="9930892" y="6973951"/>
                    <a:pt x="9289035" y="6973951"/>
                  </a:cubicBezTo>
                  <a:lnTo>
                    <a:pt x="1162304" y="6973951"/>
                  </a:lnTo>
                  <a:cubicBezTo>
                    <a:pt x="520446" y="6973951"/>
                    <a:pt x="0" y="6453505"/>
                    <a:pt x="0" y="5811647"/>
                  </a:cubicBezTo>
                  <a:close/>
                </a:path>
              </a:pathLst>
            </a:custGeom>
            <a:solidFill>
              <a:srgbClr val="EEE2ED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402176"/>
            <a:ext cx="109814" cy="5216157"/>
            <a:chOff x="0" y="0"/>
            <a:chExt cx="146418" cy="69548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667524"/>
            <a:ext cx="7092286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Not absolutely real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312681"/>
            <a:ext cx="7064826" cy="4054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Particular objects change and may be contradicted.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 snake can become a rope in experience; a dream can be cancelled by waking.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Therefore changing particulars cannot claim supreme, uncontradictable reality.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58386" y="2395023"/>
            <a:ext cx="8044434" cy="5230454"/>
            <a:chOff x="0" y="0"/>
            <a:chExt cx="10725912" cy="697393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25912" cy="6973951"/>
            </a:xfrm>
            <a:custGeom>
              <a:avLst/>
              <a:gdLst/>
              <a:ahLst/>
              <a:cxnLst/>
              <a:rect l="l" t="t" r="r" b="b"/>
              <a:pathLst>
                <a:path w="10725912" h="6973951">
                  <a:moveTo>
                    <a:pt x="0" y="1162304"/>
                  </a:moveTo>
                  <a:cubicBezTo>
                    <a:pt x="0" y="520446"/>
                    <a:pt x="520446" y="0"/>
                    <a:pt x="1162304" y="0"/>
                  </a:cubicBezTo>
                  <a:lnTo>
                    <a:pt x="9563608" y="0"/>
                  </a:lnTo>
                  <a:cubicBezTo>
                    <a:pt x="10205593" y="0"/>
                    <a:pt x="10725912" y="520446"/>
                    <a:pt x="10725912" y="1162304"/>
                  </a:cubicBezTo>
                  <a:lnTo>
                    <a:pt x="10725912" y="5811647"/>
                  </a:lnTo>
                  <a:cubicBezTo>
                    <a:pt x="10725912" y="6453632"/>
                    <a:pt x="10205465" y="6973951"/>
                    <a:pt x="9563608" y="6973951"/>
                  </a:cubicBezTo>
                  <a:lnTo>
                    <a:pt x="1162304" y="6973951"/>
                  </a:lnTo>
                  <a:cubicBezTo>
                    <a:pt x="520446" y="6973951"/>
                    <a:pt x="0" y="6453505"/>
                    <a:pt x="0" y="5811647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65539" y="2402176"/>
            <a:ext cx="109814" cy="5216157"/>
            <a:chOff x="0" y="0"/>
            <a:chExt cx="146418" cy="695487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658969" y="2667524"/>
            <a:ext cx="7298179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Not absolutely unreal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58969" y="3312681"/>
            <a:ext cx="7270728" cy="4054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 completely unreal thing—like ‘the son of a barren woman’—never appears.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Yet the world does appear and is experienced by many.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Therefore it cannot be dismissed as sheer nothingness.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804353" y="8167402"/>
            <a:ext cx="8510568" cy="576520"/>
            <a:chOff x="0" y="0"/>
            <a:chExt cx="11347425" cy="76869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47450" cy="768731"/>
            </a:xfrm>
            <a:custGeom>
              <a:avLst/>
              <a:gdLst/>
              <a:ahLst/>
              <a:cxnLst/>
              <a:rect l="l" t="t" r="r" b="b"/>
              <a:pathLst>
                <a:path w="11347450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11219307" y="0"/>
                  </a:lnTo>
                  <a:cubicBezTo>
                    <a:pt x="11290046" y="0"/>
                    <a:pt x="11347450" y="57404"/>
                    <a:pt x="11347450" y="128143"/>
                  </a:cubicBezTo>
                  <a:lnTo>
                    <a:pt x="11347450" y="640588"/>
                  </a:lnTo>
                  <a:cubicBezTo>
                    <a:pt x="11347450" y="711327"/>
                    <a:pt x="11290046" y="768731"/>
                    <a:pt x="11219307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E5E8F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964430" y="8281759"/>
            <a:ext cx="8190424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ANIRVACANĪYA = indescribable as simply real or unreal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7885719" y="8709317"/>
            <a:ext cx="769268" cy="769268"/>
            <a:chOff x="0" y="0"/>
            <a:chExt cx="1025690" cy="102569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25652" cy="1025652"/>
            </a:xfrm>
            <a:custGeom>
              <a:avLst/>
              <a:gdLst/>
              <a:ahLst/>
              <a:cxnLst/>
              <a:rect l="l" t="t" r="r" b="b"/>
              <a:pathLst>
                <a:path w="1025652" h="1025652">
                  <a:moveTo>
                    <a:pt x="0" y="512826"/>
                  </a:moveTo>
                  <a:cubicBezTo>
                    <a:pt x="0" y="229616"/>
                    <a:pt x="229616" y="0"/>
                    <a:pt x="512826" y="0"/>
                  </a:cubicBezTo>
                  <a:cubicBezTo>
                    <a:pt x="796036" y="0"/>
                    <a:pt x="1025652" y="229616"/>
                    <a:pt x="1025652" y="512826"/>
                  </a:cubicBezTo>
                  <a:cubicBezTo>
                    <a:pt x="1025652" y="796036"/>
                    <a:pt x="796036" y="1025652"/>
                    <a:pt x="512826" y="1025652"/>
                  </a:cubicBezTo>
                  <a:cubicBezTo>
                    <a:pt x="229616" y="1025652"/>
                    <a:pt x="0" y="796036"/>
                    <a:pt x="0" y="512826"/>
                  </a:cubicBezTo>
                  <a:close/>
                </a:path>
              </a:pathLst>
            </a:custGeom>
            <a:solidFill>
              <a:srgbClr val="CD7E2C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8094116" y="8966035"/>
            <a:ext cx="352463" cy="286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≠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10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The Advaita theory of error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Anirvacanīya-khyāti: an illusion is a temporary, indescribable appearance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257758"/>
            <a:ext cx="7907169" cy="6122689"/>
            <a:chOff x="0" y="0"/>
            <a:chExt cx="10542892" cy="81635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42905" cy="8163687"/>
            </a:xfrm>
            <a:custGeom>
              <a:avLst/>
              <a:gdLst/>
              <a:ahLst/>
              <a:cxnLst/>
              <a:rect l="l" t="t" r="r" b="b"/>
              <a:pathLst>
                <a:path w="10542905" h="8163687">
                  <a:moveTo>
                    <a:pt x="0" y="1360678"/>
                  </a:moveTo>
                  <a:cubicBezTo>
                    <a:pt x="0" y="609219"/>
                    <a:pt x="609219" y="0"/>
                    <a:pt x="1360678" y="0"/>
                  </a:cubicBezTo>
                  <a:lnTo>
                    <a:pt x="9182227" y="0"/>
                  </a:lnTo>
                  <a:cubicBezTo>
                    <a:pt x="9933686" y="0"/>
                    <a:pt x="10542905" y="609219"/>
                    <a:pt x="10542905" y="1360678"/>
                  </a:cubicBezTo>
                  <a:lnTo>
                    <a:pt x="10542905" y="6803009"/>
                  </a:lnTo>
                  <a:cubicBezTo>
                    <a:pt x="10542905" y="7554468"/>
                    <a:pt x="9933686" y="8163687"/>
                    <a:pt x="9182227" y="8163687"/>
                  </a:cubicBezTo>
                  <a:lnTo>
                    <a:pt x="1360678" y="8163687"/>
                  </a:lnTo>
                  <a:cubicBezTo>
                    <a:pt x="609219" y="8163560"/>
                    <a:pt x="0" y="7554468"/>
                    <a:pt x="0" y="6803009"/>
                  </a:cubicBezTo>
                  <a:close/>
                </a:path>
              </a:pathLst>
            </a:custGeom>
            <a:solidFill>
              <a:srgbClr val="F8E8CC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264912"/>
            <a:ext cx="109814" cy="6108392"/>
            <a:chOff x="0" y="0"/>
            <a:chExt cx="146418" cy="814452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8144510"/>
            </a:xfrm>
            <a:custGeom>
              <a:avLst/>
              <a:gdLst/>
              <a:ahLst/>
              <a:cxnLst/>
              <a:rect l="l" t="t" r="r" b="b"/>
              <a:pathLst>
                <a:path w="146431" h="8144510">
                  <a:moveTo>
                    <a:pt x="0" y="0"/>
                  </a:moveTo>
                  <a:lnTo>
                    <a:pt x="146431" y="0"/>
                  </a:lnTo>
                  <a:lnTo>
                    <a:pt x="146431" y="8144510"/>
                  </a:lnTo>
                  <a:lnTo>
                    <a:pt x="0" y="8144510"/>
                  </a:ln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530259"/>
            <a:ext cx="7160914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Against Mīmāṁsā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165891"/>
            <a:ext cx="7133463" cy="495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Mīmāṁsā treats the ‘snake’ case as perception mixed with memory and non-discrimination.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Advaita replies: the judgment ‘This is a snake’ is one cognition. It identifies snake-hood with the present object and explains immediate fear/action.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So perceptual error is genuine and needs explanation.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58386" y="2257758"/>
            <a:ext cx="8044434" cy="6122689"/>
            <a:chOff x="0" y="0"/>
            <a:chExt cx="10725912" cy="816358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25912" cy="8163687"/>
            </a:xfrm>
            <a:custGeom>
              <a:avLst/>
              <a:gdLst/>
              <a:ahLst/>
              <a:cxnLst/>
              <a:rect l="l" t="t" r="r" b="b"/>
              <a:pathLst>
                <a:path w="10725912" h="8163687">
                  <a:moveTo>
                    <a:pt x="0" y="1360678"/>
                  </a:moveTo>
                  <a:cubicBezTo>
                    <a:pt x="0" y="609219"/>
                    <a:pt x="609219" y="0"/>
                    <a:pt x="1360678" y="0"/>
                  </a:cubicBezTo>
                  <a:lnTo>
                    <a:pt x="9365234" y="0"/>
                  </a:lnTo>
                  <a:cubicBezTo>
                    <a:pt x="10116693" y="0"/>
                    <a:pt x="10725912" y="609219"/>
                    <a:pt x="10725912" y="1360678"/>
                  </a:cubicBezTo>
                  <a:lnTo>
                    <a:pt x="10725912" y="6803009"/>
                  </a:lnTo>
                  <a:cubicBezTo>
                    <a:pt x="10725912" y="7554468"/>
                    <a:pt x="10116693" y="8163687"/>
                    <a:pt x="9365234" y="8163687"/>
                  </a:cubicBezTo>
                  <a:lnTo>
                    <a:pt x="1360678" y="8163687"/>
                  </a:lnTo>
                  <a:cubicBezTo>
                    <a:pt x="609219" y="8163560"/>
                    <a:pt x="0" y="7554468"/>
                    <a:pt x="0" y="6803009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65539" y="2264912"/>
            <a:ext cx="109814" cy="6108392"/>
            <a:chOff x="0" y="0"/>
            <a:chExt cx="146418" cy="81445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8144510"/>
            </a:xfrm>
            <a:custGeom>
              <a:avLst/>
              <a:gdLst/>
              <a:ahLst/>
              <a:cxnLst/>
              <a:rect l="l" t="t" r="r" b="b"/>
              <a:pathLst>
                <a:path w="146431" h="8144510">
                  <a:moveTo>
                    <a:pt x="0" y="0"/>
                  </a:moveTo>
                  <a:lnTo>
                    <a:pt x="146431" y="0"/>
                  </a:lnTo>
                  <a:lnTo>
                    <a:pt x="146431" y="8144510"/>
                  </a:lnTo>
                  <a:lnTo>
                    <a:pt x="0" y="8144510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658969" y="2530259"/>
            <a:ext cx="7298179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Against Nyāya-Vaiśeṣika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58969" y="3165891"/>
            <a:ext cx="7270728" cy="495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Nyāya explains illusion by a vividly revived memory of a real snake perceived elsewhere.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Advaita objects: a past snake is a ‘that’, not the present ‘this’. Memory alone cannot transport a real object into another place and time.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Thus something not really present can appear present.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323921" y="8716470"/>
            <a:ext cx="9745970" cy="576520"/>
            <a:chOff x="0" y="0"/>
            <a:chExt cx="12994627" cy="76869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994640" cy="768731"/>
            </a:xfrm>
            <a:custGeom>
              <a:avLst/>
              <a:gdLst/>
              <a:ahLst/>
              <a:cxnLst/>
              <a:rect l="l" t="t" r="r" b="b"/>
              <a:pathLst>
                <a:path w="12994640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12866497" y="0"/>
                  </a:lnTo>
                  <a:cubicBezTo>
                    <a:pt x="12937236" y="0"/>
                    <a:pt x="12994640" y="57404"/>
                    <a:pt x="12994640" y="128143"/>
                  </a:cubicBezTo>
                  <a:lnTo>
                    <a:pt x="12994640" y="640588"/>
                  </a:lnTo>
                  <a:cubicBezTo>
                    <a:pt x="12994640" y="711327"/>
                    <a:pt x="12937236" y="768731"/>
                    <a:pt x="12866497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EEE2ED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483989" y="8830818"/>
            <a:ext cx="9425826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694668"/>
                </a:solidFill>
                <a:latin typeface="Aptos Bold"/>
                <a:ea typeface="Aptos Bold"/>
                <a:cs typeface="Aptos Bold"/>
                <a:sym typeface="Aptos Bold"/>
              </a:rPr>
              <a:t>Illusory object: appears now • is later cancelled • is not sheer nothing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11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Objectivity is not the same as ultimate reality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Śaṅkara is not a simple subjective idealist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326396"/>
            <a:ext cx="7769895" cy="5710885"/>
            <a:chOff x="0" y="0"/>
            <a:chExt cx="10359860" cy="76145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59898" cy="7614539"/>
            </a:xfrm>
            <a:custGeom>
              <a:avLst/>
              <a:gdLst/>
              <a:ahLst/>
              <a:cxnLst/>
              <a:rect l="l" t="t" r="r" b="b"/>
              <a:pathLst>
                <a:path w="10359898" h="7614539">
                  <a:moveTo>
                    <a:pt x="0" y="1269111"/>
                  </a:moveTo>
                  <a:cubicBezTo>
                    <a:pt x="0" y="568198"/>
                    <a:pt x="568198" y="0"/>
                    <a:pt x="1269111" y="0"/>
                  </a:cubicBezTo>
                  <a:lnTo>
                    <a:pt x="9090787" y="0"/>
                  </a:lnTo>
                  <a:cubicBezTo>
                    <a:pt x="9791700" y="0"/>
                    <a:pt x="10359898" y="568198"/>
                    <a:pt x="10359898" y="1269111"/>
                  </a:cubicBezTo>
                  <a:lnTo>
                    <a:pt x="10359898" y="6345428"/>
                  </a:lnTo>
                  <a:cubicBezTo>
                    <a:pt x="10359898" y="7046341"/>
                    <a:pt x="9791700" y="7614539"/>
                    <a:pt x="9090787" y="7614539"/>
                  </a:cubicBezTo>
                  <a:lnTo>
                    <a:pt x="1269111" y="7614539"/>
                  </a:lnTo>
                  <a:cubicBezTo>
                    <a:pt x="568198" y="7614539"/>
                    <a:pt x="0" y="7046341"/>
                    <a:pt x="0" y="6345428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333539"/>
            <a:ext cx="109814" cy="5696588"/>
            <a:chOff x="0" y="0"/>
            <a:chExt cx="146418" cy="75954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7595489"/>
            </a:xfrm>
            <a:custGeom>
              <a:avLst/>
              <a:gdLst/>
              <a:ahLst/>
              <a:cxnLst/>
              <a:rect l="l" t="t" r="r" b="b"/>
              <a:pathLst>
                <a:path w="146431" h="7595489">
                  <a:moveTo>
                    <a:pt x="0" y="0"/>
                  </a:moveTo>
                  <a:lnTo>
                    <a:pt x="146431" y="0"/>
                  </a:lnTo>
                  <a:lnTo>
                    <a:pt x="146431" y="7595489"/>
                  </a:lnTo>
                  <a:lnTo>
                    <a:pt x="0" y="7595489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598887"/>
            <a:ext cx="7023649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Normal waking world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244044"/>
            <a:ext cx="6996198" cy="453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External objects are experienced as outside the individual mind.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They are publicly available to many observers.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Waking experience is not identical to private dream experience.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Therefore Advaita grants practical objectivity.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121121" y="2326396"/>
            <a:ext cx="8181699" cy="5710885"/>
            <a:chOff x="0" y="0"/>
            <a:chExt cx="10908932" cy="761451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908919" cy="7614539"/>
            </a:xfrm>
            <a:custGeom>
              <a:avLst/>
              <a:gdLst/>
              <a:ahLst/>
              <a:cxnLst/>
              <a:rect l="l" t="t" r="r" b="b"/>
              <a:pathLst>
                <a:path w="10908919" h="7614539">
                  <a:moveTo>
                    <a:pt x="0" y="1269111"/>
                  </a:moveTo>
                  <a:cubicBezTo>
                    <a:pt x="0" y="568198"/>
                    <a:pt x="568198" y="0"/>
                    <a:pt x="1269111" y="0"/>
                  </a:cubicBezTo>
                  <a:lnTo>
                    <a:pt x="9639808" y="0"/>
                  </a:lnTo>
                  <a:cubicBezTo>
                    <a:pt x="10340721" y="0"/>
                    <a:pt x="10908919" y="568198"/>
                    <a:pt x="10908919" y="1269111"/>
                  </a:cubicBezTo>
                  <a:lnTo>
                    <a:pt x="10908919" y="6345428"/>
                  </a:lnTo>
                  <a:cubicBezTo>
                    <a:pt x="10908919" y="7046341"/>
                    <a:pt x="10340721" y="7614539"/>
                    <a:pt x="9639808" y="7614539"/>
                  </a:cubicBezTo>
                  <a:lnTo>
                    <a:pt x="1269111" y="7614539"/>
                  </a:lnTo>
                  <a:cubicBezTo>
                    <a:pt x="568198" y="7614539"/>
                    <a:pt x="0" y="7046341"/>
                    <a:pt x="0" y="6345428"/>
                  </a:cubicBezTo>
                  <a:close/>
                </a:path>
              </a:pathLst>
            </a:custGeom>
            <a:solidFill>
              <a:srgbClr val="E5E8F4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28274" y="2333539"/>
            <a:ext cx="109814" cy="5696588"/>
            <a:chOff x="0" y="0"/>
            <a:chExt cx="146418" cy="75954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7595489"/>
            </a:xfrm>
            <a:custGeom>
              <a:avLst/>
              <a:gdLst/>
              <a:ahLst/>
              <a:cxnLst/>
              <a:rect l="l" t="t" r="r" b="b"/>
              <a:pathLst>
                <a:path w="146431" h="7595489">
                  <a:moveTo>
                    <a:pt x="0" y="0"/>
                  </a:moveTo>
                  <a:lnTo>
                    <a:pt x="146431" y="0"/>
                  </a:lnTo>
                  <a:lnTo>
                    <a:pt x="146431" y="7595489"/>
                  </a:lnTo>
                  <a:lnTo>
                    <a:pt x="0" y="7595489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521695" y="2598887"/>
            <a:ext cx="7435453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But objectivity ≠ Pāramārthika reality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21695" y="3244044"/>
            <a:ext cx="7408002" cy="453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A thing can be objectively experienced yet still be changing.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Anything particular is theoretically open to contradiction.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• Brahman alone is uncontradictable pure existence-consciousness.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Thus the world is vyāvahārika, not absolutely real.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2470814" y="8510568"/>
            <a:ext cx="4667088" cy="576520"/>
            <a:chOff x="0" y="0"/>
            <a:chExt cx="6222784" cy="76869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2746" cy="768731"/>
            </a:xfrm>
            <a:custGeom>
              <a:avLst/>
              <a:gdLst/>
              <a:ahLst/>
              <a:cxnLst/>
              <a:rect l="l" t="t" r="r" b="b"/>
              <a:pathLst>
                <a:path w="6222746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6094603" y="0"/>
                  </a:lnTo>
                  <a:cubicBezTo>
                    <a:pt x="6165342" y="0"/>
                    <a:pt x="6222746" y="57404"/>
                    <a:pt x="6222746" y="128143"/>
                  </a:cubicBezTo>
                  <a:lnTo>
                    <a:pt x="6222746" y="640588"/>
                  </a:lnTo>
                  <a:cubicBezTo>
                    <a:pt x="6222746" y="711327"/>
                    <a:pt x="6165342" y="768731"/>
                    <a:pt x="6094603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DCEDE9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630881" y="8624926"/>
            <a:ext cx="4346943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PUBLIC / EMPIRICAL</a:t>
            </a:r>
          </a:p>
        </p:txBody>
      </p:sp>
      <p:sp>
        <p:nvSpPr>
          <p:cNvPr id="22" name="AutoShape 22"/>
          <p:cNvSpPr/>
          <p:nvPr/>
        </p:nvSpPr>
        <p:spPr>
          <a:xfrm rot="50880">
            <a:off x="7255954" y="8775583"/>
            <a:ext cx="2577856" cy="0"/>
          </a:xfrm>
          <a:prstGeom prst="line">
            <a:avLst/>
          </a:prstGeom>
          <a:ln w="19050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3" name="Group 23"/>
          <p:cNvGrpSpPr/>
          <p:nvPr/>
        </p:nvGrpSpPr>
        <p:grpSpPr>
          <a:xfrm>
            <a:off x="10089147" y="8510568"/>
            <a:ext cx="4667088" cy="576520"/>
            <a:chOff x="0" y="0"/>
            <a:chExt cx="6222784" cy="7686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222746" cy="768731"/>
            </a:xfrm>
            <a:custGeom>
              <a:avLst/>
              <a:gdLst/>
              <a:ahLst/>
              <a:cxnLst/>
              <a:rect l="l" t="t" r="r" b="b"/>
              <a:pathLst>
                <a:path w="6222746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6094603" y="0"/>
                  </a:lnTo>
                  <a:cubicBezTo>
                    <a:pt x="6165342" y="0"/>
                    <a:pt x="6222746" y="57404"/>
                    <a:pt x="6222746" y="128143"/>
                  </a:cubicBezTo>
                  <a:lnTo>
                    <a:pt x="6222746" y="640588"/>
                  </a:lnTo>
                  <a:cubicBezTo>
                    <a:pt x="6222746" y="711327"/>
                    <a:pt x="6165342" y="768731"/>
                    <a:pt x="6094603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E5E8F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0249214" y="8624926"/>
            <a:ext cx="4346943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ABSOLUTE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12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Creation through pañcīkaraṇa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A traditional account accepted by Śaṅkara, interpreted through vivarta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257758"/>
            <a:ext cx="5504993" cy="6259954"/>
            <a:chOff x="0" y="0"/>
            <a:chExt cx="7339990" cy="83466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40092" cy="8346694"/>
            </a:xfrm>
            <a:custGeom>
              <a:avLst/>
              <a:gdLst/>
              <a:ahLst/>
              <a:cxnLst/>
              <a:rect l="l" t="t" r="r" b="b"/>
              <a:pathLst>
                <a:path w="7340092" h="8346694">
                  <a:moveTo>
                    <a:pt x="0" y="1223391"/>
                  </a:moveTo>
                  <a:cubicBezTo>
                    <a:pt x="0" y="547751"/>
                    <a:pt x="547751" y="0"/>
                    <a:pt x="1223391" y="0"/>
                  </a:cubicBezTo>
                  <a:lnTo>
                    <a:pt x="6116701" y="0"/>
                  </a:lnTo>
                  <a:cubicBezTo>
                    <a:pt x="6792341" y="0"/>
                    <a:pt x="7340092" y="547751"/>
                    <a:pt x="7340092" y="1223391"/>
                  </a:cubicBezTo>
                  <a:lnTo>
                    <a:pt x="7340092" y="7123303"/>
                  </a:lnTo>
                  <a:cubicBezTo>
                    <a:pt x="7340092" y="7798943"/>
                    <a:pt x="6792341" y="8346694"/>
                    <a:pt x="6116701" y="8346694"/>
                  </a:cubicBezTo>
                  <a:lnTo>
                    <a:pt x="1223391" y="8346694"/>
                  </a:lnTo>
                  <a:cubicBezTo>
                    <a:pt x="547751" y="8346567"/>
                    <a:pt x="0" y="7798943"/>
                    <a:pt x="0" y="7123303"/>
                  </a:cubicBezTo>
                  <a:close/>
                </a:path>
              </a:pathLst>
            </a:custGeom>
            <a:solidFill>
              <a:srgbClr val="E5E8F4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264912"/>
            <a:ext cx="109814" cy="6245657"/>
            <a:chOff x="0" y="0"/>
            <a:chExt cx="146418" cy="83275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8327517"/>
            </a:xfrm>
            <a:custGeom>
              <a:avLst/>
              <a:gdLst/>
              <a:ahLst/>
              <a:cxnLst/>
              <a:rect l="l" t="t" r="r" b="b"/>
              <a:pathLst>
                <a:path w="146431" h="8327517">
                  <a:moveTo>
                    <a:pt x="0" y="0"/>
                  </a:moveTo>
                  <a:lnTo>
                    <a:pt x="146431" y="0"/>
                  </a:lnTo>
                  <a:lnTo>
                    <a:pt x="146431" y="8327517"/>
                  </a:lnTo>
                  <a:lnTo>
                    <a:pt x="0" y="8327517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530259"/>
            <a:ext cx="4758738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Five subtle elements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175416"/>
            <a:ext cx="4731287" cy="5083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Ākāśa → Vāyu → Agni → Ap → Kṣiti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These subtle elements arise from Brahman through māyā.</a:t>
            </a:r>
          </a:p>
          <a:p>
            <a:pPr algn="l">
              <a:lnSpc>
                <a:spcPts val="2702"/>
              </a:lnSpc>
            </a:pPr>
            <a:endParaRPr lang="en-US" sz="225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They then combine to produce the five gross elements.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28886" y="2738199"/>
            <a:ext cx="1730140" cy="1730140"/>
            <a:chOff x="0" y="0"/>
            <a:chExt cx="2306853" cy="230685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06828" cy="2306828"/>
            </a:xfrm>
            <a:custGeom>
              <a:avLst/>
              <a:gdLst/>
              <a:ahLst/>
              <a:cxnLst/>
              <a:rect l="l" t="t" r="r" b="b"/>
              <a:pathLst>
                <a:path w="2306828" h="2306828">
                  <a:moveTo>
                    <a:pt x="0" y="1153414"/>
                  </a:moveTo>
                  <a:cubicBezTo>
                    <a:pt x="0" y="516382"/>
                    <a:pt x="516382" y="0"/>
                    <a:pt x="1153414" y="0"/>
                  </a:cubicBezTo>
                  <a:cubicBezTo>
                    <a:pt x="1790446" y="0"/>
                    <a:pt x="2306828" y="516382"/>
                    <a:pt x="2306828" y="1153414"/>
                  </a:cubicBezTo>
                  <a:cubicBezTo>
                    <a:pt x="2306828" y="1790446"/>
                    <a:pt x="1790446" y="2306828"/>
                    <a:pt x="1153414" y="2306828"/>
                  </a:cubicBezTo>
                  <a:cubicBezTo>
                    <a:pt x="516382" y="2306828"/>
                    <a:pt x="0" y="1790446"/>
                    <a:pt x="0" y="1153414"/>
                  </a:cubicBezTo>
                  <a:close/>
                </a:path>
              </a:pathLst>
            </a:custGeom>
            <a:solidFill>
              <a:srgbClr val="27305C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437293" y="3254340"/>
            <a:ext cx="1313336" cy="76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Ākāśa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1660562" y="2738199"/>
            <a:ext cx="1730140" cy="1730140"/>
            <a:chOff x="0" y="0"/>
            <a:chExt cx="2306853" cy="23068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306828" cy="2306828"/>
            </a:xfrm>
            <a:custGeom>
              <a:avLst/>
              <a:gdLst/>
              <a:ahLst/>
              <a:cxnLst/>
              <a:rect l="l" t="t" r="r" b="b"/>
              <a:pathLst>
                <a:path w="2306828" h="2306828">
                  <a:moveTo>
                    <a:pt x="0" y="1153414"/>
                  </a:moveTo>
                  <a:cubicBezTo>
                    <a:pt x="0" y="516382"/>
                    <a:pt x="516382" y="0"/>
                    <a:pt x="1153414" y="0"/>
                  </a:cubicBezTo>
                  <a:cubicBezTo>
                    <a:pt x="1790446" y="0"/>
                    <a:pt x="2306828" y="516382"/>
                    <a:pt x="2306828" y="1153414"/>
                  </a:cubicBezTo>
                  <a:cubicBezTo>
                    <a:pt x="2306828" y="1790446"/>
                    <a:pt x="1790446" y="2306828"/>
                    <a:pt x="1153414" y="2306828"/>
                  </a:cubicBezTo>
                  <a:cubicBezTo>
                    <a:pt x="516382" y="2306828"/>
                    <a:pt x="0" y="1790446"/>
                    <a:pt x="0" y="1153414"/>
                  </a:cubicBezTo>
                  <a:close/>
                </a:path>
              </a:pathLst>
            </a:custGeom>
            <a:solidFill>
              <a:srgbClr val="3D7E75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1868969" y="3254340"/>
            <a:ext cx="1313336" cy="76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Vāyu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964601" y="5689444"/>
            <a:ext cx="1730140" cy="1730140"/>
            <a:chOff x="0" y="0"/>
            <a:chExt cx="2306853" cy="230685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06828" cy="2306828"/>
            </a:xfrm>
            <a:custGeom>
              <a:avLst/>
              <a:gdLst/>
              <a:ahLst/>
              <a:cxnLst/>
              <a:rect l="l" t="t" r="r" b="b"/>
              <a:pathLst>
                <a:path w="2306828" h="2306828">
                  <a:moveTo>
                    <a:pt x="0" y="1153414"/>
                  </a:moveTo>
                  <a:cubicBezTo>
                    <a:pt x="0" y="516382"/>
                    <a:pt x="516382" y="0"/>
                    <a:pt x="1153414" y="0"/>
                  </a:cubicBezTo>
                  <a:cubicBezTo>
                    <a:pt x="1790446" y="0"/>
                    <a:pt x="2306828" y="516382"/>
                    <a:pt x="2306828" y="1153414"/>
                  </a:cubicBezTo>
                  <a:cubicBezTo>
                    <a:pt x="2306828" y="1790446"/>
                    <a:pt x="1790446" y="2306828"/>
                    <a:pt x="1153414" y="2306828"/>
                  </a:cubicBezTo>
                  <a:cubicBezTo>
                    <a:pt x="516382" y="2306828"/>
                    <a:pt x="0" y="1790446"/>
                    <a:pt x="0" y="1153414"/>
                  </a:cubicBezTo>
                  <a:close/>
                </a:path>
              </a:pathLst>
            </a:custGeom>
            <a:solidFill>
              <a:srgbClr val="CD7E2C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173008" y="6205585"/>
            <a:ext cx="1313336" cy="76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Agni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944729" y="7199386"/>
            <a:ext cx="1730140" cy="1730140"/>
            <a:chOff x="0" y="0"/>
            <a:chExt cx="2306853" cy="230685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306828" cy="2306828"/>
            </a:xfrm>
            <a:custGeom>
              <a:avLst/>
              <a:gdLst/>
              <a:ahLst/>
              <a:cxnLst/>
              <a:rect l="l" t="t" r="r" b="b"/>
              <a:pathLst>
                <a:path w="2306828" h="2306828">
                  <a:moveTo>
                    <a:pt x="0" y="1153414"/>
                  </a:moveTo>
                  <a:cubicBezTo>
                    <a:pt x="0" y="516382"/>
                    <a:pt x="516382" y="0"/>
                    <a:pt x="1153414" y="0"/>
                  </a:cubicBezTo>
                  <a:cubicBezTo>
                    <a:pt x="1790446" y="0"/>
                    <a:pt x="2306828" y="516382"/>
                    <a:pt x="2306828" y="1153414"/>
                  </a:cubicBezTo>
                  <a:cubicBezTo>
                    <a:pt x="2306828" y="1790446"/>
                    <a:pt x="1790446" y="2306828"/>
                    <a:pt x="1153414" y="2306828"/>
                  </a:cubicBezTo>
                  <a:cubicBezTo>
                    <a:pt x="516382" y="2306828"/>
                    <a:pt x="0" y="1790446"/>
                    <a:pt x="0" y="1153414"/>
                  </a:cubicBezTo>
                  <a:close/>
                </a:path>
              </a:pathLst>
            </a:custGeom>
            <a:solidFill>
              <a:srgbClr val="694668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153126" y="7715526"/>
            <a:ext cx="1313336" cy="76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Ap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6856209" y="5689444"/>
            <a:ext cx="1730140" cy="1730140"/>
            <a:chOff x="0" y="0"/>
            <a:chExt cx="2306853" cy="230685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306828" cy="2306828"/>
            </a:xfrm>
            <a:custGeom>
              <a:avLst/>
              <a:gdLst/>
              <a:ahLst/>
              <a:cxnLst/>
              <a:rect l="l" t="t" r="r" b="b"/>
              <a:pathLst>
                <a:path w="2306828" h="2306828">
                  <a:moveTo>
                    <a:pt x="0" y="1153414"/>
                  </a:moveTo>
                  <a:cubicBezTo>
                    <a:pt x="0" y="516382"/>
                    <a:pt x="516382" y="0"/>
                    <a:pt x="1153414" y="0"/>
                  </a:cubicBezTo>
                  <a:cubicBezTo>
                    <a:pt x="1790446" y="0"/>
                    <a:pt x="2306828" y="516382"/>
                    <a:pt x="2306828" y="1153414"/>
                  </a:cubicBezTo>
                  <a:cubicBezTo>
                    <a:pt x="2306828" y="1790446"/>
                    <a:pt x="1790446" y="2306828"/>
                    <a:pt x="1153414" y="2306828"/>
                  </a:cubicBezTo>
                  <a:cubicBezTo>
                    <a:pt x="516382" y="2306828"/>
                    <a:pt x="0" y="1790446"/>
                    <a:pt x="0" y="1153414"/>
                  </a:cubicBezTo>
                  <a:close/>
                </a:path>
              </a:pathLst>
            </a:custGeom>
            <a:solidFill>
              <a:srgbClr val="3D7E75"/>
            </a:solidFill>
            <a:ln w="14299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064616" y="6205585"/>
            <a:ext cx="1313336" cy="76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8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Kṣiti</a:t>
            </a:r>
          </a:p>
        </p:txBody>
      </p:sp>
      <p:sp>
        <p:nvSpPr>
          <p:cNvPr id="28" name="AutoShape 28"/>
          <p:cNvSpPr/>
          <p:nvPr/>
        </p:nvSpPr>
        <p:spPr>
          <a:xfrm rot="66300">
            <a:off x="9935518" y="3628053"/>
            <a:ext cx="1679924" cy="0"/>
          </a:xfrm>
          <a:prstGeom prst="line">
            <a:avLst/>
          </a:prstGeom>
          <a:ln w="19050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sp>
        <p:nvSpPr>
          <p:cNvPr id="29" name="AutoShape 29"/>
          <p:cNvSpPr/>
          <p:nvPr/>
        </p:nvSpPr>
        <p:spPr>
          <a:xfrm rot="4660620">
            <a:off x="11978107" y="4863465"/>
            <a:ext cx="1438218" cy="0"/>
          </a:xfrm>
          <a:prstGeom prst="line">
            <a:avLst/>
          </a:prstGeom>
          <a:ln w="19050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sp>
        <p:nvSpPr>
          <p:cNvPr id="30" name="AutoShape 30"/>
          <p:cNvSpPr/>
          <p:nvPr/>
        </p:nvSpPr>
        <p:spPr>
          <a:xfrm rot="8870160">
            <a:off x="11361791" y="6991102"/>
            <a:ext cx="1092289" cy="0"/>
          </a:xfrm>
          <a:prstGeom prst="line">
            <a:avLst/>
          </a:prstGeom>
          <a:ln w="19050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sp>
        <p:nvSpPr>
          <p:cNvPr id="31" name="AutoShape 31"/>
          <p:cNvSpPr/>
          <p:nvPr/>
        </p:nvSpPr>
        <p:spPr>
          <a:xfrm rot="-9354300">
            <a:off x="8103794" y="6991102"/>
            <a:ext cx="1088088" cy="0"/>
          </a:xfrm>
          <a:prstGeom prst="line">
            <a:avLst/>
          </a:prstGeom>
          <a:ln w="19050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sp>
        <p:nvSpPr>
          <p:cNvPr id="32" name="AutoShape 32"/>
          <p:cNvSpPr/>
          <p:nvPr/>
        </p:nvSpPr>
        <p:spPr>
          <a:xfrm rot="-3840060">
            <a:off x="7210311" y="4829146"/>
            <a:ext cx="1639643" cy="0"/>
          </a:xfrm>
          <a:prstGeom prst="line">
            <a:avLst/>
          </a:prstGeom>
          <a:ln w="19050" cap="rnd">
            <a:solidFill>
              <a:srgbClr val="CD7E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33" name="Group 33"/>
          <p:cNvGrpSpPr/>
          <p:nvPr/>
        </p:nvGrpSpPr>
        <p:grpSpPr>
          <a:xfrm>
            <a:off x="8236039" y="8991000"/>
            <a:ext cx="6588824" cy="576520"/>
            <a:chOff x="0" y="0"/>
            <a:chExt cx="8785098" cy="76869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785099" cy="768731"/>
            </a:xfrm>
            <a:custGeom>
              <a:avLst/>
              <a:gdLst/>
              <a:ahLst/>
              <a:cxnLst/>
              <a:rect l="l" t="t" r="r" b="b"/>
              <a:pathLst>
                <a:path w="8785099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8656955" y="0"/>
                  </a:lnTo>
                  <a:cubicBezTo>
                    <a:pt x="8727694" y="0"/>
                    <a:pt x="8785099" y="57404"/>
                    <a:pt x="8785099" y="128143"/>
                  </a:cubicBezTo>
                  <a:lnTo>
                    <a:pt x="8785099" y="640588"/>
                  </a:lnTo>
                  <a:cubicBezTo>
                    <a:pt x="8785099" y="711327"/>
                    <a:pt x="8727694" y="768731"/>
                    <a:pt x="8656955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F8E8C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396107" y="9105357"/>
            <a:ext cx="6268679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CD7E2C"/>
                </a:solidFill>
                <a:latin typeface="Aptos Bold"/>
                <a:ea typeface="Aptos Bold"/>
                <a:cs typeface="Aptos Bold"/>
                <a:sym typeface="Aptos Bold"/>
              </a:rPr>
              <a:t>Pañcīkaraṇa = ‘combination of the five’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13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Śaṅkara vs Rāmānuja: the decisive difference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Both use māyā/prakṛti language, but their metaphysics diverge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3719" y="2257758"/>
            <a:ext cx="7907169" cy="6397228"/>
            <a:chOff x="0" y="0"/>
            <a:chExt cx="10542892" cy="85296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42905" cy="8529701"/>
            </a:xfrm>
            <a:custGeom>
              <a:avLst/>
              <a:gdLst/>
              <a:ahLst/>
              <a:cxnLst/>
              <a:rect l="l" t="t" r="r" b="b"/>
              <a:pathLst>
                <a:path w="10542905" h="8529701">
                  <a:moveTo>
                    <a:pt x="0" y="1421638"/>
                  </a:moveTo>
                  <a:cubicBezTo>
                    <a:pt x="0" y="636524"/>
                    <a:pt x="636524" y="0"/>
                    <a:pt x="1421638" y="0"/>
                  </a:cubicBezTo>
                  <a:lnTo>
                    <a:pt x="9121267" y="0"/>
                  </a:lnTo>
                  <a:cubicBezTo>
                    <a:pt x="9906381" y="0"/>
                    <a:pt x="10542905" y="636524"/>
                    <a:pt x="10542905" y="1421638"/>
                  </a:cubicBezTo>
                  <a:lnTo>
                    <a:pt x="10542905" y="7108063"/>
                  </a:lnTo>
                  <a:cubicBezTo>
                    <a:pt x="10542905" y="7893177"/>
                    <a:pt x="9906381" y="8529701"/>
                    <a:pt x="9121267" y="8529701"/>
                  </a:cubicBezTo>
                  <a:lnTo>
                    <a:pt x="1421638" y="8529701"/>
                  </a:lnTo>
                  <a:cubicBezTo>
                    <a:pt x="636524" y="8529574"/>
                    <a:pt x="0" y="7893177"/>
                    <a:pt x="0" y="7108063"/>
                  </a:cubicBezTo>
                  <a:close/>
                </a:path>
              </a:pathLst>
            </a:custGeom>
            <a:solidFill>
              <a:srgbClr val="E5E8F4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0872" y="2264912"/>
            <a:ext cx="109814" cy="6382931"/>
            <a:chOff x="0" y="0"/>
            <a:chExt cx="146418" cy="85105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8510524"/>
            </a:xfrm>
            <a:custGeom>
              <a:avLst/>
              <a:gdLst/>
              <a:ahLst/>
              <a:cxnLst/>
              <a:rect l="l" t="t" r="r" b="b"/>
              <a:pathLst>
                <a:path w="146431" h="8510524">
                  <a:moveTo>
                    <a:pt x="0" y="0"/>
                  </a:moveTo>
                  <a:lnTo>
                    <a:pt x="146431" y="0"/>
                  </a:lnTo>
                  <a:lnTo>
                    <a:pt x="146431" y="8510524"/>
                  </a:lnTo>
                  <a:lnTo>
                    <a:pt x="0" y="8510524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54293" y="2530259"/>
            <a:ext cx="7160914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ŚAṄKARA — ADVAITA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4293" y="3165891"/>
            <a:ext cx="7133463" cy="523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Brahman: one, changeless, infinite.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Māyā: dependent power; world is apparent manifestation.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Change: vivarta (apparent).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Particular world: vyāvahārika and anirvacanīya.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Liberating knowledge reveals Brahman as the only supreme reality.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58386" y="2257758"/>
            <a:ext cx="8044434" cy="6397228"/>
            <a:chOff x="0" y="0"/>
            <a:chExt cx="10725912" cy="852963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25912" cy="8529701"/>
            </a:xfrm>
            <a:custGeom>
              <a:avLst/>
              <a:gdLst/>
              <a:ahLst/>
              <a:cxnLst/>
              <a:rect l="l" t="t" r="r" b="b"/>
              <a:pathLst>
                <a:path w="10725912" h="8529701">
                  <a:moveTo>
                    <a:pt x="0" y="1421638"/>
                  </a:moveTo>
                  <a:cubicBezTo>
                    <a:pt x="0" y="636524"/>
                    <a:pt x="636524" y="0"/>
                    <a:pt x="1421638" y="0"/>
                  </a:cubicBezTo>
                  <a:lnTo>
                    <a:pt x="9304274" y="0"/>
                  </a:lnTo>
                  <a:cubicBezTo>
                    <a:pt x="10089388" y="0"/>
                    <a:pt x="10725912" y="636524"/>
                    <a:pt x="10725912" y="1421638"/>
                  </a:cubicBezTo>
                  <a:lnTo>
                    <a:pt x="10725912" y="7108063"/>
                  </a:lnTo>
                  <a:cubicBezTo>
                    <a:pt x="10725912" y="7893177"/>
                    <a:pt x="10089388" y="8529701"/>
                    <a:pt x="9304274" y="8529701"/>
                  </a:cubicBezTo>
                  <a:lnTo>
                    <a:pt x="1421638" y="8529701"/>
                  </a:lnTo>
                  <a:cubicBezTo>
                    <a:pt x="636524" y="8529574"/>
                    <a:pt x="0" y="7893177"/>
                    <a:pt x="0" y="7108063"/>
                  </a:cubicBezTo>
                  <a:close/>
                </a:path>
              </a:pathLst>
            </a:custGeom>
            <a:solidFill>
              <a:srgbClr val="EEE2ED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65539" y="2264912"/>
            <a:ext cx="109814" cy="6382931"/>
            <a:chOff x="0" y="0"/>
            <a:chExt cx="146418" cy="85105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8510524"/>
            </a:xfrm>
            <a:custGeom>
              <a:avLst/>
              <a:gdLst/>
              <a:ahLst/>
              <a:cxnLst/>
              <a:rect l="l" t="t" r="r" b="b"/>
              <a:pathLst>
                <a:path w="146431" h="8510524">
                  <a:moveTo>
                    <a:pt x="0" y="0"/>
                  </a:moveTo>
                  <a:lnTo>
                    <a:pt x="146431" y="0"/>
                  </a:lnTo>
                  <a:lnTo>
                    <a:pt x="146431" y="8510524"/>
                  </a:lnTo>
                  <a:lnTo>
                    <a:pt x="0" y="8510524"/>
                  </a:ln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658969" y="2530259"/>
            <a:ext cx="7298179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RĀMĀNUJA — VIŚIṢṬĀDVAITA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58969" y="3165891"/>
            <a:ext cx="7270728" cy="523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Brahman includes the real conscious and unconscious principles.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Prakṛti is integral to Brahman and really transforms.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Change: a form of pariṇāma.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The world is real, not merely an illusion.</a:t>
            </a:r>
          </a:p>
          <a:p>
            <a:pPr algn="l">
              <a:lnSpc>
                <a:spcPts val="2521"/>
              </a:lnSpc>
            </a:pPr>
            <a:endParaRPr lang="en-US" sz="2101">
              <a:solidFill>
                <a:srgbClr val="26272D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Creation is ultimately grounded in God’s omnipotence and scripture.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4529823" y="8991000"/>
            <a:ext cx="9334176" cy="576520"/>
            <a:chOff x="0" y="0"/>
            <a:chExt cx="12445568" cy="76869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445619" cy="768731"/>
            </a:xfrm>
            <a:custGeom>
              <a:avLst/>
              <a:gdLst/>
              <a:ahLst/>
              <a:cxnLst/>
              <a:rect l="l" t="t" r="r" b="b"/>
              <a:pathLst>
                <a:path w="12445619" h="768731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lnTo>
                    <a:pt x="12317476" y="0"/>
                  </a:lnTo>
                  <a:cubicBezTo>
                    <a:pt x="12388215" y="0"/>
                    <a:pt x="12445619" y="57404"/>
                    <a:pt x="12445619" y="128143"/>
                  </a:cubicBezTo>
                  <a:lnTo>
                    <a:pt x="12445619" y="640588"/>
                  </a:lnTo>
                  <a:cubicBezTo>
                    <a:pt x="12445619" y="711327"/>
                    <a:pt x="12388215" y="768731"/>
                    <a:pt x="12317476" y="768731"/>
                  </a:cubicBezTo>
                  <a:lnTo>
                    <a:pt x="128143" y="768731"/>
                  </a:lnTo>
                  <a:cubicBezTo>
                    <a:pt x="57404" y="768731"/>
                    <a:pt x="0" y="711327"/>
                    <a:pt x="0" y="640588"/>
                  </a:cubicBezTo>
                  <a:close/>
                </a:path>
              </a:pathLst>
            </a:custGeom>
            <a:solidFill>
              <a:srgbClr val="F8E8C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689891" y="9105357"/>
            <a:ext cx="901402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"/>
              </a:lnSpc>
            </a:pPr>
            <a:r>
              <a:rPr lang="en-US" sz="1651" b="1">
                <a:solidFill>
                  <a:srgbClr val="CD7E2C"/>
                </a:solidFill>
                <a:latin typeface="Aptos Bold"/>
                <a:ea typeface="Aptos Bold"/>
                <a:cs typeface="Aptos Bold"/>
                <a:sym typeface="Aptos Bold"/>
              </a:rPr>
              <a:t>Common ground: the effect is not produced from absolute nothingness.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14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273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6411" y="430073"/>
            <a:ext cx="5033277" cy="29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 b="1">
                <a:solidFill>
                  <a:srgbClr val="3D7E75"/>
                </a:solidFill>
                <a:latin typeface="Aptos Bold"/>
                <a:ea typeface="Aptos Bold"/>
                <a:cs typeface="Aptos Bold"/>
                <a:sym typeface="Aptos Bold"/>
              </a:rPr>
              <a:t>ADVAITA VEDĀNTA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3675" y="937955"/>
            <a:ext cx="16289188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Quick revision — exam-ready map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4861" y="1802740"/>
            <a:ext cx="15740120" cy="48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CD7E2C"/>
                </a:solidFill>
                <a:latin typeface="Segoe UI"/>
                <a:ea typeface="Segoe UI"/>
                <a:cs typeface="Segoe UI"/>
                <a:sym typeface="Segoe UI"/>
              </a:rPr>
              <a:t>Remember the argument as a chain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90984" y="2257758"/>
            <a:ext cx="7769895" cy="1277160"/>
            <a:chOff x="0" y="0"/>
            <a:chExt cx="10359860" cy="17028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59898" cy="1702943"/>
            </a:xfrm>
            <a:custGeom>
              <a:avLst/>
              <a:gdLst/>
              <a:ahLst/>
              <a:cxnLst/>
              <a:rect l="l" t="t" r="r" b="b"/>
              <a:pathLst>
                <a:path w="10359898" h="1702943">
                  <a:moveTo>
                    <a:pt x="0" y="283845"/>
                  </a:moveTo>
                  <a:cubicBezTo>
                    <a:pt x="0" y="127127"/>
                    <a:pt x="127127" y="0"/>
                    <a:pt x="283845" y="0"/>
                  </a:cubicBezTo>
                  <a:lnTo>
                    <a:pt x="10076053" y="0"/>
                  </a:lnTo>
                  <a:cubicBezTo>
                    <a:pt x="10232772" y="0"/>
                    <a:pt x="10359898" y="127127"/>
                    <a:pt x="10359898" y="283845"/>
                  </a:cubicBezTo>
                  <a:lnTo>
                    <a:pt x="10359898" y="1419098"/>
                  </a:lnTo>
                  <a:cubicBezTo>
                    <a:pt x="10359898" y="1575816"/>
                    <a:pt x="10232772" y="1702943"/>
                    <a:pt x="10076053" y="1702943"/>
                  </a:cubicBezTo>
                  <a:lnTo>
                    <a:pt x="283845" y="1702943"/>
                  </a:lnTo>
                  <a:cubicBezTo>
                    <a:pt x="127127" y="1702816"/>
                    <a:pt x="0" y="1575816"/>
                    <a:pt x="0" y="1419098"/>
                  </a:cubicBezTo>
                  <a:close/>
                </a:path>
              </a:pathLst>
            </a:custGeom>
            <a:solidFill>
              <a:srgbClr val="F8E8CC"/>
            </a:solidFill>
            <a:ln w="14299" cap="sq">
              <a:solidFill>
                <a:srgbClr val="E0DCD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2511990"/>
            <a:ext cx="754971" cy="754971"/>
            <a:chOff x="0" y="0"/>
            <a:chExt cx="1006627" cy="100662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95479" y="2681249"/>
            <a:ext cx="572091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"/>
              </a:lnSpc>
            </a:pPr>
            <a:r>
              <a:rPr lang="en-US" sz="15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56352" y="2475347"/>
            <a:ext cx="2082032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Māyā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21263" y="2489073"/>
            <a:ext cx="3729238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world-appearance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532925" y="2257758"/>
            <a:ext cx="7769895" cy="1277160"/>
            <a:chOff x="0" y="0"/>
            <a:chExt cx="10359860" cy="17028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359898" cy="1702943"/>
            </a:xfrm>
            <a:custGeom>
              <a:avLst/>
              <a:gdLst/>
              <a:ahLst/>
              <a:cxnLst/>
              <a:rect l="l" t="t" r="r" b="b"/>
              <a:pathLst>
                <a:path w="10359898" h="1702943">
                  <a:moveTo>
                    <a:pt x="0" y="283845"/>
                  </a:moveTo>
                  <a:cubicBezTo>
                    <a:pt x="0" y="127127"/>
                    <a:pt x="127127" y="0"/>
                    <a:pt x="283845" y="0"/>
                  </a:cubicBezTo>
                  <a:lnTo>
                    <a:pt x="10076053" y="0"/>
                  </a:lnTo>
                  <a:cubicBezTo>
                    <a:pt x="10232772" y="0"/>
                    <a:pt x="10359898" y="127127"/>
                    <a:pt x="10359898" y="283845"/>
                  </a:cubicBezTo>
                  <a:lnTo>
                    <a:pt x="10359898" y="1419098"/>
                  </a:lnTo>
                  <a:cubicBezTo>
                    <a:pt x="10359898" y="1575816"/>
                    <a:pt x="10232772" y="1702943"/>
                    <a:pt x="10076053" y="1702943"/>
                  </a:cubicBezTo>
                  <a:lnTo>
                    <a:pt x="283845" y="1702943"/>
                  </a:lnTo>
                  <a:cubicBezTo>
                    <a:pt x="127127" y="1702816"/>
                    <a:pt x="0" y="1575816"/>
                    <a:pt x="0" y="1419098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E0DCD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45970" y="2511990"/>
            <a:ext cx="754971" cy="754971"/>
            <a:chOff x="0" y="0"/>
            <a:chExt cx="1006627" cy="10066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837410" y="2681249"/>
            <a:ext cx="572091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"/>
              </a:lnSpc>
            </a:pPr>
            <a:r>
              <a:rPr lang="en-US" sz="15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98283" y="2475347"/>
            <a:ext cx="2082032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Avidyā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063195" y="2489073"/>
            <a:ext cx="3729238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deluding ignorance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90984" y="4014778"/>
            <a:ext cx="7769895" cy="1277160"/>
            <a:chOff x="0" y="0"/>
            <a:chExt cx="10359860" cy="17028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359898" cy="1702943"/>
            </a:xfrm>
            <a:custGeom>
              <a:avLst/>
              <a:gdLst/>
              <a:ahLst/>
              <a:cxnLst/>
              <a:rect l="l" t="t" r="r" b="b"/>
              <a:pathLst>
                <a:path w="10359898" h="1702943">
                  <a:moveTo>
                    <a:pt x="0" y="283845"/>
                  </a:moveTo>
                  <a:cubicBezTo>
                    <a:pt x="0" y="127127"/>
                    <a:pt x="127127" y="0"/>
                    <a:pt x="283845" y="0"/>
                  </a:cubicBezTo>
                  <a:lnTo>
                    <a:pt x="10076053" y="0"/>
                  </a:lnTo>
                  <a:cubicBezTo>
                    <a:pt x="10232772" y="0"/>
                    <a:pt x="10359898" y="127127"/>
                    <a:pt x="10359898" y="283845"/>
                  </a:cubicBezTo>
                  <a:lnTo>
                    <a:pt x="10359898" y="1419098"/>
                  </a:lnTo>
                  <a:cubicBezTo>
                    <a:pt x="10359898" y="1575816"/>
                    <a:pt x="10232772" y="1702943"/>
                    <a:pt x="10076053" y="1702943"/>
                  </a:cubicBezTo>
                  <a:lnTo>
                    <a:pt x="283845" y="1702943"/>
                  </a:lnTo>
                  <a:cubicBezTo>
                    <a:pt x="127127" y="1702816"/>
                    <a:pt x="0" y="1575816"/>
                    <a:pt x="0" y="1419098"/>
                  </a:cubicBezTo>
                  <a:close/>
                </a:path>
              </a:pathLst>
            </a:custGeom>
            <a:solidFill>
              <a:srgbClr val="F8E8CC"/>
            </a:solidFill>
            <a:ln w="14299" cap="sq">
              <a:solidFill>
                <a:srgbClr val="E0DCD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04039" y="4269010"/>
            <a:ext cx="754971" cy="754971"/>
            <a:chOff x="0" y="0"/>
            <a:chExt cx="1006627" cy="100662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95479" y="4438269"/>
            <a:ext cx="572091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"/>
              </a:lnSpc>
            </a:pPr>
            <a:r>
              <a:rPr lang="en-US" sz="15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356352" y="4232367"/>
            <a:ext cx="2082032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Āvaraṇa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621263" y="4246093"/>
            <a:ext cx="3729238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concealment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532925" y="4014778"/>
            <a:ext cx="7769895" cy="1277160"/>
            <a:chOff x="0" y="0"/>
            <a:chExt cx="10359860" cy="17028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359898" cy="1702943"/>
            </a:xfrm>
            <a:custGeom>
              <a:avLst/>
              <a:gdLst/>
              <a:ahLst/>
              <a:cxnLst/>
              <a:rect l="l" t="t" r="r" b="b"/>
              <a:pathLst>
                <a:path w="10359898" h="1702943">
                  <a:moveTo>
                    <a:pt x="0" y="283845"/>
                  </a:moveTo>
                  <a:cubicBezTo>
                    <a:pt x="0" y="127127"/>
                    <a:pt x="127127" y="0"/>
                    <a:pt x="283845" y="0"/>
                  </a:cubicBezTo>
                  <a:lnTo>
                    <a:pt x="10076053" y="0"/>
                  </a:lnTo>
                  <a:cubicBezTo>
                    <a:pt x="10232772" y="0"/>
                    <a:pt x="10359898" y="127127"/>
                    <a:pt x="10359898" y="283845"/>
                  </a:cubicBezTo>
                  <a:lnTo>
                    <a:pt x="10359898" y="1419098"/>
                  </a:lnTo>
                  <a:cubicBezTo>
                    <a:pt x="10359898" y="1575816"/>
                    <a:pt x="10232772" y="1702943"/>
                    <a:pt x="10076053" y="1702943"/>
                  </a:cubicBezTo>
                  <a:lnTo>
                    <a:pt x="283845" y="1702943"/>
                  </a:lnTo>
                  <a:cubicBezTo>
                    <a:pt x="127127" y="1702816"/>
                    <a:pt x="0" y="1575816"/>
                    <a:pt x="0" y="1419098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E0DCD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45970" y="4269010"/>
            <a:ext cx="754971" cy="754971"/>
            <a:chOff x="0" y="0"/>
            <a:chExt cx="1006627" cy="10066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837410" y="4438269"/>
            <a:ext cx="572091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"/>
              </a:lnSpc>
            </a:pPr>
            <a:r>
              <a:rPr lang="en-US" sz="15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4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798283" y="4232367"/>
            <a:ext cx="2082032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Vikṣepa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063195" y="4246093"/>
            <a:ext cx="3729238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projection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090984" y="5771798"/>
            <a:ext cx="7769895" cy="1277160"/>
            <a:chOff x="0" y="0"/>
            <a:chExt cx="10359860" cy="17028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359898" cy="1702943"/>
            </a:xfrm>
            <a:custGeom>
              <a:avLst/>
              <a:gdLst/>
              <a:ahLst/>
              <a:cxnLst/>
              <a:rect l="l" t="t" r="r" b="b"/>
              <a:pathLst>
                <a:path w="10359898" h="1702943">
                  <a:moveTo>
                    <a:pt x="0" y="283845"/>
                  </a:moveTo>
                  <a:cubicBezTo>
                    <a:pt x="0" y="127127"/>
                    <a:pt x="127127" y="0"/>
                    <a:pt x="283845" y="0"/>
                  </a:cubicBezTo>
                  <a:lnTo>
                    <a:pt x="10076053" y="0"/>
                  </a:lnTo>
                  <a:cubicBezTo>
                    <a:pt x="10232772" y="0"/>
                    <a:pt x="10359898" y="127127"/>
                    <a:pt x="10359898" y="283845"/>
                  </a:cubicBezTo>
                  <a:lnTo>
                    <a:pt x="10359898" y="1419098"/>
                  </a:lnTo>
                  <a:cubicBezTo>
                    <a:pt x="10359898" y="1575816"/>
                    <a:pt x="10232772" y="1702943"/>
                    <a:pt x="10076053" y="1702943"/>
                  </a:cubicBezTo>
                  <a:lnTo>
                    <a:pt x="283845" y="1702943"/>
                  </a:lnTo>
                  <a:cubicBezTo>
                    <a:pt x="127127" y="1702816"/>
                    <a:pt x="0" y="1575816"/>
                    <a:pt x="0" y="1419098"/>
                  </a:cubicBezTo>
                  <a:close/>
                </a:path>
              </a:pathLst>
            </a:custGeom>
            <a:solidFill>
              <a:srgbClr val="F8E8CC"/>
            </a:solidFill>
            <a:ln w="14299" cap="sq">
              <a:solidFill>
                <a:srgbClr val="E0DCD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04039" y="6026029"/>
            <a:ext cx="754971" cy="754971"/>
            <a:chOff x="0" y="0"/>
            <a:chExt cx="1006627" cy="100662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395479" y="6195289"/>
            <a:ext cx="572091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"/>
              </a:lnSpc>
            </a:pPr>
            <a:r>
              <a:rPr lang="en-US" sz="15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5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356352" y="5989396"/>
            <a:ext cx="2082032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Adhyāsa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621263" y="6003122"/>
            <a:ext cx="3729238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superimposition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32925" y="5771798"/>
            <a:ext cx="7769895" cy="1277160"/>
            <a:chOff x="0" y="0"/>
            <a:chExt cx="10359860" cy="17028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359898" cy="1702943"/>
            </a:xfrm>
            <a:custGeom>
              <a:avLst/>
              <a:gdLst/>
              <a:ahLst/>
              <a:cxnLst/>
              <a:rect l="l" t="t" r="r" b="b"/>
              <a:pathLst>
                <a:path w="10359898" h="1702943">
                  <a:moveTo>
                    <a:pt x="0" y="283845"/>
                  </a:moveTo>
                  <a:cubicBezTo>
                    <a:pt x="0" y="127127"/>
                    <a:pt x="127127" y="0"/>
                    <a:pt x="283845" y="0"/>
                  </a:cubicBezTo>
                  <a:lnTo>
                    <a:pt x="10076053" y="0"/>
                  </a:lnTo>
                  <a:cubicBezTo>
                    <a:pt x="10232772" y="0"/>
                    <a:pt x="10359898" y="127127"/>
                    <a:pt x="10359898" y="283845"/>
                  </a:cubicBezTo>
                  <a:lnTo>
                    <a:pt x="10359898" y="1419098"/>
                  </a:lnTo>
                  <a:cubicBezTo>
                    <a:pt x="10359898" y="1575816"/>
                    <a:pt x="10232772" y="1702943"/>
                    <a:pt x="10076053" y="1702943"/>
                  </a:cubicBezTo>
                  <a:lnTo>
                    <a:pt x="283845" y="1702943"/>
                  </a:lnTo>
                  <a:cubicBezTo>
                    <a:pt x="127127" y="1702816"/>
                    <a:pt x="0" y="1575816"/>
                    <a:pt x="0" y="1419098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E0DCD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745970" y="6026029"/>
            <a:ext cx="754971" cy="754971"/>
            <a:chOff x="0" y="0"/>
            <a:chExt cx="1006627" cy="100662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9837410" y="6195289"/>
            <a:ext cx="572091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"/>
              </a:lnSpc>
            </a:pPr>
            <a:r>
              <a:rPr lang="en-US" sz="15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6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798283" y="5989396"/>
            <a:ext cx="2082032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Vivarta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063195" y="6003122"/>
            <a:ext cx="3729238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apparent change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090984" y="7528827"/>
            <a:ext cx="7769895" cy="1277160"/>
            <a:chOff x="0" y="0"/>
            <a:chExt cx="10359860" cy="170288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359898" cy="1702943"/>
            </a:xfrm>
            <a:custGeom>
              <a:avLst/>
              <a:gdLst/>
              <a:ahLst/>
              <a:cxnLst/>
              <a:rect l="l" t="t" r="r" b="b"/>
              <a:pathLst>
                <a:path w="10359898" h="1702943">
                  <a:moveTo>
                    <a:pt x="0" y="283845"/>
                  </a:moveTo>
                  <a:cubicBezTo>
                    <a:pt x="0" y="127127"/>
                    <a:pt x="127127" y="0"/>
                    <a:pt x="283845" y="0"/>
                  </a:cubicBezTo>
                  <a:lnTo>
                    <a:pt x="10076053" y="0"/>
                  </a:lnTo>
                  <a:cubicBezTo>
                    <a:pt x="10232772" y="0"/>
                    <a:pt x="10359898" y="127127"/>
                    <a:pt x="10359898" y="283845"/>
                  </a:cubicBezTo>
                  <a:lnTo>
                    <a:pt x="10359898" y="1419098"/>
                  </a:lnTo>
                  <a:cubicBezTo>
                    <a:pt x="10359898" y="1575816"/>
                    <a:pt x="10232772" y="1702943"/>
                    <a:pt x="10076053" y="1702943"/>
                  </a:cubicBezTo>
                  <a:lnTo>
                    <a:pt x="283845" y="1702943"/>
                  </a:lnTo>
                  <a:cubicBezTo>
                    <a:pt x="127127" y="1702816"/>
                    <a:pt x="0" y="1575816"/>
                    <a:pt x="0" y="1419098"/>
                  </a:cubicBezTo>
                  <a:close/>
                </a:path>
              </a:pathLst>
            </a:custGeom>
            <a:solidFill>
              <a:srgbClr val="F8E8CC"/>
            </a:solidFill>
            <a:ln w="14299" cap="sq">
              <a:solidFill>
                <a:srgbClr val="E0DCD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304039" y="7783049"/>
            <a:ext cx="754971" cy="754971"/>
            <a:chOff x="0" y="0"/>
            <a:chExt cx="1006627" cy="1006627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395479" y="7952318"/>
            <a:ext cx="572091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"/>
              </a:lnSpc>
            </a:pPr>
            <a:r>
              <a:rPr lang="en-US" sz="15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7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356352" y="7746416"/>
            <a:ext cx="2082032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Anirvacanīya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621263" y="7760141"/>
            <a:ext cx="3729238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neither simply real nor unreal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9532925" y="7528827"/>
            <a:ext cx="7769895" cy="1277160"/>
            <a:chOff x="0" y="0"/>
            <a:chExt cx="10359860" cy="170288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359898" cy="1702943"/>
            </a:xfrm>
            <a:custGeom>
              <a:avLst/>
              <a:gdLst/>
              <a:ahLst/>
              <a:cxnLst/>
              <a:rect l="l" t="t" r="r" b="b"/>
              <a:pathLst>
                <a:path w="10359898" h="1702943">
                  <a:moveTo>
                    <a:pt x="0" y="283845"/>
                  </a:moveTo>
                  <a:cubicBezTo>
                    <a:pt x="0" y="127127"/>
                    <a:pt x="127127" y="0"/>
                    <a:pt x="283845" y="0"/>
                  </a:cubicBezTo>
                  <a:lnTo>
                    <a:pt x="10076053" y="0"/>
                  </a:lnTo>
                  <a:cubicBezTo>
                    <a:pt x="10232772" y="0"/>
                    <a:pt x="10359898" y="127127"/>
                    <a:pt x="10359898" y="283845"/>
                  </a:cubicBezTo>
                  <a:lnTo>
                    <a:pt x="10359898" y="1419098"/>
                  </a:lnTo>
                  <a:cubicBezTo>
                    <a:pt x="10359898" y="1575816"/>
                    <a:pt x="10232772" y="1702943"/>
                    <a:pt x="10076053" y="1702943"/>
                  </a:cubicBezTo>
                  <a:lnTo>
                    <a:pt x="283845" y="1702943"/>
                  </a:lnTo>
                  <a:cubicBezTo>
                    <a:pt x="127127" y="1702816"/>
                    <a:pt x="0" y="1575816"/>
                    <a:pt x="0" y="1419098"/>
                  </a:cubicBezTo>
                  <a:close/>
                </a:path>
              </a:pathLst>
            </a:custGeom>
            <a:solidFill>
              <a:srgbClr val="DCEDE9"/>
            </a:solidFill>
            <a:ln w="14299" cap="sq">
              <a:solidFill>
                <a:srgbClr val="E0DCD2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745970" y="7783049"/>
            <a:ext cx="754971" cy="754971"/>
            <a:chOff x="0" y="0"/>
            <a:chExt cx="1006627" cy="1006627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9837410" y="7952318"/>
            <a:ext cx="572091" cy="251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"/>
              </a:lnSpc>
            </a:pPr>
            <a:r>
              <a:rPr lang="en-US" sz="1501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8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0798283" y="7746416"/>
            <a:ext cx="2082032" cy="34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Brahman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3063195" y="7760141"/>
            <a:ext cx="3729238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1"/>
              </a:lnSpc>
            </a:pPr>
            <a:r>
              <a:rPr lang="en-US" sz="1801">
                <a:solidFill>
                  <a:srgbClr val="26272D"/>
                </a:solidFill>
                <a:latin typeface="Aptos"/>
                <a:ea typeface="Aptos"/>
                <a:cs typeface="Aptos"/>
                <a:sym typeface="Aptos"/>
              </a:rPr>
              <a:t>Pāramārthika reality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2738199" y="8709317"/>
            <a:ext cx="12711522" cy="1002621"/>
            <a:chOff x="0" y="0"/>
            <a:chExt cx="16948696" cy="1336827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6948658" cy="1336802"/>
            </a:xfrm>
            <a:custGeom>
              <a:avLst/>
              <a:gdLst/>
              <a:ahLst/>
              <a:cxnLst/>
              <a:rect l="l" t="t" r="r" b="b"/>
              <a:pathLst>
                <a:path w="16948658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16725900" y="0"/>
                  </a:lnTo>
                  <a:cubicBezTo>
                    <a:pt x="16848962" y="0"/>
                    <a:pt x="16948658" y="99695"/>
                    <a:pt x="16948658" y="222758"/>
                  </a:cubicBezTo>
                  <a:lnTo>
                    <a:pt x="16948658" y="1114044"/>
                  </a:lnTo>
                  <a:cubicBezTo>
                    <a:pt x="16948658" y="1237107"/>
                    <a:pt x="16848964" y="1336802"/>
                    <a:pt x="16725900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DEDAD0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745343" y="8716470"/>
            <a:ext cx="109814" cy="988324"/>
            <a:chOff x="0" y="0"/>
            <a:chExt cx="146418" cy="131776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46431" cy="1317752"/>
            </a:xfrm>
            <a:custGeom>
              <a:avLst/>
              <a:gdLst/>
              <a:ahLst/>
              <a:cxnLst/>
              <a:rect l="l" t="t" r="r" b="b"/>
              <a:pathLst>
                <a:path w="146431" h="1317752">
                  <a:moveTo>
                    <a:pt x="0" y="0"/>
                  </a:moveTo>
                  <a:lnTo>
                    <a:pt x="146431" y="0"/>
                  </a:lnTo>
                  <a:lnTo>
                    <a:pt x="146431" y="1317752"/>
                  </a:lnTo>
                  <a:lnTo>
                    <a:pt x="0" y="1317752"/>
                  </a:ln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3138773" y="8981818"/>
            <a:ext cx="11965267" cy="43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1">
                <a:solidFill>
                  <a:srgbClr val="27305C"/>
                </a:solidFill>
                <a:latin typeface="Aptos Bold"/>
                <a:ea typeface="Aptos Bold"/>
                <a:cs typeface="Aptos Bold"/>
                <a:sym typeface="Aptos Bold"/>
              </a:rPr>
              <a:t>One-line conclusion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6357606" y="9713538"/>
            <a:ext cx="915257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1"/>
              </a:lnSpc>
            </a:pPr>
            <a:r>
              <a:rPr lang="en-US" sz="1351" b="1">
                <a:solidFill>
                  <a:srgbClr val="67655E"/>
                </a:solidFill>
                <a:latin typeface="Aptos Bold"/>
                <a:ea typeface="Aptos Bold"/>
                <a:cs typeface="Aptos Bold"/>
                <a:sym typeface="Aptos Bold"/>
              </a:rPr>
              <a:t>15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933421" y="9636157"/>
            <a:ext cx="96088" cy="96088"/>
            <a:chOff x="0" y="0"/>
            <a:chExt cx="128118" cy="12811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CD7E2C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153049" y="9636157"/>
            <a:ext cx="96088" cy="96088"/>
            <a:chOff x="0" y="0"/>
            <a:chExt cx="128118" cy="128118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3D7E75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372676" y="9636157"/>
            <a:ext cx="96088" cy="96088"/>
            <a:chOff x="0" y="0"/>
            <a:chExt cx="128118" cy="128118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28016" cy="128016"/>
            </a:xfrm>
            <a:custGeom>
              <a:avLst/>
              <a:gdLst/>
              <a:ahLst/>
              <a:cxnLst/>
              <a:rect l="l" t="t" r="r" b="b"/>
              <a:pathLst>
                <a:path w="128016" h="128016">
                  <a:moveTo>
                    <a:pt x="0" y="64008"/>
                  </a:moveTo>
                  <a:cubicBezTo>
                    <a:pt x="0" y="28702"/>
                    <a:pt x="28702" y="0"/>
                    <a:pt x="64008" y="0"/>
                  </a:cubicBezTo>
                  <a:cubicBezTo>
                    <a:pt x="99314" y="0"/>
                    <a:pt x="128016" y="28702"/>
                    <a:pt x="128016" y="64008"/>
                  </a:cubicBezTo>
                  <a:cubicBezTo>
                    <a:pt x="128016" y="99314"/>
                    <a:pt x="99314" y="128016"/>
                    <a:pt x="64008" y="128016"/>
                  </a:cubicBezTo>
                  <a:cubicBezTo>
                    <a:pt x="28702" y="128016"/>
                    <a:pt x="0" y="99441"/>
                    <a:pt x="0" y="64008"/>
                  </a:cubicBezTo>
                  <a:close/>
                </a:path>
              </a:pathLst>
            </a:custGeom>
            <a:solidFill>
              <a:srgbClr val="694668"/>
            </a:solidFill>
          </p:spPr>
          <p:txBody>
            <a:bodyPr/>
            <a:lstStyle/>
            <a:p>
              <a:endParaRPr lang="bn-IN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1449</Words>
  <Application>Microsoft Office PowerPoint</Application>
  <PresentationFormat>Custom</PresentationFormat>
  <Paragraphs>275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Times New Roman</vt:lpstr>
      <vt:lpstr>Aptos Bold</vt:lpstr>
      <vt:lpstr>Calibri</vt:lpstr>
      <vt:lpstr>Aptos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Sankara_Conception_of_the_World_1500_Words_New_Design.pptx</dc:title>
  <cp:lastModifiedBy>vivekananda hore</cp:lastModifiedBy>
  <cp:revision>2</cp:revision>
  <dcterms:created xsi:type="dcterms:W3CDTF">2006-08-16T00:00:00Z</dcterms:created>
  <dcterms:modified xsi:type="dcterms:W3CDTF">2026-09-05T05:07:31Z</dcterms:modified>
  <dc:identifier>DAHUHSwNsQM</dc:identifier>
</cp:coreProperties>
</file>