
<file path=[Content_Types].xml><?xml version="1.0" encoding="utf-8"?>
<Types xmlns="http://schemas.openxmlformats.org/package/2006/content-types">
  <Default Extension="xml" ContentType="application/vnd.openxmlformats-officedocument.extended-properties+xml"/>
  <Default Extension="png" ContentType="image/png"/>
  <Default Extension="jpeg" ContentType="image/jpeg"/>
  <Default Extension="svg" ContentType="image/svg+xml"/>
  <Default Extension="xlsx" ContentType="application/vnd.openxmlformats-officedocument.spreadsheetml.sheet"/>
  <Default Extension="rels" ContentType="application/vnd.openxmlformats-package.relationships+xml"/>
  <Override PartName="/docProps/core.xml" ContentType="application/vnd.openxmlformats-package.core-properties+xml"/>
  <Override PartName="/ppt/presentation.xml" ContentType="application/vnd.openxmlformats-officedocument.presentationml.presentation.main+xml"/>
  <Override PartName="/ppt/slides/slide7.xml" ContentType="application/vnd.openxmlformats-officedocument.presentationml.slide+xml"/>
  <Override PartName="/ppt/notesSlides/notesSlide7.xml" ContentType="application/vnd.openxmlformats-officedocument.presentationml.notesSlide+xml"/>
  <Override PartName="/ppt/notesMasters/notesMaster1.xml" ContentType="application/vnd.openxmlformats-officedocument.presentationml.notesMaster+xml"/>
  <Override PartName="/ppt/theme/theme2.xml" ContentType="application/vnd.openxmlformats-officedocument.theme+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slides/slide12.xml" ContentType="application/vnd.openxmlformats-officedocument.presentationml.slide+xml"/>
  <Override PartName="/ppt/notesSlides/notesSlide12.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viewProps.xml" ContentType="application/vnd.openxmlformats-officedocument.presentationml.viewProps+xml"/>
  <Override PartName="/ppt/slides/slide1.xml" ContentType="application/vnd.openxmlformats-officedocument.presentationml.slide+xml"/>
  <Override PartName="/ppt/notesSlides/notesSlide1.xml" ContentType="application/vnd.openxmlformats-officedocument.presentationml.notesSlide+xml"/>
  <Override PartName="/ppt/presProps.xml" ContentType="application/vnd.openxmlformats-officedocument.presentationml.presProps+xml"/>
  <Override PartName="/ppt/slides/slide5.xml" ContentType="application/vnd.openxmlformats-officedocument.presentationml.slide+xml"/>
  <Override PartName="/ppt/notesSlides/notesSlide5.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tableStyles.xml" ContentType="application/vnd.openxmlformats-officedocument.presentationml.tableStyles+xml"/>
  <Override PartName="/ppt/slides/slide3.xml" ContentType="application/vnd.openxmlformats-officedocument.presentationml.slide+xml"/>
  <Override PartName="/ppt/notesSlides/notesSlide3.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charts/chart1.xml" ContentType="application/vnd.openxmlformats-officedocument.drawingml.chart+xml"/>
  <Override PartName="/ppt/slides/slide13.xml" ContentType="application/vnd.openxmlformats-officedocument.presentationml.slide+xml"/>
  <Override PartName="/ppt/notesSlides/notesSlide13.xml" ContentType="application/vnd.openxmlformats-officedocument.presentationml.notesSlide+xml"/>
</Types>
</file>

<file path=_rels/.rels>&#65279;<?xml version="1.0" encoding="utf-8"?><Relationships xmlns="http://schemas.openxmlformats.org/package/2006/relationships"><Relationship Type="http://schemas.openxmlformats.org/officeDocument/2006/relationships/extended-properties" Target="/docProps/app.xml" Id="rId3" /><Relationship Type="http://schemas.openxmlformats.org/package/2006/relationships/metadata/core-properties" Target="/docProps/core.xml" Id="rId2" /><Relationship Type="http://schemas.openxmlformats.org/officeDocument/2006/relationships/officeDocument" Target="/ppt/presentation.xml" Id="rId1" /></Relationships>
</file>

<file path=ppt/presentation.xml><?xml version="1.0" encoding="utf-8"?>
<p:presentation xmlns:p15="http://schemas.microsoft.com/office/powerpoint/2012/mai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78" d="100"/>
          <a:sy n="78" d="100"/>
        </p:scale>
        <p:origin x="850" y="77"/>
      </p:cViewPr>
      <p:guideLst/>
    </p:cSldViewPr>
  </p:slideViewPr>
  <p:notesTextViewPr>
    <p:cViewPr>
      <p:scale>
        <a:sx n="1" d="1"/>
        <a:sy n="1" d="1"/>
      </p:scale>
      <p:origin x="0" y="0"/>
    </p:cViewPr>
  </p:notesTextViewPr>
  <p:gridSpacing cx="76200" cy="76200"/>
</p:viewPr>
</file>

<file path=ppt/_rels/presentation.xml.rels>&#65279;<?xml version="1.0" encoding="utf-8"?><Relationships xmlns="http://schemas.openxmlformats.org/package/2006/relationships"><Relationship Type="http://schemas.openxmlformats.org/officeDocument/2006/relationships/slide" Target="/ppt/slides/slide7.xml" Id="rId8" /><Relationship Type="http://schemas.openxmlformats.org/officeDocument/2006/relationships/slide" Target="/ppt/slides/slide12.xml" Id="rId13" /><Relationship Type="http://schemas.openxmlformats.org/officeDocument/2006/relationships/theme" Target="/ppt/theme/theme1.xml" Id="rId18" /><Relationship Type="http://schemas.openxmlformats.org/officeDocument/2006/relationships/slide" Target="/ppt/slides/slide2.xml" Id="rId3" /><Relationship Type="http://schemas.openxmlformats.org/officeDocument/2006/relationships/slide" Target="/ppt/slides/slide6.xml" Id="rId7" /><Relationship Type="http://schemas.openxmlformats.org/officeDocument/2006/relationships/slide" Target="/ppt/slides/slide11.xml" Id="rId12" /><Relationship Type="http://schemas.openxmlformats.org/officeDocument/2006/relationships/viewProps" Target="/ppt/viewProps.xml" Id="rId17" /><Relationship Type="http://schemas.openxmlformats.org/officeDocument/2006/relationships/slide" Target="/ppt/slides/slide1.xml" Id="rId2" /><Relationship Type="http://schemas.openxmlformats.org/officeDocument/2006/relationships/presProps" Target="/ppt/presProps.xml" Id="rId16" /><Relationship Type="http://schemas.openxmlformats.org/officeDocument/2006/relationships/slideMaster" Target="/ppt/slideMasters/slideMaster1.xml" Id="rId1" /><Relationship Type="http://schemas.openxmlformats.org/officeDocument/2006/relationships/slide" Target="/ppt/slides/slide5.xml" Id="rId6" /><Relationship Type="http://schemas.openxmlformats.org/officeDocument/2006/relationships/slide" Target="/ppt/slides/slide10.xml" Id="rId11" /><Relationship Type="http://schemas.openxmlformats.org/officeDocument/2006/relationships/slide" Target="/ppt/slides/slide4.xml" Id="rId5" /><Relationship Type="http://schemas.openxmlformats.org/officeDocument/2006/relationships/notesMaster" Target="/ppt/notesMasters/notesMaster1.xml" Id="rId15" /><Relationship Type="http://schemas.openxmlformats.org/officeDocument/2006/relationships/slide" Target="/ppt/slides/slide9.xml" Id="rId10" /><Relationship Type="http://schemas.openxmlformats.org/officeDocument/2006/relationships/tableStyles" Target="/ppt/tableStyles.xml" Id="rId19" /><Relationship Type="http://schemas.openxmlformats.org/officeDocument/2006/relationships/slide" Target="/ppt/slides/slide3.xml" Id="rId4" /><Relationship Type="http://schemas.openxmlformats.org/officeDocument/2006/relationships/slide" Target="/ppt/slides/slide8.xml" Id="rId9" /><Relationship Type="http://schemas.openxmlformats.org/officeDocument/2006/relationships/slide" Target="/ppt/slides/slide13.xml" Id="rId14" /></Relationships>
</file>

<file path=ppt/charts/_rels/chart1.xml.rels>&#65279;<?xml version="1.0" encoding="utf-8"?><Relationships xmlns="http://schemas.openxmlformats.org/package/2006/relationships"><Relationship Type="http://schemas.openxmlformats.org/officeDocument/2006/relationships/package" Target="/ppt/embeddings/Microsoft_Excel_Worksheet.xlsx" Id="rId1" /></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barChart>
        <c:barDir val="col"/>
        <c:grouping val="clustered"/>
        <c:varyColors val="0"/>
        <c:ser>
          <c:idx val="0"/>
          <c:order val="0"/>
          <c:tx>
            <c:strRef>
              <c:f>Sheet1!$B$1</c:f>
              <c:strCache>
                <c:ptCount val="1"/>
                <c:pt idx="0">
                  <c:v>Yield (kg/ha)</c:v>
                </c:pt>
              </c:strCache>
            </c:strRef>
          </c:tx>
          <c:spPr>
            <a:solidFill>
              <a:srgbClr val="FFE066"/>
            </a:solidFill>
            <a:effectLst/>
          </c:spPr>
          <c:invertIfNegative val="0"/>
          <c:dPt>
            <c:idx val="0"/>
            <c:invertIfNegative val="0"/>
            <c:bubble3D val="0"/>
            <c:extLst>
              <c:ext xmlns:c16="http://schemas.microsoft.com/office/drawing/2014/chart" uri="{C3380CC4-5D6E-409C-BE32-E72D297353CC}">
                <c16:uniqueId val="{00000001-782D-4150-8959-B8874C855B0C}"/>
              </c:ext>
            </c:extLst>
          </c:dPt>
          <c:dPt>
            <c:idx val="1"/>
            <c:invertIfNegative val="0"/>
            <c:bubble3D val="0"/>
            <c:spPr>
              <a:solidFill>
                <a:srgbClr val="FF6B6B"/>
              </a:solidFill>
              <a:effectLst/>
            </c:spPr>
            <c:extLst>
              <c:ext xmlns:c16="http://schemas.microsoft.com/office/drawing/2014/chart" uri="{C3380CC4-5D6E-409C-BE32-E72D297353CC}">
                <c16:uniqueId val="{00000003-782D-4150-8959-B8874C855B0C}"/>
              </c:ext>
            </c:extLst>
          </c:dPt>
          <c:dPt>
            <c:idx val="2"/>
            <c:invertIfNegative val="0"/>
            <c:bubble3D val="0"/>
            <c:spPr>
              <a:solidFill>
                <a:srgbClr val="4ECDC4"/>
              </a:solidFill>
              <a:effectLst/>
            </c:spPr>
            <c:extLst>
              <c:ext xmlns:c16="http://schemas.microsoft.com/office/drawing/2014/chart" uri="{C3380CC4-5D6E-409C-BE32-E72D297353CC}">
                <c16:uniqueId val="{00000005-782D-4150-8959-B8874C855B0C}"/>
              </c:ext>
            </c:extLst>
          </c:dPt>
          <c:dPt>
            <c:idx val="3"/>
            <c:invertIfNegative val="0"/>
            <c:bubble3D val="0"/>
            <c:spPr>
              <a:solidFill>
                <a:srgbClr val="FFFFFF"/>
              </a:solidFill>
              <a:effectLst/>
            </c:spPr>
            <c:extLst>
              <c:ext xmlns:c16="http://schemas.microsoft.com/office/drawing/2014/chart" uri="{C3380CC4-5D6E-409C-BE32-E72D297353CC}">
                <c16:uniqueId val="{00000007-782D-4150-8959-B8874C855B0C}"/>
              </c:ext>
            </c:extLst>
          </c:dPt>
          <c:dLbls>
            <c:numFmt formatCode="#,##0" sourceLinked="0"/>
            <c:spPr>
              <a:noFill/>
              <a:ln>
                <a:noFill/>
              </a:ln>
              <a:effectLst/>
            </c:spPr>
            <c:txPr>
              <a:bodyPr/>
              <a:lstStyle/>
              <a:p>
                <a:pPr>
                  <a:defRPr sz="1000" b="0" i="0" u="none" strike="noStrike">
                    <a:solidFill>
                      <a:srgbClr val="FFFFFF"/>
                    </a:solidFill>
                    <a:latin typeface="Segoe Print"/>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Rice</c:v>
                </c:pt>
                <c:pt idx="1">
                  <c:v>Wheat</c:v>
                </c:pt>
                <c:pt idx="2">
                  <c:v>Pulses</c:v>
                </c:pt>
                <c:pt idx="3">
                  <c:v>Maize</c:v>
                </c:pt>
              </c:strCache>
            </c:strRef>
          </c:cat>
          <c:val>
            <c:numRef>
              <c:f>Sheet1!$B$2:$B$5</c:f>
              <c:numCache>
                <c:formatCode>General</c:formatCode>
                <c:ptCount val="4"/>
                <c:pt idx="0">
                  <c:v>3200</c:v>
                </c:pt>
                <c:pt idx="1">
                  <c:v>2800</c:v>
                </c:pt>
                <c:pt idx="2">
                  <c:v>1200</c:v>
                </c:pt>
                <c:pt idx="3">
                  <c:v>3500</c:v>
                </c:pt>
              </c:numCache>
            </c:numRef>
          </c:val>
          <c:extLst>
            <c:ext xmlns:c16="http://schemas.microsoft.com/office/drawing/2014/chart" uri="{C3380CC4-5D6E-409C-BE32-E72D297353CC}">
              <c16:uniqueId val="{00000008-782D-4150-8959-B8874C855B0C}"/>
            </c:ext>
          </c:extLst>
        </c:ser>
        <c:dLbls>
          <c:showLegendKey val="0"/>
          <c:showVal val="1"/>
          <c:showCatName val="0"/>
          <c:showSerName val="0"/>
          <c:showPercent val="0"/>
          <c:showBubbleSize val="0"/>
        </c:dLbls>
        <c:gapWidth val="150"/>
        <c:axId val="2094734554"/>
        <c:axId val="2094734552"/>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200" b="0" i="0" u="none" strike="noStrike">
                <a:solidFill>
                  <a:srgbClr val="000000"/>
                </a:solidFill>
                <a:latin typeface="Arial"/>
              </a:defRPr>
            </a:pPr>
            <a:endParaRPr lang="en-US"/>
          </a:p>
        </c:txPr>
        <c:crossAx val="2094734552"/>
        <c:crosses val="autoZero"/>
        <c:auto val="1"/>
        <c:lblAlgn val="ctr"/>
        <c:lblOffset val="100"/>
        <c:noMultiLvlLbl val="1"/>
      </c:catAx>
      <c:valAx>
        <c:axId val="2094734552"/>
        <c:scaling>
          <c:orientation val="minMax"/>
        </c:scaling>
        <c:delete val="0"/>
        <c:axPos val="l"/>
        <c:majorGridlines>
          <c:spPr>
            <a:ln w="12700" cap="flat">
              <a:solidFill>
                <a:srgbClr val="888888"/>
              </a:solidFill>
              <a:prstDash val="solid"/>
              <a:round/>
            </a:ln>
          </c:spPr>
        </c:majorGridlines>
        <c:numFmt formatCode="General" sourceLinked="0"/>
        <c:majorTickMark val="out"/>
        <c:minorTickMark val="none"/>
        <c:tickLblPos val="nextTo"/>
        <c:spPr>
          <a:ln w="12700" cap="flat">
            <a:solidFill>
              <a:srgbClr val="888888"/>
            </a:solidFill>
            <a:prstDash val="solid"/>
            <a:round/>
          </a:ln>
        </c:spPr>
        <c:txPr>
          <a:bodyPr/>
          <a:lstStyle/>
          <a:p>
            <a:pPr>
              <a:defRPr sz="1200" b="0" i="0" u="none" strike="noStrike">
                <a:solidFill>
                  <a:srgbClr val="000000"/>
                </a:solidFill>
                <a:latin typeface="Arial"/>
              </a:defRPr>
            </a:pPr>
            <a:endParaRPr lang="en-US"/>
          </a:p>
        </c:txPr>
        <c:crossAx val="2094734554"/>
        <c:crosses val="autoZero"/>
        <c:crossBetween val="between"/>
      </c:valAx>
      <c:spPr>
        <a:noFill/>
        <a:ln>
          <a:noFill/>
        </a:ln>
        <a:effectLst/>
      </c:spPr>
    </c:plotArea>
    <c:legend>
      <c:legendPos val="r"/>
      <c:overlay val="0"/>
      <c:txPr>
        <a:bodyPr/>
        <a:lstStyle/>
        <a:p>
          <a:pPr>
            <a:defRPr sz="1100">
              <a:solidFill>
                <a:srgbClr val="FFFFFF"/>
              </a:solidFill>
              <a:latin typeface="Segoe Print"/>
              <a:cs typeface="Segoe Print"/>
            </a:defRPr>
          </a:pPr>
          <a:endParaRPr lang="en-US"/>
        </a:p>
      </c:txPr>
    </c:legend>
    <c:plotVisOnly val="1"/>
    <c:dispBlanksAs val="span"/>
    <c:showDLblsOverMax val="1"/>
  </c:chart>
  <c:spPr>
    <a:noFill/>
    <a:ln>
      <a:noFill/>
    </a:ln>
    <a:effectLst/>
  </c:spPr>
  <c:externalData r:id="rId1">
    <c:autoUpdate val="0"/>
  </c:externalData>
</c:chartSpace>
</file>

<file path=ppt/notesMasters/_rels/notesMaster1.xml.rels>&#65279;<?xml version="1.0" encoding="utf-8"?><Relationships xmlns="http://schemas.openxmlformats.org/package/2006/relationships"><Relationship Type="http://schemas.openxmlformats.org/officeDocument/2006/relationships/theme" Target="/ppt/theme/theme2.xml" Id="rId1"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597387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&#65279;<?xml version="1.0" encoding="utf-8"?><Relationships xmlns="http://schemas.openxmlformats.org/package/2006/relationships"><Relationship Type="http://schemas.openxmlformats.org/officeDocument/2006/relationships/slide" Target="/ppt/slides/slide1.xml" Id="rId2" /><Relationship Type="http://schemas.openxmlformats.org/officeDocument/2006/relationships/notesMaster" Target="/ppt/notesMasters/notesMaster1.xml" Id="rId1" /></Relationships>
</file>

<file path=ppt/notesSlides/_rels/notesSlide2.xml.rels>&#65279;<?xml version="1.0" encoding="utf-8"?><Relationships xmlns="http://schemas.openxmlformats.org/package/2006/relationships"><Relationship Type="http://schemas.openxmlformats.org/officeDocument/2006/relationships/slide" Target="/ppt/slides/slide2.xml" Id="rId2" /><Relationship Type="http://schemas.openxmlformats.org/officeDocument/2006/relationships/notesMaster" Target="/ppt/notesMasters/notesMaster1.xml" Id="rId1" /></Relationships>
</file>

<file path=ppt/notesSlides/_rels/notesSlide3.xml.rels>&#65279;<?xml version="1.0" encoding="utf-8"?><Relationships xmlns="http://schemas.openxmlformats.org/package/2006/relationships"><Relationship Type="http://schemas.openxmlformats.org/officeDocument/2006/relationships/slide" Target="/ppt/slides/slide3.xml" Id="rId2" /><Relationship Type="http://schemas.openxmlformats.org/officeDocument/2006/relationships/notesMaster" Target="/ppt/notesMasters/notesMaster1.xml" Id="rId1" /></Relationships>
</file>

<file path=ppt/notesSlides/_rels/notesSlide4.xml.rels>&#65279;<?xml version="1.0" encoding="utf-8"?><Relationships xmlns="http://schemas.openxmlformats.org/package/2006/relationships"><Relationship Type="http://schemas.openxmlformats.org/officeDocument/2006/relationships/slide" Target="/ppt/slides/slide4.xml" Id="rId2" /><Relationship Type="http://schemas.openxmlformats.org/officeDocument/2006/relationships/notesMaster" Target="/ppt/notesMasters/notesMaster1.xml" Id="rId1" /></Relationships>
</file>

<file path=ppt/notesSlides/_rels/notesSlide5.xml.rels>&#65279;<?xml version="1.0" encoding="utf-8"?><Relationships xmlns="http://schemas.openxmlformats.org/package/2006/relationships"><Relationship Type="http://schemas.openxmlformats.org/officeDocument/2006/relationships/slide" Target="/ppt/slides/slide5.xml" Id="rId2" /><Relationship Type="http://schemas.openxmlformats.org/officeDocument/2006/relationships/notesMaster" Target="/ppt/notesMasters/notesMaster1.xml" Id="rId1" /></Relationships>
</file>

<file path=ppt/notesSlides/_rels/notesSlide6.xml.rels>&#65279;<?xml version="1.0" encoding="utf-8"?><Relationships xmlns="http://schemas.openxmlformats.org/package/2006/relationships"><Relationship Type="http://schemas.openxmlformats.org/officeDocument/2006/relationships/slide" Target="/ppt/slides/slide6.xml" Id="rId2" /><Relationship Type="http://schemas.openxmlformats.org/officeDocument/2006/relationships/notesMaster" Target="/ppt/notesMasters/notesMaster1.xml" Id="rId1" /></Relationships>
</file>

<file path=ppt/notesSlides/_rels/notesSlide7.xml.rels>&#65279;<?xml version="1.0" encoding="utf-8"?><Relationships xmlns="http://schemas.openxmlformats.org/package/2006/relationships"><Relationship Type="http://schemas.openxmlformats.org/officeDocument/2006/relationships/slide" Target="/ppt/slides/slide7.xml" Id="rId2" /><Relationship Type="http://schemas.openxmlformats.org/officeDocument/2006/relationships/notesMaster" Target="/ppt/notesMasters/notesMaster1.xml" Id="rId1" /></Relationships>
</file>

<file path=ppt/notesSlides/_rels/notesSlide8.xml.rels>&#65279;<?xml version="1.0" encoding="utf-8"?><Relationships xmlns="http://schemas.openxmlformats.org/package/2006/relationships"><Relationship Type="http://schemas.openxmlformats.org/officeDocument/2006/relationships/slide" Target="/ppt/slides/slide8.xml" Id="rId2" /><Relationship Type="http://schemas.openxmlformats.org/officeDocument/2006/relationships/notesMaster" Target="/ppt/notesMasters/notesMaster1.xml" Id="rId1" /></Relationships>
</file>

<file path=ppt/notesSlides/_rels/notesSlide9.xml.rels>&#65279;<?xml version="1.0" encoding="utf-8"?><Relationships xmlns="http://schemas.openxmlformats.org/package/2006/relationships"><Relationship Type="http://schemas.openxmlformats.org/officeDocument/2006/relationships/slide" Target="/ppt/slides/slide9.xml" Id="rId2" /><Relationship Type="http://schemas.openxmlformats.org/officeDocument/2006/relationships/notesMaster" Target="/ppt/notesMasters/notesMaster1.xml" Id="rId1"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Id2" /><Relationship Type="http://schemas.openxmlformats.org/officeDocument/2006/relationships/notesMaster" Target="/ppt/notesMasters/notesMaster1.xml" Id="rId1"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Id2" /><Relationship Type="http://schemas.openxmlformats.org/officeDocument/2006/relationships/notesMaster" Target="/ppt/notesMasters/notesMaster1.xml" Id="rId1"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Id2" /><Relationship Type="http://schemas.openxmlformats.org/officeDocument/2006/relationships/notesMaster" Target="/ppt/notesMasters/notesMaster1.xml" Id="rId1"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Id2" /><Relationship Type="http://schemas.openxmlformats.org/officeDocument/2006/relationships/notesMaster" Target="/ppt/notesMasters/notesMaster1.xml" Id="rId1"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Id1"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&#65279;<?xml version="1.0" encoding="utf-8"?><Relationships xmlns="http://schemas.openxmlformats.org/package/2006/relationships"><Relationship Type="http://schemas.openxmlformats.org/officeDocument/2006/relationships/theme" Target="/ppt/theme/theme1.xml" Id="rId2" /><Relationship Type="http://schemas.openxmlformats.org/officeDocument/2006/relationships/slideLayout" Target="/ppt/slideLayouts/slideLayout1.xml" Id="rId1"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Relationships xmlns="http://schemas.openxmlformats.org/package/2006/relationships"><Relationship Type="http://schemas.openxmlformats.org/officeDocument/2006/relationships/image" Target="/ppt/media/image1.png" Id="rId3" /><Relationship Type="http://schemas.openxmlformats.org/officeDocument/2006/relationships/notesSlide" Target="/ppt/notesSlides/notesSlide1.xml" Id="rId2" /><Relationship Type="http://schemas.openxmlformats.org/officeDocument/2006/relationships/slideLayout" Target="/ppt/slideLayouts/slideLayout1.xml" Id="rId1" /><Relationship Type="http://schemas.openxmlformats.org/officeDocument/2006/relationships/image" Target="/ppt/media/image2.png" Id="rId4" /></Relationships>
</file>

<file path=ppt/slides/_rels/slide2.xml.rels>&#65279;<?xml version="1.0" encoding="utf-8"?><Relationships xmlns="http://schemas.openxmlformats.org/package/2006/relationships"><Relationship Type="http://schemas.openxmlformats.org/officeDocument/2006/relationships/image" Target="/ppt/media/image8.png" Id="rId8" /><Relationship Type="http://schemas.openxmlformats.org/officeDocument/2006/relationships/image" Target="/ppt/media/image3.png" Id="rId3" /><Relationship Type="http://schemas.openxmlformats.org/officeDocument/2006/relationships/image" Target="/ppt/media/image7.png" Id="rId7" /><Relationship Type="http://schemas.openxmlformats.org/officeDocument/2006/relationships/image" Target="/ppt/media/image12.png" Id="rId12" /><Relationship Type="http://schemas.openxmlformats.org/officeDocument/2006/relationships/notesSlide" Target="/ppt/notesSlides/notesSlide2.xml" Id="rId2" /><Relationship Type="http://schemas.openxmlformats.org/officeDocument/2006/relationships/slideLayout" Target="/ppt/slideLayouts/slideLayout1.xml" Id="rId1" /><Relationship Type="http://schemas.openxmlformats.org/officeDocument/2006/relationships/image" Target="/ppt/media/image6.png" Id="rId6" /><Relationship Type="http://schemas.openxmlformats.org/officeDocument/2006/relationships/image" Target="/ppt/media/image11.jpeg" Id="rId11" /><Relationship Type="http://schemas.openxmlformats.org/officeDocument/2006/relationships/image" Target="/ppt/media/image5.png" Id="rId5" /><Relationship Type="http://schemas.openxmlformats.org/officeDocument/2006/relationships/image" Target="/ppt/media/image10.png" Id="rId10" /><Relationship Type="http://schemas.openxmlformats.org/officeDocument/2006/relationships/image" Target="/ppt/media/image4.png" Id="rId4" /><Relationship Type="http://schemas.openxmlformats.org/officeDocument/2006/relationships/image" Target="/ppt/media/image9.png" Id="rId9" /></Relationships>
</file>

<file path=ppt/slides/_rels/slide3.xml.rels>&#65279;<?xml version="1.0" encoding="utf-8"?><Relationships xmlns="http://schemas.openxmlformats.org/package/2006/relationships"><Relationship Type="http://schemas.openxmlformats.org/officeDocument/2006/relationships/image" Target="/ppt/media/image17.svg" Id="rId8" /><Relationship Type="http://schemas.openxmlformats.org/officeDocument/2006/relationships/image" Target="/ppt/media/image22.jpeg" Id="rId13" /><Relationship Type="http://schemas.openxmlformats.org/officeDocument/2006/relationships/image" Target="/ppt/media/image4.png" Id="rId3" /><Relationship Type="http://schemas.openxmlformats.org/officeDocument/2006/relationships/image" Target="/ppt/media/image16.png" Id="rId7" /><Relationship Type="http://schemas.openxmlformats.org/officeDocument/2006/relationships/image" Target="/ppt/media/image21.svg" Id="rId12" /><Relationship Type="http://schemas.openxmlformats.org/officeDocument/2006/relationships/notesSlide" Target="/ppt/notesSlides/notesSlide3.xml" Id="rId2" /><Relationship Type="http://schemas.openxmlformats.org/officeDocument/2006/relationships/slideLayout" Target="/ppt/slideLayouts/slideLayout1.xml" Id="rId1" /><Relationship Type="http://schemas.openxmlformats.org/officeDocument/2006/relationships/image" Target="/ppt/media/image15.svg" Id="rId6" /><Relationship Type="http://schemas.openxmlformats.org/officeDocument/2006/relationships/image" Target="/ppt/media/image20.png" Id="rId11" /><Relationship Type="http://schemas.openxmlformats.org/officeDocument/2006/relationships/image" Target="/ppt/media/image14.png" Id="rId5" /><Relationship Type="http://schemas.openxmlformats.org/officeDocument/2006/relationships/image" Target="/ppt/media/image19.svg" Id="rId10" /><Relationship Type="http://schemas.openxmlformats.org/officeDocument/2006/relationships/image" Target="/ppt/media/image13.png" Id="rId4" /><Relationship Type="http://schemas.openxmlformats.org/officeDocument/2006/relationships/image" Target="/ppt/media/image18.png" Id="rId9" /></Relationships>
</file>

<file path=ppt/slides/_rels/slide4.xml.rels>&#65279;<?xml version="1.0" encoding="utf-8"?><Relationships xmlns="http://schemas.openxmlformats.org/package/2006/relationships"><Relationship Type="http://schemas.openxmlformats.org/officeDocument/2006/relationships/image" Target="/ppt/media/image4.png" Id="rId3" /><Relationship Type="http://schemas.openxmlformats.org/officeDocument/2006/relationships/notesSlide" Target="/ppt/notesSlides/notesSlide4.xml" Id="rId2" /><Relationship Type="http://schemas.openxmlformats.org/officeDocument/2006/relationships/slideLayout" Target="/ppt/slideLayouts/slideLayout1.xml" Id="rId1" /><Relationship Type="http://schemas.openxmlformats.org/officeDocument/2006/relationships/image" Target="/ppt/media/image24.svg" Id="rId6" /><Relationship Type="http://schemas.openxmlformats.org/officeDocument/2006/relationships/image" Target="/ppt/media/image23.png" Id="rId5" /><Relationship Type="http://schemas.openxmlformats.org/officeDocument/2006/relationships/image" Target="/ppt/media/image13.png" Id="rId4" /></Relationships>
</file>

<file path=ppt/slides/_rels/slide5.xml.rels>&#65279;<?xml version="1.0" encoding="utf-8"?><Relationships xmlns="http://schemas.openxmlformats.org/package/2006/relationships"><Relationship Type="http://schemas.openxmlformats.org/officeDocument/2006/relationships/image" Target="/ppt/media/image4.png" Id="rId3" /><Relationship Type="http://schemas.openxmlformats.org/officeDocument/2006/relationships/notesSlide" Target="/ppt/notesSlides/notesSlide5.xml" Id="rId2" /><Relationship Type="http://schemas.openxmlformats.org/officeDocument/2006/relationships/slideLayout" Target="/ppt/slideLayouts/slideLayout1.xml" Id="rId1" /><Relationship Type="http://schemas.openxmlformats.org/officeDocument/2006/relationships/image" Target="/ppt/media/image26.png" Id="rId5" /><Relationship Type="http://schemas.openxmlformats.org/officeDocument/2006/relationships/image" Target="/ppt/media/image25.png" Id="rId4" /></Relationships>
</file>

<file path=ppt/slides/_rels/slide6.xml.rels>&#65279;<?xml version="1.0" encoding="utf-8"?><Relationships xmlns="http://schemas.openxmlformats.org/package/2006/relationships"><Relationship Type="http://schemas.openxmlformats.org/officeDocument/2006/relationships/image" Target="/ppt/media/image4.png" Id="rId3" /><Relationship Type="http://schemas.openxmlformats.org/officeDocument/2006/relationships/notesSlide" Target="/ppt/notesSlides/notesSlide6.xml" Id="rId2" /><Relationship Type="http://schemas.openxmlformats.org/officeDocument/2006/relationships/slideLayout" Target="/ppt/slideLayouts/slideLayout1.xml" Id="rId1" /><Relationship Type="http://schemas.openxmlformats.org/officeDocument/2006/relationships/image" Target="/ppt/media/image11.jpeg" Id="rId5" /><Relationship Type="http://schemas.openxmlformats.org/officeDocument/2006/relationships/image" Target="/ppt/media/image27.png" Id="rId4" /></Relationships>
</file>

<file path=ppt/slides/_rels/slide7.xml.rels>&#65279;<?xml version="1.0" encoding="utf-8"?><Relationships xmlns="http://schemas.openxmlformats.org/package/2006/relationships"><Relationship Type="http://schemas.openxmlformats.org/officeDocument/2006/relationships/image" Target="/ppt/media/image4.png" Id="rId3" /><Relationship Type="http://schemas.openxmlformats.org/officeDocument/2006/relationships/notesSlide" Target="/ppt/notesSlides/notesSlide7.xml" Id="rId2" /><Relationship Type="http://schemas.openxmlformats.org/officeDocument/2006/relationships/slideLayout" Target="/ppt/slideLayouts/slideLayout1.xml" Id="rId1" /><Relationship Type="http://schemas.openxmlformats.org/officeDocument/2006/relationships/image" Target="/ppt/media/image29.png" Id="rId5" /><Relationship Type="http://schemas.openxmlformats.org/officeDocument/2006/relationships/image" Target="/ppt/media/image28.png" Id="rId4" /></Relationships>
</file>

<file path=ppt/slides/_rels/slide8.xml.rels>&#65279;<?xml version="1.0" encoding="utf-8"?><Relationships xmlns="http://schemas.openxmlformats.org/package/2006/relationships"><Relationship Type="http://schemas.openxmlformats.org/officeDocument/2006/relationships/image" Target="/ppt/media/image4.png" Id="rId3" /><Relationship Type="http://schemas.openxmlformats.org/officeDocument/2006/relationships/notesSlide" Target="/ppt/notesSlides/notesSlide8.xml" Id="rId2" /><Relationship Type="http://schemas.openxmlformats.org/officeDocument/2006/relationships/slideLayout" Target="/ppt/slideLayouts/slideLayout1.xml" Id="rId1" /><Relationship Type="http://schemas.openxmlformats.org/officeDocument/2006/relationships/chart" Target="/ppt/charts/chart1.xml" Id="rId5" /><Relationship Type="http://schemas.openxmlformats.org/officeDocument/2006/relationships/image" Target="/ppt/media/image30.png" Id="rId4" /></Relationships>
</file>

<file path=ppt/slides/_rels/slide9.xml.rels>&#65279;<?xml version="1.0" encoding="utf-8"?><Relationships xmlns="http://schemas.openxmlformats.org/package/2006/relationships"><Relationship Type="http://schemas.openxmlformats.org/officeDocument/2006/relationships/image" Target="/ppt/media/image34.svg" Id="rId8" /><Relationship Type="http://schemas.openxmlformats.org/officeDocument/2006/relationships/image" Target="/ppt/media/image39.jpeg" Id="rId13" /><Relationship Type="http://schemas.openxmlformats.org/officeDocument/2006/relationships/image" Target="/ppt/media/image4.png" Id="rId3" /><Relationship Type="http://schemas.openxmlformats.org/officeDocument/2006/relationships/image" Target="/ppt/media/image33.png" Id="rId7" /><Relationship Type="http://schemas.openxmlformats.org/officeDocument/2006/relationships/image" Target="/ppt/media/image38.svg" Id="rId12" /><Relationship Type="http://schemas.openxmlformats.org/officeDocument/2006/relationships/notesSlide" Target="/ppt/notesSlides/notesSlide9.xml" Id="rId2" /><Relationship Type="http://schemas.openxmlformats.org/officeDocument/2006/relationships/slideLayout" Target="/ppt/slideLayouts/slideLayout1.xml" Id="rId1" /><Relationship Type="http://schemas.openxmlformats.org/officeDocument/2006/relationships/image" Target="/ppt/media/image32.svg" Id="rId6" /><Relationship Type="http://schemas.openxmlformats.org/officeDocument/2006/relationships/image" Target="/ppt/media/image37.png" Id="rId11" /><Relationship Type="http://schemas.openxmlformats.org/officeDocument/2006/relationships/image" Target="/ppt/media/image31.png" Id="rId5" /><Relationship Type="http://schemas.openxmlformats.org/officeDocument/2006/relationships/image" Target="/ppt/media/image41.jpeg" Id="rId15" /><Relationship Type="http://schemas.openxmlformats.org/officeDocument/2006/relationships/image" Target="/ppt/media/image36.svg" Id="rId10" /><Relationship Type="http://schemas.openxmlformats.org/officeDocument/2006/relationships/image" Target="/ppt/media/image13.png" Id="rId4" /><Relationship Type="http://schemas.openxmlformats.org/officeDocument/2006/relationships/image" Target="/ppt/media/image35.png" Id="rId9" /><Relationship Type="http://schemas.openxmlformats.org/officeDocument/2006/relationships/image" Target="/ppt/media/image40.jpeg" Id="rId14" /></Relationships>
</file>

<file path=ppt/slides/_rels/slide10.xml.rels>&#65279;<?xml version="1.0" encoding="utf-8"?><Relationships xmlns="http://schemas.openxmlformats.org/package/2006/relationships"><Relationship Type="http://schemas.openxmlformats.org/officeDocument/2006/relationships/image" Target="/ppt/media/image4.png" Id="rId3" /><Relationship Type="http://schemas.openxmlformats.org/officeDocument/2006/relationships/notesSlide" Target="/ppt/notesSlides/notesSlide10.xml" Id="rId2" /><Relationship Type="http://schemas.openxmlformats.org/officeDocument/2006/relationships/slideLayout" Target="/ppt/slideLayouts/slideLayout1.xml" Id="rId1" /><Relationship Type="http://schemas.openxmlformats.org/officeDocument/2006/relationships/image" Target="/ppt/media/image8.png" Id="rId5" /><Relationship Type="http://schemas.openxmlformats.org/officeDocument/2006/relationships/image" Target="/ppt/media/image42.png" Id="rId4" /></Relationships>
</file>

<file path=ppt/slides/_rels/slide11.xml.rels>&#65279;<?xml version="1.0" encoding="utf-8"?><Relationships xmlns="http://schemas.openxmlformats.org/package/2006/relationships"><Relationship Type="http://schemas.openxmlformats.org/officeDocument/2006/relationships/image" Target="/ppt/media/image4.png" Id="rId3" /><Relationship Type="http://schemas.openxmlformats.org/officeDocument/2006/relationships/notesSlide" Target="/ppt/notesSlides/notesSlide11.xml" Id="rId2" /><Relationship Type="http://schemas.openxmlformats.org/officeDocument/2006/relationships/slideLayout" Target="/ppt/slideLayouts/slideLayout1.xml" Id="rId1" /></Relationships>
</file>

<file path=ppt/slides/_rels/slide12.xml.rels>&#65279;<?xml version="1.0" encoding="utf-8"?><Relationships xmlns="http://schemas.openxmlformats.org/package/2006/relationships"><Relationship Type="http://schemas.openxmlformats.org/officeDocument/2006/relationships/image" Target="/ppt/media/image43.png" Id="rId3" /><Relationship Type="http://schemas.openxmlformats.org/officeDocument/2006/relationships/notesSlide" Target="/ppt/notesSlides/notesSlide12.xml" Id="rId2" /><Relationship Type="http://schemas.openxmlformats.org/officeDocument/2006/relationships/slideLayout" Target="/ppt/slideLayouts/slideLayout1.xml" Id="rId1" /></Relationships>
</file>

<file path=ppt/slides/_rels/slide13.xml.rels>&#65279;<?xml version="1.0" encoding="utf-8"?><Relationships xmlns="http://schemas.openxmlformats.org/package/2006/relationships"><Relationship Type="http://schemas.openxmlformats.org/officeDocument/2006/relationships/image" Target="/ppt/media/image4.png" Id="rId3" /><Relationship Type="http://schemas.openxmlformats.org/officeDocument/2006/relationships/notesSlide" Target="/ppt/notesSlides/notesSlide13.xml" Id="rId2" /><Relationship Type="http://schemas.openxmlformats.org/officeDocument/2006/relationships/slideLayout" Target="/ppt/slideLayouts/slideLayout1.xml" Id="rId1" /><Relationship Type="http://schemas.openxmlformats.org/officeDocument/2006/relationships/image" Target="/ppt/media/image46.png" Id="rId6" /><Relationship Type="http://schemas.openxmlformats.org/officeDocument/2006/relationships/image" Target="/ppt/media/image45.png" Id="rId5" /><Relationship Type="http://schemas.openxmlformats.org/officeDocument/2006/relationships/image" Target="/ppt/media/image44.png" Id="rId4" /></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2D5016"/>
        </a:solidFill>
        <a:effectLst/>
      </p:bgPr>
    </p:bg>
    <p:spTree>
      <p:nvGrpSpPr>
        <p:cNvPr id="1" name=""/>
        <p:cNvGrpSpPr/>
        <p:nvPr/>
      </p:nvGrpSpPr>
      <p:grpSpPr>
        <a:xfrm>
          <a:off x="0" y="0"/>
          <a:ext cx="0" cy="0"/>
          <a:chOff x="0" y="0"/>
          <a:chExt cx="0" cy="0"/>
        </a:xfrm>
      </p:grpSpPr>
      <p:sp>
        <p:nvSpPr>
          <p:cNvPr id="2" name="Shape 0"/>
          <p:cNvSpPr/>
          <p:nvPr/>
        </p:nvSpPr>
        <p:spPr>
          <a:xfrm>
            <a:off x="1269968" y="1269968"/>
            <a:ext cx="101597" cy="101597"/>
          </a:xfrm>
          <a:prstGeom prst="ellipse">
            <a:avLst/>
          </a:prstGeom>
          <a:solidFill>
            <a:srgbClr val="FFE066">
              <a:alpha val="70000"/>
            </a:srgbClr>
          </a:solidFill>
          <a:ln/>
        </p:spPr>
      </p:sp>
      <p:sp>
        <p:nvSpPr>
          <p:cNvPr id="3" name="Shape 1"/>
          <p:cNvSpPr/>
          <p:nvPr/>
        </p:nvSpPr>
        <p:spPr>
          <a:xfrm>
            <a:off x="10794730" y="5333867"/>
            <a:ext cx="101597" cy="101597"/>
          </a:xfrm>
          <a:prstGeom prst="ellipse">
            <a:avLst/>
          </a:prstGeom>
          <a:solidFill>
            <a:srgbClr val="FF6B6B">
              <a:alpha val="70000"/>
            </a:srgbClr>
          </a:solidFill>
          <a:ln/>
        </p:spPr>
      </p:sp>
      <p:sp>
        <p:nvSpPr>
          <p:cNvPr id="4" name="Shape 2"/>
          <p:cNvSpPr/>
          <p:nvPr/>
        </p:nvSpPr>
        <p:spPr>
          <a:xfrm>
            <a:off x="1650959" y="5460863"/>
            <a:ext cx="76198" cy="76198"/>
          </a:xfrm>
          <a:prstGeom prst="ellipse">
            <a:avLst/>
          </a:prstGeom>
          <a:solidFill>
            <a:srgbClr val="4ECDC4">
              <a:alpha val="65000"/>
            </a:srgbClr>
          </a:solidFill>
          <a:ln/>
        </p:spPr>
      </p:sp>
      <p:sp>
        <p:nvSpPr>
          <p:cNvPr id="5" name="Shape 3"/>
          <p:cNvSpPr/>
          <p:nvPr/>
        </p:nvSpPr>
        <p:spPr>
          <a:xfrm>
            <a:off x="10413740" y="1206470"/>
            <a:ext cx="76198" cy="76198"/>
          </a:xfrm>
          <a:prstGeom prst="ellipse">
            <a:avLst/>
          </a:prstGeom>
          <a:solidFill>
            <a:srgbClr val="FFFFFF">
              <a:alpha val="60000"/>
            </a:srgbClr>
          </a:solidFill>
          <a:ln/>
        </p:spPr>
      </p:sp>
      <p:pic>
        <p:nvPicPr>
          <p:cNvPr id="6" name="Image 0" descr="preencoded.png"/>
          <p:cNvPicPr>
            <a:picLocks noChangeAspect="1"/>
          </p:cNvPicPr>
          <p:nvPr/>
        </p:nvPicPr>
        <p:blipFill>
          <a:blip r:embed="rId3"/>
          <a:srcRect/>
          <a:stretch/>
        </p:blipFill>
        <p:spPr>
          <a:xfrm>
            <a:off x="2539937" y="1142971"/>
            <a:ext cx="7111822" cy="38099"/>
          </a:xfrm>
          <a:prstGeom prst="rect">
            <a:avLst/>
          </a:prstGeom>
        </p:spPr>
      </p:pic>
      <p:pic>
        <p:nvPicPr>
          <p:cNvPr id="7" name="Image 1" descr="preencoded.png"/>
          <p:cNvPicPr>
            <a:picLocks noChangeAspect="1"/>
          </p:cNvPicPr>
          <p:nvPr/>
        </p:nvPicPr>
        <p:blipFill>
          <a:blip r:embed="rId4"/>
          <a:srcRect/>
          <a:stretch/>
        </p:blipFill>
        <p:spPr>
          <a:xfrm>
            <a:off x="2539937" y="5333867"/>
            <a:ext cx="7111822" cy="38099"/>
          </a:xfrm>
          <a:prstGeom prst="rect">
            <a:avLst/>
          </a:prstGeom>
        </p:spPr>
      </p:pic>
      <p:sp>
        <p:nvSpPr>
          <p:cNvPr id="8" name="Text 4"/>
          <p:cNvSpPr/>
          <p:nvPr/>
        </p:nvSpPr>
        <p:spPr>
          <a:xfrm>
            <a:off x="1015975" y="1904952"/>
            <a:ext cx="9905752" cy="1523962"/>
          </a:xfrm>
          <a:prstGeom prst="rect">
            <a:avLst/>
          </a:prstGeom>
          <a:noFill/>
          <a:ln/>
        </p:spPr>
        <p:txBody>
          <a:bodyPr wrap="square" lIns="0" tIns="0" rIns="0" bIns="0" rtlCol="0" anchor="t"/>
          <a:lstStyle/>
          <a:p>
            <a:pPr marL="0" indent="0" algn="l">
              <a:lnSpc>
                <a:spcPct val="130000"/>
              </a:lnSpc>
              <a:buNone/>
            </a:pPr>
            <a:r>
              <a:rPr lang="en-US" sz="4100" b="1" dirty="0">
                <a:solidFill>
                  <a:srgbClr val="FFFFFF"/>
                </a:solidFill>
                <a:latin typeface="Segoe Print" pitchFamily="34" charset="0"/>
                <a:ea typeface="Segoe Print" pitchFamily="34" charset="-122"/>
                <a:cs typeface="Segoe Print" pitchFamily="34" charset="-120"/>
              </a:rPr>
              <a:t>Rural Economic Base: A Comprehensive Overview</a:t>
            </a:r>
          </a:p>
          <a:p>
            <a:pPr marL="0" indent="0" algn="l">
              <a:lnSpc>
                <a:spcPct val="130000"/>
              </a:lnSpc>
              <a:buNone/>
            </a:pPr>
            <a:r>
              <a:rPr lang="en-US" sz="1600" b="1" i="1" dirty="0">
                <a:solidFill>
                  <a:srgbClr val="FFFFFF"/>
                </a:solidFill>
                <a:latin typeface="Segoe Print" pitchFamily="34" charset="0"/>
                <a:ea typeface="Segoe Print" pitchFamily="34" charset="-122"/>
                <a:cs typeface="Segoe Print" pitchFamily="34" charset="-120"/>
              </a:rPr>
              <a:t>DR RANJITA ROY SARKAR , ASSISTANT PROFESSOR, DEPARTMENT OF GEOGRAPHY, KGTM</a:t>
            </a:r>
            <a:r>
              <a:rPr lang="en-US" sz="4100" dirty="0">
                <a:solidFill>
                  <a:srgbClr val="FFFFFF"/>
                </a:solidFill>
                <a:latin typeface="Segoe Print" pitchFamily="34" charset="0"/>
                <a:ea typeface="Segoe Print" pitchFamily="34" charset="-122"/>
                <a:cs typeface="Segoe Print" pitchFamily="34" charset="-120"/>
              </a:rPr>
              <a:t>
</a:t>
            </a:r>
            <a:endParaRPr lang="en-US" sz="4100" dirty="0"/>
          </a:p>
        </p:txBody>
      </p:sp>
      <p:sp>
        <p:nvSpPr>
          <p:cNvPr id="12" name="Shape 8"/>
          <p:cNvSpPr/>
          <p:nvPr/>
        </p:nvSpPr>
        <p:spPr>
          <a:xfrm>
            <a:off x="1015975" y="1600160"/>
            <a:ext cx="711182" cy="63498"/>
          </a:xfrm>
          <a:prstGeom prst="rect">
            <a:avLst/>
          </a:prstGeom>
          <a:solidFill>
            <a:srgbClr val="FFE066"/>
          </a:solidFill>
          <a:ln/>
        </p:spPr>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2D5016"/>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45975" cy="6812280"/>
          </a:xfrm>
          <a:prstGeom prst="rect">
            <a:avLst/>
          </a:prstGeom>
        </p:spPr>
      </p:pic>
      <p:pic>
        <p:nvPicPr>
          <p:cNvPr id="3" name="Image 1" descr="preencoded.png"/>
          <p:cNvPicPr>
            <a:picLocks noChangeAspect="1"/>
          </p:cNvPicPr>
          <p:nvPr/>
        </p:nvPicPr>
        <p:blipFill>
          <a:blip r:embed="rId4"/>
          <a:stretch>
            <a:fillRect/>
          </a:stretch>
        </p:blipFill>
        <p:spPr>
          <a:xfrm>
            <a:off x="0" y="0"/>
            <a:ext cx="12145975" cy="6812280"/>
          </a:xfrm>
          <a:prstGeom prst="rect">
            <a:avLst/>
          </a:prstGeom>
        </p:spPr>
      </p:pic>
      <p:pic>
        <p:nvPicPr>
          <p:cNvPr id="4" name="Image 2" descr="preencoded.png"/>
          <p:cNvPicPr>
            <a:picLocks noChangeAspect="1"/>
          </p:cNvPicPr>
          <p:nvPr/>
        </p:nvPicPr>
        <p:blipFill>
          <a:blip r:embed="rId5"/>
          <a:stretch>
            <a:fillRect/>
          </a:stretch>
        </p:blipFill>
        <p:spPr>
          <a:xfrm>
            <a:off x="8889778" y="5714857"/>
            <a:ext cx="2285943" cy="761981"/>
          </a:xfrm>
          <a:prstGeom prst="rect">
            <a:avLst/>
          </a:prstGeom>
        </p:spPr>
      </p:pic>
      <p:pic>
        <p:nvPicPr>
          <p:cNvPr id="5" name="Image 3" descr="preencoded.png"/>
          <p:cNvPicPr>
            <a:picLocks noChangeAspect="1"/>
          </p:cNvPicPr>
          <p:nvPr/>
        </p:nvPicPr>
        <p:blipFill>
          <a:blip r:embed="rId6"/>
          <a:stretch>
            <a:fillRect/>
          </a:stretch>
        </p:blipFill>
        <p:spPr>
          <a:xfrm>
            <a:off x="9524762" y="380990"/>
            <a:ext cx="1904952" cy="634984"/>
          </a:xfrm>
          <a:prstGeom prst="rect">
            <a:avLst/>
          </a:prstGeom>
        </p:spPr>
      </p:pic>
      <p:pic>
        <p:nvPicPr>
          <p:cNvPr id="6" name="Image 4" descr="preencoded.png"/>
          <p:cNvPicPr>
            <a:picLocks noChangeAspect="1"/>
          </p:cNvPicPr>
          <p:nvPr/>
        </p:nvPicPr>
        <p:blipFill>
          <a:blip r:embed="rId7"/>
          <a:stretch>
            <a:fillRect/>
          </a:stretch>
        </p:blipFill>
        <p:spPr>
          <a:xfrm>
            <a:off x="1015975" y="3619410"/>
            <a:ext cx="6172046" cy="380990"/>
          </a:xfrm>
          <a:prstGeom prst="rect">
            <a:avLst/>
          </a:prstGeom>
        </p:spPr>
      </p:pic>
      <p:pic>
        <p:nvPicPr>
          <p:cNvPr id="7" name="Image 5" descr="preencoded.png"/>
          <p:cNvPicPr>
            <a:picLocks noChangeAspect="1"/>
          </p:cNvPicPr>
          <p:nvPr/>
        </p:nvPicPr>
        <p:blipFill>
          <a:blip r:embed="rId8"/>
          <a:stretch>
            <a:fillRect/>
          </a:stretch>
        </p:blipFill>
        <p:spPr>
          <a:xfrm>
            <a:off x="304792" y="419090"/>
            <a:ext cx="507987" cy="698483"/>
          </a:xfrm>
          <a:prstGeom prst="rect">
            <a:avLst/>
          </a:prstGeom>
        </p:spPr>
      </p:pic>
      <p:pic>
        <p:nvPicPr>
          <p:cNvPr id="8" name="Image 6" descr="preencoded.png"/>
          <p:cNvPicPr>
            <a:picLocks noChangeAspect="1"/>
          </p:cNvPicPr>
          <p:nvPr/>
        </p:nvPicPr>
        <p:blipFill>
          <a:blip r:embed="rId9"/>
          <a:stretch>
            <a:fillRect/>
          </a:stretch>
        </p:blipFill>
        <p:spPr>
          <a:xfrm>
            <a:off x="7111822" y="2285943"/>
            <a:ext cx="444489" cy="444489"/>
          </a:xfrm>
          <a:prstGeom prst="rect">
            <a:avLst/>
          </a:prstGeom>
        </p:spPr>
      </p:pic>
      <p:pic>
        <p:nvPicPr>
          <p:cNvPr id="9" name="Image 7" descr="preencoded.png"/>
          <p:cNvPicPr>
            <a:picLocks noChangeAspect="1"/>
          </p:cNvPicPr>
          <p:nvPr/>
        </p:nvPicPr>
        <p:blipFill>
          <a:blip r:embed="rId10"/>
          <a:stretch>
            <a:fillRect/>
          </a:stretch>
        </p:blipFill>
        <p:spPr>
          <a:xfrm>
            <a:off x="6730832" y="1650959"/>
            <a:ext cx="634984" cy="634984"/>
          </a:xfrm>
          <a:prstGeom prst="rect">
            <a:avLst/>
          </a:prstGeom>
        </p:spPr>
      </p:pic>
      <p:pic>
        <p:nvPicPr>
          <p:cNvPr id="10" name="Image 8" descr="preencoded.png"/>
          <p:cNvPicPr>
            <a:picLocks noChangeAspect="1"/>
          </p:cNvPicPr>
          <p:nvPr/>
        </p:nvPicPr>
        <p:blipFill>
          <a:blip r:embed="rId11"/>
          <a:srcRect/>
          <a:stretch/>
        </p:blipFill>
        <p:spPr>
          <a:xfrm>
            <a:off x="7873803" y="1269968"/>
            <a:ext cx="3555911" cy="4317892"/>
          </a:xfrm>
          <a:prstGeom prst="rect">
            <a:avLst/>
          </a:prstGeom>
        </p:spPr>
      </p:pic>
      <p:pic>
        <p:nvPicPr>
          <p:cNvPr id="11" name="Image 9" descr="preencoded.png"/>
          <p:cNvPicPr>
            <a:picLocks noChangeAspect="1"/>
          </p:cNvPicPr>
          <p:nvPr/>
        </p:nvPicPr>
        <p:blipFill>
          <a:blip r:embed="rId12"/>
          <a:stretch>
            <a:fillRect/>
          </a:stretch>
        </p:blipFill>
        <p:spPr>
          <a:xfrm>
            <a:off x="380990" y="6286343"/>
            <a:ext cx="2285943" cy="444489"/>
          </a:xfrm>
          <a:prstGeom prst="rect">
            <a:avLst/>
          </a:prstGeom>
        </p:spPr>
      </p:pic>
      <p:sp>
        <p:nvSpPr>
          <p:cNvPr id="12" name="Text 0"/>
          <p:cNvSpPr/>
          <p:nvPr/>
        </p:nvSpPr>
        <p:spPr>
          <a:xfrm>
            <a:off x="1015975" y="1803355"/>
            <a:ext cx="6248244" cy="1790655"/>
          </a:xfrm>
          <a:prstGeom prst="rect">
            <a:avLst/>
          </a:prstGeom>
          <a:noFill/>
          <a:ln/>
        </p:spPr>
        <p:txBody>
          <a:bodyPr wrap="square" lIns="0" tIns="0" rIns="0" bIns="0" rtlCol="0" anchor="t"/>
          <a:lstStyle/>
          <a:p>
            <a:pPr marL="0" indent="0" algn="l">
              <a:lnSpc>
                <a:spcPct val="120000"/>
              </a:lnSpc>
              <a:buNone/>
            </a:pPr>
            <a:r>
              <a:rPr lang="en-US" sz="3200" b="1" dirty="0">
                <a:solidFill>
                  <a:srgbClr val="FFFFFF"/>
                </a:solidFill>
                <a:latin typeface="Segoe Print" pitchFamily="34" charset="0"/>
                <a:ea typeface="Segoe Print" pitchFamily="34" charset="-122"/>
                <a:cs typeface="Segoe Print" pitchFamily="34" charset="-120"/>
              </a:rPr>
              <a:t>Rural Economic Base: A Comprehensive Overview
</a:t>
            </a:r>
            <a:endParaRPr lang="en-US" sz="3200" dirty="0"/>
          </a:p>
        </p:txBody>
      </p:sp>
      <p:sp>
        <p:nvSpPr>
          <p:cNvPr id="13" name="Text 1"/>
          <p:cNvSpPr/>
          <p:nvPr/>
        </p:nvSpPr>
        <p:spPr>
          <a:xfrm>
            <a:off x="1015975" y="3873403"/>
            <a:ext cx="6248244" cy="2095448"/>
          </a:xfrm>
          <a:prstGeom prst="rect">
            <a:avLst/>
          </a:prstGeom>
          <a:noFill/>
          <a:ln/>
        </p:spPr>
        <p:txBody>
          <a:bodyPr wrap="square" lIns="0" tIns="0" rIns="0" bIns="0" rtlCol="0" anchor="t"/>
          <a:lstStyle/>
          <a:p>
            <a:pPr marL="0" indent="0" algn="l">
              <a:lnSpc>
                <a:spcPct val="150000"/>
              </a:lnSpc>
              <a:buNone/>
            </a:pPr>
            <a:r>
              <a:rPr lang="en-US" sz="1300" dirty="0">
                <a:solidFill>
                  <a:srgbClr val="D4D4D4"/>
                </a:solidFill>
                <a:latin typeface="Comic Sans MS" pitchFamily="34" charset="0"/>
                <a:ea typeface="Comic Sans MS" pitchFamily="34" charset="-122"/>
                <a:cs typeface="Comic Sans MS" pitchFamily="34" charset="-120"/>
              </a:rPr>
              <a:t>This presentation explores the intricate dynamics of the rural economic base, focusing on the Panchayat Raj system, agriculture, allied sectors, and co-operatives. We will analyze how these components interact to foster sustainable development in rural areas. Additionally, we will discuss the PURA initiative, which aims to enhance rural infrastructure and connectivity, ultimately improving the quality of life for rural populations. Join us as we delve into these critical aspects of rural economics.
</a:t>
            </a:r>
            <a:endParaRPr lang="en-US" sz="1300" dirty="0"/>
          </a:p>
        </p:txBody>
      </p:sp>
      <p:sp>
        <p:nvSpPr>
          <p:cNvPr id="14" name="Shape 2"/>
          <p:cNvSpPr/>
          <p:nvPr/>
        </p:nvSpPr>
        <p:spPr>
          <a:xfrm>
            <a:off x="1015975" y="1498563"/>
            <a:ext cx="711182" cy="63498"/>
          </a:xfrm>
          <a:prstGeom prst="rect">
            <a:avLst/>
          </a:prstGeom>
          <a:solidFill>
            <a:srgbClr val="FFE066"/>
          </a:solidFill>
          <a:ln/>
        </p:spPr>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2D5016"/>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45975" cy="6812280"/>
          </a:xfrm>
          <a:prstGeom prst="rect">
            <a:avLst/>
          </a:prstGeom>
        </p:spPr>
      </p:pic>
      <p:sp>
        <p:nvSpPr>
          <p:cNvPr id="3" name="Shape 0"/>
          <p:cNvSpPr/>
          <p:nvPr/>
        </p:nvSpPr>
        <p:spPr>
          <a:xfrm>
            <a:off x="9806377" y="6553036"/>
            <a:ext cx="2309120" cy="228594"/>
          </a:xfrm>
          <a:prstGeom prst="rect">
            <a:avLst/>
          </a:prstGeom>
          <a:solidFill>
            <a:srgbClr val="000000">
              <a:alpha val="60000"/>
            </a:srgbClr>
          </a:solidFill>
          <a:ln/>
        </p:spPr>
      </p:sp>
      <p:pic>
        <p:nvPicPr>
          <p:cNvPr id="4" name="Image 1" descr="preencoded.png"/>
          <p:cNvPicPr>
            <a:picLocks noChangeAspect="1"/>
          </p:cNvPicPr>
          <p:nvPr/>
        </p:nvPicPr>
        <p:blipFill>
          <a:blip r:embed="rId4"/>
          <a:stretch>
            <a:fillRect/>
          </a:stretch>
        </p:blipFill>
        <p:spPr>
          <a:xfrm>
            <a:off x="406390" y="990575"/>
            <a:ext cx="3809905" cy="190495"/>
          </a:xfrm>
          <a:prstGeom prst="rect">
            <a:avLst/>
          </a:prstGeom>
        </p:spPr>
      </p:pic>
      <p:sp>
        <p:nvSpPr>
          <p:cNvPr id="5" name="Text 1"/>
          <p:cNvSpPr/>
          <p:nvPr/>
        </p:nvSpPr>
        <p:spPr>
          <a:xfrm>
            <a:off x="599425" y="1606509"/>
            <a:ext cx="3552101" cy="507987"/>
          </a:xfrm>
          <a:prstGeom prst="rect">
            <a:avLst/>
          </a:prstGeom>
          <a:noFill/>
          <a:ln/>
        </p:spPr>
        <p:txBody>
          <a:bodyPr wrap="square" lIns="0" tIns="0" rIns="0" bIns="0" rtlCol="0" anchor="t"/>
          <a:lstStyle/>
          <a:p>
            <a:pPr marL="0" indent="0">
              <a:lnSpc>
                <a:spcPct val="125000"/>
              </a:lnSpc>
              <a:buNone/>
            </a:pPr>
            <a:r>
              <a:rPr lang="en-US" sz="1400" b="1" dirty="0">
                <a:solidFill>
                  <a:srgbClr val="FFFFFF"/>
                </a:solidFill>
                <a:latin typeface="Segoe Print" pitchFamily="34" charset="0"/>
                <a:ea typeface="Segoe Print" pitchFamily="34" charset="-122"/>
                <a:cs typeface="Segoe Print" pitchFamily="34" charset="-120"/>
              </a:rPr>
              <a:t>Decentralized Governance Structure
</a:t>
            </a:r>
            <a:endParaRPr lang="en-US" sz="1400" dirty="0"/>
          </a:p>
        </p:txBody>
      </p:sp>
      <p:sp>
        <p:nvSpPr>
          <p:cNvPr id="6" name="Text 2"/>
          <p:cNvSpPr/>
          <p:nvPr/>
        </p:nvSpPr>
        <p:spPr>
          <a:xfrm>
            <a:off x="599425" y="2165294"/>
            <a:ext cx="3552101" cy="1289019"/>
          </a:xfrm>
          <a:prstGeom prst="rect">
            <a:avLst/>
          </a:prstGeom>
          <a:noFill/>
          <a:ln/>
        </p:spPr>
        <p:txBody>
          <a:bodyPr wrap="square" lIns="0" tIns="0" rIns="0" bIns="0" rtlCol="0" anchor="t"/>
          <a:lstStyle/>
          <a:p>
            <a:pPr marL="0" indent="0">
              <a:lnSpc>
                <a:spcPct val="145000"/>
              </a:lnSpc>
              <a:buNone/>
            </a:pPr>
            <a:r>
              <a:rPr lang="en-US" sz="1300" dirty="0">
                <a:solidFill>
                  <a:srgbClr val="D4D4D4"/>
                </a:solidFill>
                <a:latin typeface="Segoe Print" pitchFamily="34" charset="0"/>
                <a:ea typeface="Segoe Print" pitchFamily="34" charset="-122"/>
                <a:cs typeface="Segoe Print" pitchFamily="34" charset="-120"/>
              </a:rPr>
              <a:t>The Panchayat Raj System establishes a decentralized governance framework, allowing local bodies to manage resources and implement policies tailored to community needs.
</a:t>
            </a:r>
            <a:endParaRPr lang="en-US" sz="1300" dirty="0"/>
          </a:p>
        </p:txBody>
      </p:sp>
      <p:sp>
        <p:nvSpPr>
          <p:cNvPr id="7" name="Text 3"/>
          <p:cNvSpPr/>
          <p:nvPr/>
        </p:nvSpPr>
        <p:spPr>
          <a:xfrm>
            <a:off x="4771270" y="1606509"/>
            <a:ext cx="3552101" cy="507987"/>
          </a:xfrm>
          <a:prstGeom prst="rect">
            <a:avLst/>
          </a:prstGeom>
          <a:noFill/>
          <a:ln/>
        </p:spPr>
        <p:txBody>
          <a:bodyPr wrap="square" lIns="0" tIns="0" rIns="0" bIns="0" rtlCol="0" anchor="t"/>
          <a:lstStyle/>
          <a:p>
            <a:pPr marL="0" indent="0">
              <a:lnSpc>
                <a:spcPct val="125000"/>
              </a:lnSpc>
              <a:buNone/>
            </a:pPr>
            <a:r>
              <a:rPr lang="en-US" sz="1400" b="1" dirty="0">
                <a:solidFill>
                  <a:srgbClr val="FFFFFF"/>
                </a:solidFill>
                <a:latin typeface="Segoe Print" pitchFamily="34" charset="0"/>
                <a:ea typeface="Segoe Print" pitchFamily="34" charset="-122"/>
                <a:cs typeface="Segoe Print" pitchFamily="34" charset="-120"/>
              </a:rPr>
              <a:t>Empowerment of Local Self-Governance
</a:t>
            </a:r>
            <a:endParaRPr lang="en-US" sz="1400" dirty="0"/>
          </a:p>
        </p:txBody>
      </p:sp>
      <p:sp>
        <p:nvSpPr>
          <p:cNvPr id="8" name="Text 4"/>
          <p:cNvSpPr/>
          <p:nvPr/>
        </p:nvSpPr>
        <p:spPr>
          <a:xfrm>
            <a:off x="4771270" y="2165294"/>
            <a:ext cx="3552101" cy="1289019"/>
          </a:xfrm>
          <a:prstGeom prst="rect">
            <a:avLst/>
          </a:prstGeom>
          <a:noFill/>
          <a:ln/>
        </p:spPr>
        <p:txBody>
          <a:bodyPr wrap="square" lIns="0" tIns="0" rIns="0" bIns="0" rtlCol="0" anchor="t"/>
          <a:lstStyle/>
          <a:p>
            <a:pPr marL="0" indent="0">
              <a:lnSpc>
                <a:spcPct val="145000"/>
              </a:lnSpc>
              <a:buNone/>
            </a:pPr>
            <a:r>
              <a:rPr lang="en-US" sz="1300" dirty="0">
                <a:solidFill>
                  <a:srgbClr val="D4D4D4"/>
                </a:solidFill>
                <a:latin typeface="Segoe Print" pitchFamily="34" charset="0"/>
                <a:ea typeface="Segoe Print" pitchFamily="34" charset="-122"/>
                <a:cs typeface="Segoe Print" pitchFamily="34" charset="-120"/>
              </a:rPr>
              <a:t>Elected representatives in Panchayati Raj empower citizens, ensuring their voices are heard in local governance, enhancing accountability and transparency in decision-making.
</a:t>
            </a:r>
            <a:endParaRPr lang="en-US" sz="1300" dirty="0"/>
          </a:p>
        </p:txBody>
      </p:sp>
      <p:sp>
        <p:nvSpPr>
          <p:cNvPr id="9" name="Text 5"/>
          <p:cNvSpPr/>
          <p:nvPr/>
        </p:nvSpPr>
        <p:spPr>
          <a:xfrm>
            <a:off x="599425" y="4282332"/>
            <a:ext cx="3552101" cy="507987"/>
          </a:xfrm>
          <a:prstGeom prst="rect">
            <a:avLst/>
          </a:prstGeom>
          <a:noFill/>
          <a:ln/>
        </p:spPr>
        <p:txBody>
          <a:bodyPr wrap="square" lIns="0" tIns="0" rIns="0" bIns="0" rtlCol="0" anchor="t"/>
          <a:lstStyle/>
          <a:p>
            <a:pPr marL="0" indent="0">
              <a:lnSpc>
                <a:spcPct val="125000"/>
              </a:lnSpc>
              <a:buNone/>
            </a:pPr>
            <a:r>
              <a:rPr lang="en-US" sz="1400" b="1" dirty="0">
                <a:solidFill>
                  <a:srgbClr val="FFFFFF"/>
                </a:solidFill>
                <a:latin typeface="Segoe Print" pitchFamily="34" charset="0"/>
                <a:ea typeface="Segoe Print" pitchFamily="34" charset="-122"/>
                <a:cs typeface="Segoe Print" pitchFamily="34" charset="-120"/>
              </a:rPr>
              <a:t>Community Participation Enhancement
</a:t>
            </a:r>
            <a:endParaRPr lang="en-US" sz="1400" dirty="0"/>
          </a:p>
        </p:txBody>
      </p:sp>
      <p:sp>
        <p:nvSpPr>
          <p:cNvPr id="10" name="Text 6"/>
          <p:cNvSpPr/>
          <p:nvPr/>
        </p:nvSpPr>
        <p:spPr>
          <a:xfrm>
            <a:off x="599425" y="4841117"/>
            <a:ext cx="3552101" cy="1289019"/>
          </a:xfrm>
          <a:prstGeom prst="rect">
            <a:avLst/>
          </a:prstGeom>
          <a:noFill/>
          <a:ln/>
        </p:spPr>
        <p:txBody>
          <a:bodyPr wrap="square" lIns="0" tIns="0" rIns="0" bIns="0" rtlCol="0" anchor="t"/>
          <a:lstStyle/>
          <a:p>
            <a:pPr marL="0" indent="0">
              <a:lnSpc>
                <a:spcPct val="145000"/>
              </a:lnSpc>
              <a:buNone/>
            </a:pPr>
            <a:r>
              <a:rPr lang="en-US" sz="1300" dirty="0">
                <a:solidFill>
                  <a:srgbClr val="D4D4D4"/>
                </a:solidFill>
                <a:latin typeface="Segoe Print" pitchFamily="34" charset="0"/>
                <a:ea typeface="Segoe Print" pitchFamily="34" charset="-122"/>
                <a:cs typeface="Segoe Print" pitchFamily="34" charset="-120"/>
              </a:rPr>
              <a:t>The system fosters community engagement, encouraging residents to actively participate in local initiatives, which strengthens social cohesion and collective responsibility.
</a:t>
            </a:r>
            <a:endParaRPr lang="en-US" sz="1300" dirty="0"/>
          </a:p>
        </p:txBody>
      </p:sp>
      <p:sp>
        <p:nvSpPr>
          <p:cNvPr id="11" name="Text 7"/>
          <p:cNvSpPr/>
          <p:nvPr/>
        </p:nvSpPr>
        <p:spPr>
          <a:xfrm>
            <a:off x="4771270" y="4282332"/>
            <a:ext cx="3552101" cy="253992"/>
          </a:xfrm>
          <a:prstGeom prst="rect">
            <a:avLst/>
          </a:prstGeom>
          <a:noFill/>
          <a:ln/>
        </p:spPr>
        <p:txBody>
          <a:bodyPr wrap="square" lIns="0" tIns="0" rIns="0" bIns="0" rtlCol="0" anchor="t"/>
          <a:lstStyle/>
          <a:p>
            <a:pPr marL="0" indent="0">
              <a:lnSpc>
                <a:spcPct val="125000"/>
              </a:lnSpc>
              <a:buNone/>
            </a:pPr>
            <a:r>
              <a:rPr lang="en-US" sz="1400" b="1" dirty="0">
                <a:solidFill>
                  <a:srgbClr val="FFFFFF"/>
                </a:solidFill>
                <a:latin typeface="Segoe Print" pitchFamily="34" charset="0"/>
                <a:ea typeface="Segoe Print" pitchFamily="34" charset="-122"/>
                <a:cs typeface="Segoe Print" pitchFamily="34" charset="-120"/>
              </a:rPr>
              <a:t>Contribution to Rural Development
</a:t>
            </a:r>
            <a:endParaRPr lang="en-US" sz="1400" dirty="0"/>
          </a:p>
        </p:txBody>
      </p:sp>
      <p:sp>
        <p:nvSpPr>
          <p:cNvPr id="12" name="Text 8"/>
          <p:cNvSpPr/>
          <p:nvPr/>
        </p:nvSpPr>
        <p:spPr>
          <a:xfrm>
            <a:off x="4771270" y="4587124"/>
            <a:ext cx="3552101" cy="1289019"/>
          </a:xfrm>
          <a:prstGeom prst="rect">
            <a:avLst/>
          </a:prstGeom>
          <a:noFill/>
          <a:ln/>
        </p:spPr>
        <p:txBody>
          <a:bodyPr wrap="square" lIns="0" tIns="0" rIns="0" bIns="0" rtlCol="0" anchor="t"/>
          <a:lstStyle/>
          <a:p>
            <a:pPr marL="0" indent="0">
              <a:lnSpc>
                <a:spcPct val="145000"/>
              </a:lnSpc>
              <a:buNone/>
            </a:pPr>
            <a:r>
              <a:rPr lang="en-US" sz="1300" dirty="0">
                <a:solidFill>
                  <a:srgbClr val="D4D4D4"/>
                </a:solidFill>
                <a:latin typeface="Segoe Print" pitchFamily="34" charset="0"/>
                <a:ea typeface="Segoe Print" pitchFamily="34" charset="-122"/>
                <a:cs typeface="Segoe Print" pitchFamily="34" charset="-120"/>
              </a:rPr>
              <a:t>Panchayat Raj plays a crucial role in rural development by facilitating local initiatives, improving infrastructure, and promoting sustainable agricultural practices.
</a:t>
            </a:r>
            <a:endParaRPr lang="en-US" sz="1300" dirty="0"/>
          </a:p>
        </p:txBody>
      </p:sp>
      <p:sp>
        <p:nvSpPr>
          <p:cNvPr id="13" name="Text 9"/>
          <p:cNvSpPr/>
          <p:nvPr/>
        </p:nvSpPr>
        <p:spPr>
          <a:xfrm>
            <a:off x="9882575" y="6578435"/>
            <a:ext cx="2156724" cy="177798"/>
          </a:xfrm>
          <a:prstGeom prst="rect">
            <a:avLst/>
          </a:prstGeom>
          <a:noFill/>
          <a:ln/>
        </p:spPr>
        <p:txBody>
          <a:bodyPr wrap="square" lIns="0" tIns="0" rIns="0" bIns="0" rtlCol="0" anchor="t"/>
          <a:lstStyle/>
          <a:p>
            <a:pPr marL="0" indent="0">
              <a:lnSpc>
                <a:spcPct val="140000"/>
              </a:lnSpc>
              <a:buNone/>
            </a:pPr>
            <a:r>
              <a:rPr lang="en-US" sz="900" dirty="0">
                <a:solidFill>
                  <a:srgbClr val="FFFFFF"/>
                </a:solidFill>
                <a:latin typeface="Segoe Print" pitchFamily="34" charset="0"/>
                <a:ea typeface="Segoe Print" pitchFamily="34" charset="-122"/>
                <a:cs typeface="Segoe Print" pitchFamily="34" charset="-120"/>
              </a:rPr>
              <a:t>Photo by Chethana Muniswamygowda
</a:t>
            </a:r>
            <a:endParaRPr lang="en-US" sz="900" dirty="0"/>
          </a:p>
        </p:txBody>
      </p:sp>
      <p:sp>
        <p:nvSpPr>
          <p:cNvPr id="14" name="Text 10"/>
          <p:cNvSpPr/>
          <p:nvPr/>
        </p:nvSpPr>
        <p:spPr>
          <a:xfrm>
            <a:off x="380990" y="554977"/>
            <a:ext cx="8140496" cy="396230"/>
          </a:xfrm>
          <a:prstGeom prst="rect">
            <a:avLst/>
          </a:prstGeom>
          <a:noFill/>
          <a:ln/>
        </p:spPr>
        <p:txBody>
          <a:bodyPr wrap="square" lIns="0" tIns="0" rIns="0" bIns="0" rtlCol="0" anchor="t"/>
          <a:lstStyle/>
          <a:p>
            <a:pPr marL="0" indent="0">
              <a:lnSpc>
                <a:spcPct val="120000"/>
              </a:lnSpc>
              <a:buNone/>
            </a:pPr>
            <a:r>
              <a:rPr lang="en-US" sz="2300" b="1" dirty="0">
                <a:solidFill>
                  <a:srgbClr val="FFFFFF"/>
                </a:solidFill>
                <a:latin typeface="Segoe Print" pitchFamily="34" charset="0"/>
                <a:ea typeface="Segoe Print" pitchFamily="34" charset="-122"/>
                <a:cs typeface="Segoe Print" pitchFamily="34" charset="-120"/>
              </a:rPr>
              <a:t>Panchayat Raj System Overview
</a:t>
            </a:r>
            <a:endParaRPr lang="en-US" sz="2300" dirty="0"/>
          </a:p>
        </p:txBody>
      </p:sp>
      <p:pic>
        <p:nvPicPr>
          <p:cNvPr id="15" name="Image 2" descr="preencoded.png"/>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89265" y="1291557"/>
            <a:ext cx="228594" cy="228594"/>
          </a:xfrm>
          <a:prstGeom prst="rect">
            <a:avLst/>
          </a:prstGeom>
        </p:spPr>
      </p:pic>
      <p:pic>
        <p:nvPicPr>
          <p:cNvPr id="16" name="Image 3" descr="preencoded.png"/>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4761110" y="1291557"/>
            <a:ext cx="228594" cy="228594"/>
          </a:xfrm>
          <a:prstGeom prst="rect">
            <a:avLst/>
          </a:prstGeom>
        </p:spPr>
      </p:pic>
      <p:pic>
        <p:nvPicPr>
          <p:cNvPr id="17" name="Image 4" descr="preencoded.png"/>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589265" y="3967380"/>
            <a:ext cx="228594" cy="228594"/>
          </a:xfrm>
          <a:prstGeom prst="rect">
            <a:avLst/>
          </a:prstGeom>
        </p:spPr>
      </p:pic>
      <p:pic>
        <p:nvPicPr>
          <p:cNvPr id="18" name="Image 5" descr="preencoded.png"/>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4761110" y="3967380"/>
            <a:ext cx="228594" cy="228594"/>
          </a:xfrm>
          <a:prstGeom prst="rect">
            <a:avLst/>
          </a:prstGeom>
        </p:spPr>
      </p:pic>
      <p:pic>
        <p:nvPicPr>
          <p:cNvPr id="19" name="Image 6" descr="preencoded.png"/>
          <p:cNvPicPr>
            <a:picLocks noChangeAspect="1"/>
          </p:cNvPicPr>
          <p:nvPr/>
        </p:nvPicPr>
        <p:blipFill>
          <a:blip r:embed="rId13"/>
          <a:srcRect/>
          <a:stretch/>
        </p:blipFill>
        <p:spPr>
          <a:xfrm>
            <a:off x="8775480" y="0"/>
            <a:ext cx="3370495" cy="681228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2D5016"/>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45975" cy="6812280"/>
          </a:xfrm>
          <a:prstGeom prst="rect">
            <a:avLst/>
          </a:prstGeom>
        </p:spPr>
      </p:pic>
      <p:pic>
        <p:nvPicPr>
          <p:cNvPr id="3" name="Image 1" descr="preencoded.png"/>
          <p:cNvPicPr>
            <a:picLocks noChangeAspect="1"/>
          </p:cNvPicPr>
          <p:nvPr/>
        </p:nvPicPr>
        <p:blipFill>
          <a:blip r:embed="rId4"/>
          <a:stretch>
            <a:fillRect/>
          </a:stretch>
        </p:blipFill>
        <p:spPr>
          <a:xfrm>
            <a:off x="558786" y="1142971"/>
            <a:ext cx="3809905" cy="190495"/>
          </a:xfrm>
          <a:prstGeom prst="rect">
            <a:avLst/>
          </a:prstGeom>
        </p:spPr>
      </p:pic>
      <p:sp>
        <p:nvSpPr>
          <p:cNvPr id="4" name="Text 0"/>
          <p:cNvSpPr/>
          <p:nvPr/>
        </p:nvSpPr>
        <p:spPr>
          <a:xfrm>
            <a:off x="558786" y="355591"/>
            <a:ext cx="10159746" cy="761981"/>
          </a:xfrm>
          <a:prstGeom prst="rect">
            <a:avLst/>
          </a:prstGeom>
          <a:noFill/>
          <a:ln/>
        </p:spPr>
        <p:txBody>
          <a:bodyPr wrap="square" lIns="0" tIns="0" rIns="0" bIns="0" rtlCol="0" anchor="t"/>
          <a:lstStyle/>
          <a:p>
            <a:pPr marL="0" indent="0" algn="l">
              <a:lnSpc>
                <a:spcPct val="120000"/>
              </a:lnSpc>
              <a:buNone/>
            </a:pPr>
            <a:r>
              <a:rPr lang="en-US" sz="2900" b="1" dirty="0">
                <a:solidFill>
                  <a:srgbClr val="FFFFFF"/>
                </a:solidFill>
                <a:latin typeface="Segoe Print" pitchFamily="34" charset="0"/>
                <a:ea typeface="Segoe Print" pitchFamily="34" charset="-122"/>
                <a:cs typeface="Segoe Print" pitchFamily="34" charset="-120"/>
              </a:rPr>
              <a:t>Importance of Agriculture Sector
</a:t>
            </a:r>
            <a:endParaRPr lang="en-US" sz="2900" dirty="0"/>
          </a:p>
        </p:txBody>
      </p:sp>
      <p:sp>
        <p:nvSpPr>
          <p:cNvPr id="5" name="Text 1"/>
          <p:cNvSpPr/>
          <p:nvPr/>
        </p:nvSpPr>
        <p:spPr>
          <a:xfrm>
            <a:off x="1229329" y="1732234"/>
            <a:ext cx="10190225" cy="253996"/>
          </a:xfrm>
          <a:prstGeom prst="rect">
            <a:avLst/>
          </a:prstGeom>
          <a:noFill/>
          <a:ln/>
        </p:spPr>
        <p:txBody>
          <a:bodyPr wrap="square" lIns="0" tIns="0" rIns="0" bIns="0" rtlCol="0" anchor="t"/>
          <a:lstStyle/>
          <a:p>
            <a:pPr marL="0" indent="0">
              <a:lnSpc>
                <a:spcPct val="125000"/>
              </a:lnSpc>
              <a:buNone/>
            </a:pPr>
            <a:r>
              <a:rPr lang="en-US" sz="1400" b="1" dirty="0">
                <a:solidFill>
                  <a:srgbClr val="FFFFFF"/>
                </a:solidFill>
                <a:latin typeface="Segoe Print" pitchFamily="34" charset="0"/>
                <a:ea typeface="Segoe Print" pitchFamily="34" charset="-122"/>
                <a:cs typeface="Segoe Print" pitchFamily="34" charset="-120"/>
              </a:rPr>
              <a:t>Backbone of Rural Economy
</a:t>
            </a:r>
            <a:endParaRPr lang="en-US" sz="1400" dirty="0"/>
          </a:p>
        </p:txBody>
      </p:sp>
      <p:sp>
        <p:nvSpPr>
          <p:cNvPr id="6" name="Text 2"/>
          <p:cNvSpPr/>
          <p:nvPr/>
        </p:nvSpPr>
        <p:spPr>
          <a:xfrm>
            <a:off x="1229329" y="2037026"/>
            <a:ext cx="10190225" cy="515609"/>
          </a:xfrm>
          <a:prstGeom prst="rect">
            <a:avLst/>
          </a:prstGeom>
          <a:noFill/>
          <a:ln/>
        </p:spPr>
        <p:txBody>
          <a:bodyPr wrap="square" lIns="0" tIns="0" rIns="0" bIns="0" rtlCol="0" anchor="t"/>
          <a:lstStyle/>
          <a:p>
            <a:pPr marL="0" indent="0">
              <a:lnSpc>
                <a:spcPct val="145000"/>
              </a:lnSpc>
              <a:buNone/>
            </a:pPr>
            <a:r>
              <a:rPr lang="en-US" sz="1300" dirty="0">
                <a:solidFill>
                  <a:srgbClr val="D4D4D4"/>
                </a:solidFill>
                <a:latin typeface="Segoe Print" pitchFamily="34" charset="0"/>
                <a:ea typeface="Segoe Print" pitchFamily="34" charset="-122"/>
                <a:cs typeface="Segoe Print" pitchFamily="34" charset="-120"/>
              </a:rPr>
              <a:t>Agriculture is vital, contributing approximately 17% to India's GDP and serving as the primary economic activity in rural areas.
</a:t>
            </a:r>
            <a:endParaRPr lang="en-US" sz="1300" dirty="0"/>
          </a:p>
        </p:txBody>
      </p:sp>
      <p:sp>
        <p:nvSpPr>
          <p:cNvPr id="7" name="Text 3"/>
          <p:cNvSpPr/>
          <p:nvPr/>
        </p:nvSpPr>
        <p:spPr>
          <a:xfrm>
            <a:off x="1229329" y="2801550"/>
            <a:ext cx="10190225" cy="253992"/>
          </a:xfrm>
          <a:prstGeom prst="rect">
            <a:avLst/>
          </a:prstGeom>
          <a:noFill/>
          <a:ln/>
        </p:spPr>
        <p:txBody>
          <a:bodyPr wrap="square" lIns="0" tIns="0" rIns="0" bIns="0" rtlCol="0" anchor="t"/>
          <a:lstStyle/>
          <a:p>
            <a:pPr marL="0" indent="0">
              <a:lnSpc>
                <a:spcPct val="125000"/>
              </a:lnSpc>
              <a:buNone/>
            </a:pPr>
            <a:r>
              <a:rPr lang="en-US" sz="1400" b="1" dirty="0">
                <a:solidFill>
                  <a:srgbClr val="FFFFFF"/>
                </a:solidFill>
                <a:latin typeface="Segoe Print" pitchFamily="34" charset="0"/>
                <a:ea typeface="Segoe Print" pitchFamily="34" charset="-122"/>
                <a:cs typeface="Segoe Print" pitchFamily="34" charset="-120"/>
              </a:rPr>
              <a:t>Employment Statistics
</a:t>
            </a:r>
            <a:endParaRPr lang="en-US" sz="1400" dirty="0"/>
          </a:p>
        </p:txBody>
      </p:sp>
      <p:sp>
        <p:nvSpPr>
          <p:cNvPr id="8" name="Text 4"/>
          <p:cNvSpPr/>
          <p:nvPr/>
        </p:nvSpPr>
        <p:spPr>
          <a:xfrm>
            <a:off x="1229329" y="3106343"/>
            <a:ext cx="10190225" cy="515604"/>
          </a:xfrm>
          <a:prstGeom prst="rect">
            <a:avLst/>
          </a:prstGeom>
          <a:noFill/>
          <a:ln/>
        </p:spPr>
        <p:txBody>
          <a:bodyPr wrap="square" lIns="0" tIns="0" rIns="0" bIns="0" rtlCol="0" anchor="t"/>
          <a:lstStyle/>
          <a:p>
            <a:pPr marL="0" indent="0">
              <a:lnSpc>
                <a:spcPct val="145000"/>
              </a:lnSpc>
              <a:buNone/>
            </a:pPr>
            <a:r>
              <a:rPr lang="en-US" sz="1300" dirty="0">
                <a:solidFill>
                  <a:srgbClr val="D4D4D4"/>
                </a:solidFill>
                <a:latin typeface="Segoe Print" pitchFamily="34" charset="0"/>
                <a:ea typeface="Segoe Print" pitchFamily="34" charset="-122"/>
                <a:cs typeface="Segoe Print" pitchFamily="34" charset="-120"/>
              </a:rPr>
              <a:t>Around 58% of the rural workforce is engaged in agriculture, highlighting its role in providing livelihoods and reducing poverty.
</a:t>
            </a:r>
            <a:endParaRPr lang="en-US" sz="1300" dirty="0"/>
          </a:p>
        </p:txBody>
      </p:sp>
      <p:sp>
        <p:nvSpPr>
          <p:cNvPr id="9" name="Text 5"/>
          <p:cNvSpPr/>
          <p:nvPr/>
        </p:nvSpPr>
        <p:spPr>
          <a:xfrm>
            <a:off x="1229329" y="3870862"/>
            <a:ext cx="10190225" cy="253992"/>
          </a:xfrm>
          <a:prstGeom prst="rect">
            <a:avLst/>
          </a:prstGeom>
          <a:noFill/>
          <a:ln/>
        </p:spPr>
        <p:txBody>
          <a:bodyPr wrap="square" lIns="0" tIns="0" rIns="0" bIns="0" rtlCol="0" anchor="t"/>
          <a:lstStyle/>
          <a:p>
            <a:pPr marL="0" indent="0">
              <a:lnSpc>
                <a:spcPct val="125000"/>
              </a:lnSpc>
              <a:buNone/>
            </a:pPr>
            <a:r>
              <a:rPr lang="en-US" sz="1400" b="1" dirty="0">
                <a:solidFill>
                  <a:srgbClr val="FFFFFF"/>
                </a:solidFill>
                <a:latin typeface="Segoe Print" pitchFamily="34" charset="0"/>
                <a:ea typeface="Segoe Print" pitchFamily="34" charset="-122"/>
                <a:cs typeface="Segoe Print" pitchFamily="34" charset="-120"/>
              </a:rPr>
              <a:t>Key Crop Contributions
</a:t>
            </a:r>
            <a:endParaRPr lang="en-US" sz="1400" dirty="0"/>
          </a:p>
        </p:txBody>
      </p:sp>
      <p:sp>
        <p:nvSpPr>
          <p:cNvPr id="10" name="Text 6"/>
          <p:cNvSpPr/>
          <p:nvPr/>
        </p:nvSpPr>
        <p:spPr>
          <a:xfrm>
            <a:off x="1229329" y="4175654"/>
            <a:ext cx="10190225" cy="515609"/>
          </a:xfrm>
          <a:prstGeom prst="rect">
            <a:avLst/>
          </a:prstGeom>
          <a:noFill/>
          <a:ln/>
        </p:spPr>
        <p:txBody>
          <a:bodyPr wrap="square" lIns="0" tIns="0" rIns="0" bIns="0" rtlCol="0" anchor="t"/>
          <a:lstStyle/>
          <a:p>
            <a:pPr marL="0" indent="0">
              <a:lnSpc>
                <a:spcPct val="145000"/>
              </a:lnSpc>
              <a:buNone/>
            </a:pPr>
            <a:r>
              <a:rPr lang="en-US" sz="1300" dirty="0">
                <a:solidFill>
                  <a:srgbClr val="D4D4D4"/>
                </a:solidFill>
                <a:latin typeface="Segoe Print" pitchFamily="34" charset="0"/>
                <a:ea typeface="Segoe Print" pitchFamily="34" charset="-122"/>
                <a:cs typeface="Segoe Print" pitchFamily="34" charset="-120"/>
              </a:rPr>
              <a:t>Major crops like rice, wheat, and pulses are essential for food security, with rice alone accounting for 40% of total food grain production.
</a:t>
            </a:r>
            <a:endParaRPr lang="en-US" sz="1300" dirty="0"/>
          </a:p>
        </p:txBody>
      </p:sp>
      <p:sp>
        <p:nvSpPr>
          <p:cNvPr id="11" name="Text 7"/>
          <p:cNvSpPr/>
          <p:nvPr/>
        </p:nvSpPr>
        <p:spPr>
          <a:xfrm>
            <a:off x="1229329" y="4940173"/>
            <a:ext cx="10190225" cy="253996"/>
          </a:xfrm>
          <a:prstGeom prst="rect">
            <a:avLst/>
          </a:prstGeom>
          <a:noFill/>
          <a:ln/>
        </p:spPr>
        <p:txBody>
          <a:bodyPr wrap="square" lIns="0" tIns="0" rIns="0" bIns="0" rtlCol="0" anchor="t"/>
          <a:lstStyle/>
          <a:p>
            <a:pPr marL="0" indent="0">
              <a:lnSpc>
                <a:spcPct val="125000"/>
              </a:lnSpc>
              <a:buNone/>
            </a:pPr>
            <a:r>
              <a:rPr lang="en-US" sz="1400" b="1" dirty="0">
                <a:solidFill>
                  <a:srgbClr val="FFFFFF"/>
                </a:solidFill>
                <a:latin typeface="Segoe Print" pitchFamily="34" charset="0"/>
                <a:ea typeface="Segoe Print" pitchFamily="34" charset="-122"/>
                <a:cs typeface="Segoe Print" pitchFamily="34" charset="-120"/>
              </a:rPr>
              <a:t>Sustainable Practices Needed
</a:t>
            </a:r>
            <a:endParaRPr lang="en-US" sz="1400" dirty="0"/>
          </a:p>
        </p:txBody>
      </p:sp>
      <p:sp>
        <p:nvSpPr>
          <p:cNvPr id="12" name="Text 8"/>
          <p:cNvSpPr/>
          <p:nvPr/>
        </p:nvSpPr>
        <p:spPr>
          <a:xfrm>
            <a:off x="1229329" y="5244968"/>
            <a:ext cx="10190225" cy="515609"/>
          </a:xfrm>
          <a:prstGeom prst="rect">
            <a:avLst/>
          </a:prstGeom>
          <a:noFill/>
          <a:ln/>
        </p:spPr>
        <p:txBody>
          <a:bodyPr wrap="square" lIns="0" tIns="0" rIns="0" bIns="0" rtlCol="0" anchor="t"/>
          <a:lstStyle/>
          <a:p>
            <a:pPr marL="0" indent="0">
              <a:lnSpc>
                <a:spcPct val="145000"/>
              </a:lnSpc>
              <a:buNone/>
            </a:pPr>
            <a:r>
              <a:rPr lang="en-US" sz="1300" dirty="0">
                <a:solidFill>
                  <a:srgbClr val="D4D4D4"/>
                </a:solidFill>
                <a:latin typeface="Segoe Print" pitchFamily="34" charset="0"/>
                <a:ea typeface="Segoe Print" pitchFamily="34" charset="-122"/>
                <a:cs typeface="Segoe Print" pitchFamily="34" charset="-120"/>
              </a:rPr>
              <a:t>Adopting sustainable agricultural practices is crucial for ensuring long-term productivity and environmental health, addressing challenges like climate change.
</a:t>
            </a:r>
            <a:endParaRPr lang="en-US" sz="1300" dirty="0"/>
          </a:p>
        </p:txBody>
      </p:sp>
      <p:pic>
        <p:nvPicPr>
          <p:cNvPr id="13" name="Image 2" descr="preencoded.png"/>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61981" y="1747476"/>
            <a:ext cx="279393" cy="279393"/>
          </a:xfrm>
          <a:prstGeom prst="rect">
            <a:avLst/>
          </a:prstGeom>
        </p:spPr>
      </p:pic>
      <p:pic>
        <p:nvPicPr>
          <p:cNvPr id="14" name="Image 3" descr="preencoded.png"/>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61982" y="2816789"/>
            <a:ext cx="279390" cy="279390"/>
          </a:xfrm>
          <a:prstGeom prst="rect">
            <a:avLst/>
          </a:prstGeom>
        </p:spPr>
      </p:pic>
      <p:pic>
        <p:nvPicPr>
          <p:cNvPr id="15" name="Image 4" descr="preencoded.png"/>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61981" y="3886104"/>
            <a:ext cx="279393" cy="279393"/>
          </a:xfrm>
          <a:prstGeom prst="rect">
            <a:avLst/>
          </a:prstGeom>
        </p:spPr>
      </p:pic>
      <p:pic>
        <p:nvPicPr>
          <p:cNvPr id="16" name="Image 5" descr="preencoded.png"/>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61981" y="4955415"/>
            <a:ext cx="279393" cy="279393"/>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2D5016"/>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45975" cy="6812280"/>
          </a:xfrm>
          <a:prstGeom prst="rect">
            <a:avLst/>
          </a:prstGeom>
        </p:spPr>
      </p:pic>
      <p:pic>
        <p:nvPicPr>
          <p:cNvPr id="3" name="Image 1" descr="preencoded.png"/>
          <p:cNvPicPr>
            <a:picLocks noChangeAspect="1"/>
          </p:cNvPicPr>
          <p:nvPr/>
        </p:nvPicPr>
        <p:blipFill>
          <a:blip r:embed="rId4"/>
          <a:stretch>
            <a:fillRect/>
          </a:stretch>
        </p:blipFill>
        <p:spPr>
          <a:xfrm>
            <a:off x="1015975" y="1295368"/>
            <a:ext cx="3809905" cy="190495"/>
          </a:xfrm>
          <a:prstGeom prst="rect">
            <a:avLst/>
          </a:prstGeom>
        </p:spPr>
      </p:pic>
      <p:pic>
        <p:nvPicPr>
          <p:cNvPr id="4" name="Image 2" descr="preencoded.png"/>
          <p:cNvPicPr>
            <a:picLocks noChangeAspect="1"/>
          </p:cNvPicPr>
          <p:nvPr/>
        </p:nvPicPr>
        <p:blipFill>
          <a:blip r:embed="rId5"/>
          <a:srcRect/>
          <a:stretch/>
        </p:blipFill>
        <p:spPr>
          <a:xfrm>
            <a:off x="6070448" y="1650959"/>
            <a:ext cx="50799" cy="4571886"/>
          </a:xfrm>
          <a:prstGeom prst="rect">
            <a:avLst/>
          </a:prstGeom>
        </p:spPr>
      </p:pic>
      <p:sp>
        <p:nvSpPr>
          <p:cNvPr id="5" name="Text 0"/>
          <p:cNvSpPr/>
          <p:nvPr/>
        </p:nvSpPr>
        <p:spPr>
          <a:xfrm>
            <a:off x="1015975" y="634984"/>
            <a:ext cx="10159746" cy="634984"/>
          </a:xfrm>
          <a:prstGeom prst="rect">
            <a:avLst/>
          </a:prstGeom>
          <a:noFill/>
          <a:ln/>
        </p:spPr>
        <p:txBody>
          <a:bodyPr wrap="square" lIns="0" tIns="0" rIns="0" bIns="0" rtlCol="0" anchor="t"/>
          <a:lstStyle/>
          <a:p>
            <a:pPr marL="0" indent="0" algn="l">
              <a:lnSpc>
                <a:spcPct val="130000"/>
              </a:lnSpc>
              <a:buNone/>
            </a:pPr>
            <a:r>
              <a:rPr lang="en-US" sz="2900" b="1" dirty="0">
                <a:solidFill>
                  <a:srgbClr val="FFFFFF"/>
                </a:solidFill>
                <a:latin typeface="Segoe Print" pitchFamily="34" charset="0"/>
                <a:ea typeface="Segoe Print" pitchFamily="34" charset="-122"/>
                <a:cs typeface="Segoe Print" pitchFamily="34" charset="-120"/>
              </a:rPr>
              <a:t>Role of Allied Sectors in Rural Economy
</a:t>
            </a:r>
            <a:endParaRPr lang="en-US" sz="2900" dirty="0"/>
          </a:p>
        </p:txBody>
      </p:sp>
      <p:sp>
        <p:nvSpPr>
          <p:cNvPr id="6" name="Text 1"/>
          <p:cNvSpPr/>
          <p:nvPr/>
        </p:nvSpPr>
        <p:spPr>
          <a:xfrm>
            <a:off x="761981" y="2501834"/>
            <a:ext cx="5079873" cy="317493"/>
          </a:xfrm>
          <a:prstGeom prst="rect">
            <a:avLst/>
          </a:prstGeom>
          <a:noFill/>
          <a:ln/>
        </p:spPr>
        <p:txBody>
          <a:bodyPr wrap="square" lIns="0" tIns="0" rIns="0" bIns="0" rtlCol="0" anchor="t"/>
          <a:lstStyle/>
          <a:p>
            <a:pPr marL="0" indent="0" algn="l">
              <a:lnSpc>
                <a:spcPct val="125000"/>
              </a:lnSpc>
              <a:buNone/>
            </a:pPr>
            <a:r>
              <a:rPr lang="en-US" sz="1800" b="1" dirty="0">
                <a:solidFill>
                  <a:srgbClr val="FFE066"/>
                </a:solidFill>
                <a:latin typeface="Segoe Print" pitchFamily="34" charset="0"/>
                <a:ea typeface="Segoe Print" pitchFamily="34" charset="-122"/>
                <a:cs typeface="Segoe Print" pitchFamily="34" charset="-120"/>
              </a:rPr>
              <a:t>Economic Contributions
</a:t>
            </a:r>
            <a:endParaRPr lang="en-US" sz="1800" dirty="0"/>
          </a:p>
        </p:txBody>
      </p:sp>
      <p:sp>
        <p:nvSpPr>
          <p:cNvPr id="7" name="Text 2"/>
          <p:cNvSpPr/>
          <p:nvPr/>
        </p:nvSpPr>
        <p:spPr>
          <a:xfrm>
            <a:off x="1003275" y="2971726"/>
            <a:ext cx="4838579" cy="571486"/>
          </a:xfrm>
          <a:prstGeom prst="rect">
            <a:avLst/>
          </a:prstGeom>
          <a:noFill/>
          <a:ln/>
        </p:spPr>
        <p:txBody>
          <a:bodyPr wrap="square" lIns="0" tIns="0" rIns="0" bIns="0" rtlCol="0" anchor="t"/>
          <a:lstStyle/>
          <a:p>
            <a:pPr marL="0" indent="0" algn="l">
              <a:lnSpc>
                <a:spcPct val="150000"/>
              </a:lnSpc>
              <a:buNone/>
            </a:pPr>
            <a:r>
              <a:rPr lang="en-US" sz="1400" dirty="0">
                <a:solidFill>
                  <a:srgbClr val="FFFFFF"/>
                </a:solidFill>
                <a:latin typeface="Segoe Print" pitchFamily="34" charset="0"/>
                <a:ea typeface="Segoe Print" pitchFamily="34" charset="-122"/>
                <a:cs typeface="Segoe Print" pitchFamily="34" charset="-120"/>
              </a:rPr>
              <a:t>Dairy, poultry, and fisheries provide diverse income streams for farmers.
</a:t>
            </a:r>
            <a:endParaRPr lang="en-US" sz="1400" dirty="0"/>
          </a:p>
        </p:txBody>
      </p:sp>
      <p:sp>
        <p:nvSpPr>
          <p:cNvPr id="8" name="Text 3"/>
          <p:cNvSpPr/>
          <p:nvPr/>
        </p:nvSpPr>
        <p:spPr>
          <a:xfrm>
            <a:off x="1003275" y="3695608"/>
            <a:ext cx="4838579" cy="571486"/>
          </a:xfrm>
          <a:prstGeom prst="rect">
            <a:avLst/>
          </a:prstGeom>
          <a:noFill/>
          <a:ln/>
        </p:spPr>
        <p:txBody>
          <a:bodyPr wrap="square" lIns="0" tIns="0" rIns="0" bIns="0" rtlCol="0" anchor="t"/>
          <a:lstStyle/>
          <a:p>
            <a:pPr marL="0" indent="0" algn="l">
              <a:lnSpc>
                <a:spcPct val="150000"/>
              </a:lnSpc>
              <a:buNone/>
            </a:pPr>
            <a:r>
              <a:rPr lang="en-US" sz="1400" dirty="0">
                <a:solidFill>
                  <a:srgbClr val="FFFFFF"/>
                </a:solidFill>
                <a:latin typeface="Segoe Print" pitchFamily="34" charset="0"/>
                <a:ea typeface="Segoe Print" pitchFamily="34" charset="-122"/>
                <a:cs typeface="Segoe Print" pitchFamily="34" charset="-120"/>
              </a:rPr>
              <a:t>Allied sectors contribute significantly to the overall rural GDP.
</a:t>
            </a:r>
            <a:endParaRPr lang="en-US" sz="1400" dirty="0"/>
          </a:p>
        </p:txBody>
      </p:sp>
      <p:sp>
        <p:nvSpPr>
          <p:cNvPr id="9" name="Text 4"/>
          <p:cNvSpPr/>
          <p:nvPr/>
        </p:nvSpPr>
        <p:spPr>
          <a:xfrm>
            <a:off x="1003275" y="4419490"/>
            <a:ext cx="4838579" cy="571486"/>
          </a:xfrm>
          <a:prstGeom prst="rect">
            <a:avLst/>
          </a:prstGeom>
          <a:noFill/>
          <a:ln/>
        </p:spPr>
        <p:txBody>
          <a:bodyPr wrap="square" lIns="0" tIns="0" rIns="0" bIns="0" rtlCol="0" anchor="t"/>
          <a:lstStyle/>
          <a:p>
            <a:pPr marL="0" indent="0" algn="l">
              <a:lnSpc>
                <a:spcPct val="150000"/>
              </a:lnSpc>
              <a:buNone/>
            </a:pPr>
            <a:r>
              <a:rPr lang="en-US" sz="1400" dirty="0">
                <a:solidFill>
                  <a:srgbClr val="FFFFFF"/>
                </a:solidFill>
                <a:latin typeface="Segoe Print" pitchFamily="34" charset="0"/>
                <a:ea typeface="Segoe Print" pitchFamily="34" charset="-122"/>
                <a:cs typeface="Segoe Print" pitchFamily="34" charset="-120"/>
              </a:rPr>
              <a:t>Increased production in these sectors leads to better market access.
</a:t>
            </a:r>
            <a:endParaRPr lang="en-US" sz="1400" dirty="0"/>
          </a:p>
        </p:txBody>
      </p:sp>
      <p:sp>
        <p:nvSpPr>
          <p:cNvPr id="10" name="Text 5"/>
          <p:cNvSpPr/>
          <p:nvPr/>
        </p:nvSpPr>
        <p:spPr>
          <a:xfrm>
            <a:off x="6349841" y="2501834"/>
            <a:ext cx="5079874" cy="317493"/>
          </a:xfrm>
          <a:prstGeom prst="rect">
            <a:avLst/>
          </a:prstGeom>
          <a:noFill/>
          <a:ln/>
        </p:spPr>
        <p:txBody>
          <a:bodyPr wrap="square" lIns="0" tIns="0" rIns="0" bIns="0" rtlCol="0" anchor="t"/>
          <a:lstStyle/>
          <a:p>
            <a:pPr marL="0" indent="0" algn="l">
              <a:lnSpc>
                <a:spcPct val="125000"/>
              </a:lnSpc>
              <a:buNone/>
            </a:pPr>
            <a:r>
              <a:rPr lang="en-US" sz="1800" b="1" dirty="0">
                <a:solidFill>
                  <a:srgbClr val="8B5CF6"/>
                </a:solidFill>
                <a:latin typeface="Segoe Print" pitchFamily="34" charset="0"/>
                <a:ea typeface="Segoe Print" pitchFamily="34" charset="-122"/>
                <a:cs typeface="Segoe Print" pitchFamily="34" charset="-120"/>
              </a:rPr>
              <a:t>Social Impact
</a:t>
            </a:r>
            <a:endParaRPr lang="en-US" sz="1800" dirty="0"/>
          </a:p>
        </p:txBody>
      </p:sp>
      <p:sp>
        <p:nvSpPr>
          <p:cNvPr id="11" name="Text 6"/>
          <p:cNvSpPr/>
          <p:nvPr/>
        </p:nvSpPr>
        <p:spPr>
          <a:xfrm>
            <a:off x="6591135" y="2971726"/>
            <a:ext cx="4838579" cy="571486"/>
          </a:xfrm>
          <a:prstGeom prst="rect">
            <a:avLst/>
          </a:prstGeom>
          <a:noFill/>
          <a:ln/>
        </p:spPr>
        <p:txBody>
          <a:bodyPr wrap="square" lIns="0" tIns="0" rIns="0" bIns="0" rtlCol="0" anchor="t"/>
          <a:lstStyle/>
          <a:p>
            <a:pPr marL="0" indent="0" algn="l">
              <a:lnSpc>
                <a:spcPct val="150000"/>
              </a:lnSpc>
              <a:buNone/>
            </a:pPr>
            <a:r>
              <a:rPr lang="en-US" sz="1400" dirty="0">
                <a:solidFill>
                  <a:srgbClr val="FFFFFF"/>
                </a:solidFill>
                <a:latin typeface="Segoe Print" pitchFamily="34" charset="0"/>
                <a:ea typeface="Segoe Print" pitchFamily="34" charset="-122"/>
                <a:cs typeface="Segoe Print" pitchFamily="34" charset="-120"/>
              </a:rPr>
              <a:t>Enhances food security and improves nutritional standards in rural areas.
</a:t>
            </a:r>
            <a:endParaRPr lang="en-US" sz="1400" dirty="0"/>
          </a:p>
        </p:txBody>
      </p:sp>
      <p:sp>
        <p:nvSpPr>
          <p:cNvPr id="12" name="Text 7"/>
          <p:cNvSpPr/>
          <p:nvPr/>
        </p:nvSpPr>
        <p:spPr>
          <a:xfrm>
            <a:off x="6591135" y="3695608"/>
            <a:ext cx="4838579" cy="571486"/>
          </a:xfrm>
          <a:prstGeom prst="rect">
            <a:avLst/>
          </a:prstGeom>
          <a:noFill/>
          <a:ln/>
        </p:spPr>
        <p:txBody>
          <a:bodyPr wrap="square" lIns="0" tIns="0" rIns="0" bIns="0" rtlCol="0" anchor="t"/>
          <a:lstStyle/>
          <a:p>
            <a:pPr marL="0" indent="0" algn="l">
              <a:lnSpc>
                <a:spcPct val="150000"/>
              </a:lnSpc>
              <a:buNone/>
            </a:pPr>
            <a:r>
              <a:rPr lang="en-US" sz="1400" dirty="0">
                <a:solidFill>
                  <a:srgbClr val="FFFFFF"/>
                </a:solidFill>
                <a:latin typeface="Segoe Print" pitchFamily="34" charset="0"/>
                <a:ea typeface="Segoe Print" pitchFamily="34" charset="-122"/>
                <a:cs typeface="Segoe Print" pitchFamily="34" charset="-120"/>
              </a:rPr>
              <a:t>Creates job opportunities, reducing rural unemployment rates.
</a:t>
            </a:r>
            <a:endParaRPr lang="en-US" sz="1400" dirty="0"/>
          </a:p>
        </p:txBody>
      </p:sp>
      <p:sp>
        <p:nvSpPr>
          <p:cNvPr id="13" name="Text 8"/>
          <p:cNvSpPr/>
          <p:nvPr/>
        </p:nvSpPr>
        <p:spPr>
          <a:xfrm>
            <a:off x="6591135" y="4419490"/>
            <a:ext cx="4838579" cy="571486"/>
          </a:xfrm>
          <a:prstGeom prst="rect">
            <a:avLst/>
          </a:prstGeom>
          <a:noFill/>
          <a:ln/>
        </p:spPr>
        <p:txBody>
          <a:bodyPr wrap="square" lIns="0" tIns="0" rIns="0" bIns="0" rtlCol="0" anchor="t"/>
          <a:lstStyle/>
          <a:p>
            <a:pPr marL="0" indent="0" algn="l">
              <a:lnSpc>
                <a:spcPct val="150000"/>
              </a:lnSpc>
              <a:buNone/>
            </a:pPr>
            <a:r>
              <a:rPr lang="en-US" sz="1400" dirty="0">
                <a:solidFill>
                  <a:srgbClr val="FFFFFF"/>
                </a:solidFill>
                <a:latin typeface="Segoe Print" pitchFamily="34" charset="0"/>
                <a:ea typeface="Segoe Print" pitchFamily="34" charset="-122"/>
                <a:cs typeface="Segoe Print" pitchFamily="34" charset="-120"/>
              </a:rPr>
              <a:t>Supports women's empowerment through involvement in allied activities.
</a:t>
            </a:r>
            <a:endParaRPr lang="en-US" sz="1400" dirty="0"/>
          </a:p>
        </p:txBody>
      </p:sp>
      <p:sp>
        <p:nvSpPr>
          <p:cNvPr id="14" name="Shape 9"/>
          <p:cNvSpPr/>
          <p:nvPr/>
        </p:nvSpPr>
        <p:spPr>
          <a:xfrm>
            <a:off x="761981" y="3073320"/>
            <a:ext cx="88898" cy="88899"/>
          </a:xfrm>
          <a:prstGeom prst="ellipse">
            <a:avLst/>
          </a:prstGeom>
          <a:solidFill>
            <a:srgbClr val="FFE066"/>
          </a:solidFill>
          <a:ln/>
        </p:spPr>
      </p:sp>
      <p:sp>
        <p:nvSpPr>
          <p:cNvPr id="15" name="Shape 10"/>
          <p:cNvSpPr/>
          <p:nvPr/>
        </p:nvSpPr>
        <p:spPr>
          <a:xfrm>
            <a:off x="761981" y="3797202"/>
            <a:ext cx="88898" cy="88899"/>
          </a:xfrm>
          <a:prstGeom prst="ellipse">
            <a:avLst/>
          </a:prstGeom>
          <a:solidFill>
            <a:srgbClr val="FFE066"/>
          </a:solidFill>
          <a:ln/>
        </p:spPr>
      </p:sp>
      <p:sp>
        <p:nvSpPr>
          <p:cNvPr id="16" name="Shape 11"/>
          <p:cNvSpPr/>
          <p:nvPr/>
        </p:nvSpPr>
        <p:spPr>
          <a:xfrm>
            <a:off x="761981" y="4521083"/>
            <a:ext cx="88898" cy="88899"/>
          </a:xfrm>
          <a:prstGeom prst="ellipse">
            <a:avLst/>
          </a:prstGeom>
          <a:solidFill>
            <a:srgbClr val="FFE066"/>
          </a:solidFill>
          <a:ln/>
        </p:spPr>
      </p:sp>
      <p:sp>
        <p:nvSpPr>
          <p:cNvPr id="17" name="Shape 12"/>
          <p:cNvSpPr/>
          <p:nvPr/>
        </p:nvSpPr>
        <p:spPr>
          <a:xfrm>
            <a:off x="6349841" y="3073320"/>
            <a:ext cx="88898" cy="88899"/>
          </a:xfrm>
          <a:prstGeom prst="ellipse">
            <a:avLst/>
          </a:prstGeom>
          <a:solidFill>
            <a:srgbClr val="8B5CF6"/>
          </a:solidFill>
          <a:ln/>
        </p:spPr>
      </p:sp>
      <p:sp>
        <p:nvSpPr>
          <p:cNvPr id="18" name="Shape 13"/>
          <p:cNvSpPr/>
          <p:nvPr/>
        </p:nvSpPr>
        <p:spPr>
          <a:xfrm>
            <a:off x="6349841" y="3797202"/>
            <a:ext cx="88898" cy="88899"/>
          </a:xfrm>
          <a:prstGeom prst="ellipse">
            <a:avLst/>
          </a:prstGeom>
          <a:solidFill>
            <a:srgbClr val="8B5CF6"/>
          </a:solidFill>
          <a:ln/>
        </p:spPr>
      </p:sp>
      <p:sp>
        <p:nvSpPr>
          <p:cNvPr id="19" name="Shape 14"/>
          <p:cNvSpPr/>
          <p:nvPr/>
        </p:nvSpPr>
        <p:spPr>
          <a:xfrm>
            <a:off x="6349841" y="4521083"/>
            <a:ext cx="88898" cy="88899"/>
          </a:xfrm>
          <a:prstGeom prst="ellipse">
            <a:avLst/>
          </a:prstGeom>
          <a:solidFill>
            <a:srgbClr val="8B5CF6"/>
          </a:solidFill>
          <a:ln/>
        </p:spPr>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2D5016"/>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45975" cy="6812280"/>
          </a:xfrm>
          <a:prstGeom prst="rect">
            <a:avLst/>
          </a:prstGeom>
        </p:spPr>
      </p:pic>
      <p:pic>
        <p:nvPicPr>
          <p:cNvPr id="3" name="Image 1" descr="preencoded.png"/>
          <p:cNvPicPr>
            <a:picLocks noChangeAspect="1"/>
          </p:cNvPicPr>
          <p:nvPr/>
        </p:nvPicPr>
        <p:blipFill>
          <a:blip r:embed="rId4"/>
          <a:stretch>
            <a:fillRect/>
          </a:stretch>
        </p:blipFill>
        <p:spPr>
          <a:xfrm>
            <a:off x="5918052" y="3187620"/>
            <a:ext cx="634984" cy="380990"/>
          </a:xfrm>
          <a:prstGeom prst="rect">
            <a:avLst/>
          </a:prstGeom>
        </p:spPr>
      </p:pic>
      <p:pic>
        <p:nvPicPr>
          <p:cNvPr id="4" name="Image 2" descr="preencoded.png"/>
          <p:cNvPicPr>
            <a:picLocks noChangeAspect="1"/>
          </p:cNvPicPr>
          <p:nvPr/>
        </p:nvPicPr>
        <p:blipFill>
          <a:blip r:embed="rId5"/>
          <a:stretch>
            <a:fillRect/>
          </a:stretch>
        </p:blipFill>
        <p:spPr>
          <a:xfrm>
            <a:off x="6603835" y="1831459"/>
            <a:ext cx="4825879" cy="3194911"/>
          </a:xfrm>
          <a:prstGeom prst="rect">
            <a:avLst/>
          </a:prstGeom>
        </p:spPr>
      </p:pic>
      <p:sp>
        <p:nvSpPr>
          <p:cNvPr id="5" name="Text 0"/>
          <p:cNvSpPr/>
          <p:nvPr/>
        </p:nvSpPr>
        <p:spPr>
          <a:xfrm>
            <a:off x="457189" y="419090"/>
            <a:ext cx="5994250" cy="1485863"/>
          </a:xfrm>
          <a:prstGeom prst="rect">
            <a:avLst/>
          </a:prstGeom>
          <a:noFill/>
          <a:ln/>
        </p:spPr>
        <p:txBody>
          <a:bodyPr wrap="square" lIns="0" tIns="0" rIns="0" bIns="0" rtlCol="0" anchor="t"/>
          <a:lstStyle/>
          <a:p>
            <a:pPr marL="0" indent="0" algn="l">
              <a:lnSpc>
                <a:spcPct val="120000"/>
              </a:lnSpc>
              <a:buNone/>
            </a:pPr>
            <a:r>
              <a:rPr lang="en-US" sz="2900" b="1" dirty="0">
                <a:solidFill>
                  <a:srgbClr val="FFFFFF"/>
                </a:solidFill>
                <a:latin typeface="Segoe Print" pitchFamily="34" charset="0"/>
                <a:ea typeface="Segoe Print" pitchFamily="34" charset="-122"/>
                <a:cs typeface="Segoe Print" pitchFamily="34" charset="-120"/>
              </a:rPr>
              <a:t>Visual Impact of Agriculture
</a:t>
            </a:r>
            <a:endParaRPr lang="en-US" sz="2900" dirty="0"/>
          </a:p>
        </p:txBody>
      </p:sp>
      <p:sp>
        <p:nvSpPr>
          <p:cNvPr id="6" name="Text 1"/>
          <p:cNvSpPr/>
          <p:nvPr/>
        </p:nvSpPr>
        <p:spPr>
          <a:xfrm>
            <a:off x="342891" y="2197045"/>
            <a:ext cx="5524362" cy="4444889"/>
          </a:xfrm>
          <a:prstGeom prst="rect">
            <a:avLst/>
          </a:prstGeom>
          <a:noFill/>
          <a:ln/>
        </p:spPr>
        <p:txBody>
          <a:bodyPr wrap="square" lIns="0" tIns="0" rIns="0" bIns="0" rtlCol="0" anchor="t"/>
          <a:lstStyle/>
          <a:p>
            <a:pPr marL="0" indent="0" algn="l">
              <a:lnSpc>
                <a:spcPct val="150000"/>
              </a:lnSpc>
              <a:buNone/>
            </a:pPr>
            <a:r>
              <a:rPr lang="en-US" sz="1300" dirty="0">
                <a:solidFill>
                  <a:srgbClr val="D4D4D4"/>
                </a:solidFill>
                <a:latin typeface="Comic Sans MS" pitchFamily="34" charset="0"/>
                <a:ea typeface="Comic Sans MS" pitchFamily="34" charset="-122"/>
                <a:cs typeface="Comic Sans MS" pitchFamily="34" charset="-120"/>
              </a:rPr>
              <a:t>This slide showcases diverse agricultural practices, highlighting sustainable methods, crop rotation, and organic farming. Key takeaway: Visual representation emphasizes the importance of innovative techniques in enhancing productivity.
</a:t>
            </a:r>
            <a:endParaRPr lang="en-US" sz="13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2D5016"/>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45975" cy="6812280"/>
          </a:xfrm>
          <a:prstGeom prst="rect">
            <a:avLst/>
          </a:prstGeom>
        </p:spPr>
      </p:pic>
      <p:sp>
        <p:nvSpPr>
          <p:cNvPr id="3" name="Shape 0"/>
          <p:cNvSpPr/>
          <p:nvPr/>
        </p:nvSpPr>
        <p:spPr>
          <a:xfrm>
            <a:off x="761981" y="1598252"/>
            <a:ext cx="5181470" cy="4296305"/>
          </a:xfrm>
          <a:prstGeom prst="roundRect">
            <a:avLst>
              <a:gd name="adj" fmla="val 4138"/>
            </a:avLst>
          </a:prstGeom>
          <a:solidFill>
            <a:srgbClr val="FFE066">
              <a:alpha val="8000"/>
            </a:srgbClr>
          </a:solidFill>
          <a:ln w="10160">
            <a:solidFill>
              <a:srgbClr val="FFE066">
                <a:alpha val="20000"/>
              </a:srgbClr>
            </a:solidFill>
            <a:prstDash val="solid"/>
          </a:ln>
        </p:spPr>
      </p:sp>
      <p:sp>
        <p:nvSpPr>
          <p:cNvPr id="4" name="Shape 1"/>
          <p:cNvSpPr/>
          <p:nvPr/>
        </p:nvSpPr>
        <p:spPr>
          <a:xfrm>
            <a:off x="6248244" y="1598252"/>
            <a:ext cx="5181470" cy="4296305"/>
          </a:xfrm>
          <a:prstGeom prst="roundRect">
            <a:avLst>
              <a:gd name="adj" fmla="val 4138"/>
            </a:avLst>
          </a:prstGeom>
          <a:solidFill>
            <a:srgbClr val="8B5CF6">
              <a:alpha val="8000"/>
            </a:srgbClr>
          </a:solidFill>
          <a:ln w="10160">
            <a:solidFill>
              <a:srgbClr val="8B5CF6">
                <a:alpha val="20000"/>
              </a:srgbClr>
            </a:solidFill>
            <a:prstDash val="solid"/>
          </a:ln>
        </p:spPr>
      </p:sp>
      <p:pic>
        <p:nvPicPr>
          <p:cNvPr id="5" name="Image 1" descr="preencoded.png"/>
          <p:cNvPicPr>
            <a:picLocks noChangeAspect="1"/>
          </p:cNvPicPr>
          <p:nvPr/>
        </p:nvPicPr>
        <p:blipFill>
          <a:blip r:embed="rId4"/>
          <a:srcRect/>
          <a:stretch/>
        </p:blipFill>
        <p:spPr>
          <a:xfrm>
            <a:off x="6070448" y="1396965"/>
            <a:ext cx="50799" cy="4825879"/>
          </a:xfrm>
          <a:prstGeom prst="rect">
            <a:avLst/>
          </a:prstGeom>
        </p:spPr>
      </p:pic>
      <p:pic>
        <p:nvPicPr>
          <p:cNvPr id="6" name="Image 2" descr="preencoded.png"/>
          <p:cNvPicPr>
            <a:picLocks noChangeAspect="1"/>
          </p:cNvPicPr>
          <p:nvPr/>
        </p:nvPicPr>
        <p:blipFill>
          <a:blip r:embed="rId5"/>
          <a:stretch>
            <a:fillRect/>
          </a:stretch>
        </p:blipFill>
        <p:spPr>
          <a:xfrm>
            <a:off x="5587860" y="3555911"/>
            <a:ext cx="1015975" cy="1015975"/>
          </a:xfrm>
          <a:prstGeom prst="rect">
            <a:avLst/>
          </a:prstGeom>
        </p:spPr>
      </p:pic>
      <p:sp>
        <p:nvSpPr>
          <p:cNvPr id="7" name="Text 2"/>
          <p:cNvSpPr/>
          <p:nvPr/>
        </p:nvSpPr>
        <p:spPr>
          <a:xfrm>
            <a:off x="1015975" y="507987"/>
            <a:ext cx="10159746" cy="634984"/>
          </a:xfrm>
          <a:prstGeom prst="rect">
            <a:avLst/>
          </a:prstGeom>
          <a:noFill/>
          <a:ln/>
        </p:spPr>
        <p:txBody>
          <a:bodyPr wrap="square" lIns="0" tIns="0" rIns="0" bIns="0" rtlCol="0" anchor="t"/>
          <a:lstStyle/>
          <a:p>
            <a:pPr marL="0" indent="0" algn="l">
              <a:lnSpc>
                <a:spcPct val="130000"/>
              </a:lnSpc>
              <a:buNone/>
            </a:pPr>
            <a:r>
              <a:rPr lang="en-US" sz="2900" b="1" dirty="0">
                <a:solidFill>
                  <a:srgbClr val="FFFFFF"/>
                </a:solidFill>
                <a:latin typeface="Segoe Print" pitchFamily="34" charset="0"/>
                <a:ea typeface="Segoe Print" pitchFamily="34" charset="-122"/>
                <a:cs typeface="Segoe Print" pitchFamily="34" charset="-120"/>
              </a:rPr>
              <a:t>Co-operatives vs. Individual Farming
</a:t>
            </a:r>
            <a:endParaRPr lang="en-US" sz="2900" dirty="0"/>
          </a:p>
        </p:txBody>
      </p:sp>
      <p:sp>
        <p:nvSpPr>
          <p:cNvPr id="8" name="Text 3"/>
          <p:cNvSpPr/>
          <p:nvPr/>
        </p:nvSpPr>
        <p:spPr>
          <a:xfrm>
            <a:off x="1000735" y="1811608"/>
            <a:ext cx="4703962" cy="320032"/>
          </a:xfrm>
          <a:prstGeom prst="rect">
            <a:avLst/>
          </a:prstGeom>
          <a:noFill/>
          <a:ln/>
        </p:spPr>
        <p:txBody>
          <a:bodyPr wrap="square" lIns="0" tIns="0" rIns="0" bIns="0" rtlCol="0" anchor="t"/>
          <a:lstStyle/>
          <a:p>
            <a:pPr marL="0" indent="0" algn="l">
              <a:lnSpc>
                <a:spcPct val="120000"/>
              </a:lnSpc>
              <a:buNone/>
            </a:pPr>
            <a:r>
              <a:rPr lang="en-US" sz="1900" b="1" dirty="0">
                <a:solidFill>
                  <a:srgbClr val="FFE066"/>
                </a:solidFill>
                <a:latin typeface="Segoe Print" pitchFamily="34" charset="0"/>
                <a:ea typeface="Segoe Print" pitchFamily="34" charset="-122"/>
                <a:cs typeface="Segoe Print" pitchFamily="34" charset="-120"/>
              </a:rPr>
              <a:t>Co-operatives
</a:t>
            </a:r>
            <a:endParaRPr lang="en-US" sz="1900" dirty="0"/>
          </a:p>
        </p:txBody>
      </p:sp>
      <p:sp>
        <p:nvSpPr>
          <p:cNvPr id="9" name="Text 4"/>
          <p:cNvSpPr/>
          <p:nvPr/>
        </p:nvSpPr>
        <p:spPr>
          <a:xfrm>
            <a:off x="1254728" y="2284035"/>
            <a:ext cx="4449969" cy="552436"/>
          </a:xfrm>
          <a:prstGeom prst="rect">
            <a:avLst/>
          </a:prstGeom>
          <a:noFill/>
          <a:ln/>
        </p:spPr>
        <p:txBody>
          <a:bodyPr wrap="square" lIns="0" tIns="0" rIns="0" bIns="0" rtlCol="0" anchor="t"/>
          <a:lstStyle/>
          <a:p>
            <a:pPr marL="0" indent="0" algn="l">
              <a:lnSpc>
                <a:spcPct val="145000"/>
              </a:lnSpc>
              <a:buNone/>
            </a:pPr>
            <a:r>
              <a:rPr lang="en-US" sz="1400" dirty="0">
                <a:solidFill>
                  <a:srgbClr val="FFFFFF"/>
                </a:solidFill>
                <a:latin typeface="Segoe Print" pitchFamily="34" charset="0"/>
                <a:ea typeface="Segoe Print" pitchFamily="34" charset="-122"/>
                <a:cs typeface="Segoe Print" pitchFamily="34" charset="-120"/>
              </a:rPr>
              <a:t>Enhance bargaining power for better prices and terms.
</a:t>
            </a:r>
            <a:endParaRPr lang="en-US" sz="1400" dirty="0"/>
          </a:p>
        </p:txBody>
      </p:sp>
      <p:sp>
        <p:nvSpPr>
          <p:cNvPr id="10" name="Text 5"/>
          <p:cNvSpPr/>
          <p:nvPr/>
        </p:nvSpPr>
        <p:spPr>
          <a:xfrm>
            <a:off x="1254728" y="2988867"/>
            <a:ext cx="4449969" cy="552436"/>
          </a:xfrm>
          <a:prstGeom prst="rect">
            <a:avLst/>
          </a:prstGeom>
          <a:noFill/>
          <a:ln/>
        </p:spPr>
        <p:txBody>
          <a:bodyPr wrap="square" lIns="0" tIns="0" rIns="0" bIns="0" rtlCol="0" anchor="t"/>
          <a:lstStyle/>
          <a:p>
            <a:pPr marL="0" indent="0" algn="l">
              <a:lnSpc>
                <a:spcPct val="145000"/>
              </a:lnSpc>
              <a:buNone/>
            </a:pPr>
            <a:r>
              <a:rPr lang="en-US" sz="1400" dirty="0">
                <a:solidFill>
                  <a:srgbClr val="FFFFFF"/>
                </a:solidFill>
                <a:latin typeface="Segoe Print" pitchFamily="34" charset="0"/>
                <a:ea typeface="Segoe Print" pitchFamily="34" charset="-122"/>
                <a:cs typeface="Segoe Print" pitchFamily="34" charset="-120"/>
              </a:rPr>
              <a:t>Shared resources lead to reduced operational costs.
</a:t>
            </a:r>
            <a:endParaRPr lang="en-US" sz="1400" dirty="0"/>
          </a:p>
        </p:txBody>
      </p:sp>
      <p:sp>
        <p:nvSpPr>
          <p:cNvPr id="11" name="Text 6"/>
          <p:cNvSpPr/>
          <p:nvPr/>
        </p:nvSpPr>
        <p:spPr>
          <a:xfrm>
            <a:off x="1254728" y="3693699"/>
            <a:ext cx="4449969" cy="552436"/>
          </a:xfrm>
          <a:prstGeom prst="rect">
            <a:avLst/>
          </a:prstGeom>
          <a:noFill/>
          <a:ln/>
        </p:spPr>
        <p:txBody>
          <a:bodyPr wrap="square" lIns="0" tIns="0" rIns="0" bIns="0" rtlCol="0" anchor="t"/>
          <a:lstStyle/>
          <a:p>
            <a:pPr marL="0" indent="0" algn="l">
              <a:lnSpc>
                <a:spcPct val="145000"/>
              </a:lnSpc>
              <a:buNone/>
            </a:pPr>
            <a:r>
              <a:rPr lang="en-US" sz="1400" dirty="0">
                <a:solidFill>
                  <a:srgbClr val="FFFFFF"/>
                </a:solidFill>
                <a:latin typeface="Segoe Print" pitchFamily="34" charset="0"/>
                <a:ea typeface="Segoe Print" pitchFamily="34" charset="-122"/>
                <a:cs typeface="Segoe Print" pitchFamily="34" charset="-120"/>
              </a:rPr>
              <a:t>Stronger community support fosters collaboration and trust.
</a:t>
            </a:r>
            <a:endParaRPr lang="en-US" sz="1400" dirty="0"/>
          </a:p>
        </p:txBody>
      </p:sp>
      <p:sp>
        <p:nvSpPr>
          <p:cNvPr id="12" name="Text 7"/>
          <p:cNvSpPr/>
          <p:nvPr/>
        </p:nvSpPr>
        <p:spPr>
          <a:xfrm>
            <a:off x="1254728" y="4398532"/>
            <a:ext cx="4449969" cy="552436"/>
          </a:xfrm>
          <a:prstGeom prst="rect">
            <a:avLst/>
          </a:prstGeom>
          <a:noFill/>
          <a:ln/>
        </p:spPr>
        <p:txBody>
          <a:bodyPr wrap="square" lIns="0" tIns="0" rIns="0" bIns="0" rtlCol="0" anchor="t"/>
          <a:lstStyle/>
          <a:p>
            <a:pPr marL="0" indent="0" algn="l">
              <a:lnSpc>
                <a:spcPct val="145000"/>
              </a:lnSpc>
              <a:buNone/>
            </a:pPr>
            <a:r>
              <a:rPr lang="en-US" sz="1400" dirty="0">
                <a:solidFill>
                  <a:srgbClr val="FFFFFF"/>
                </a:solidFill>
                <a:latin typeface="Segoe Print" pitchFamily="34" charset="0"/>
                <a:ea typeface="Segoe Print" pitchFamily="34" charset="-122"/>
                <a:cs typeface="Segoe Print" pitchFamily="34" charset="-120"/>
              </a:rPr>
              <a:t>Access to collective marketing channels increases visibility.
</a:t>
            </a:r>
            <a:endParaRPr lang="en-US" sz="1400" dirty="0"/>
          </a:p>
        </p:txBody>
      </p:sp>
      <p:sp>
        <p:nvSpPr>
          <p:cNvPr id="13" name="Text 8"/>
          <p:cNvSpPr/>
          <p:nvPr/>
        </p:nvSpPr>
        <p:spPr>
          <a:xfrm>
            <a:off x="1254728" y="5103364"/>
            <a:ext cx="4449969" cy="552436"/>
          </a:xfrm>
          <a:prstGeom prst="rect">
            <a:avLst/>
          </a:prstGeom>
          <a:noFill/>
          <a:ln/>
        </p:spPr>
        <p:txBody>
          <a:bodyPr wrap="square" lIns="0" tIns="0" rIns="0" bIns="0" rtlCol="0" anchor="t"/>
          <a:lstStyle/>
          <a:p>
            <a:pPr marL="0" indent="0" algn="l">
              <a:lnSpc>
                <a:spcPct val="145000"/>
              </a:lnSpc>
              <a:buNone/>
            </a:pPr>
            <a:r>
              <a:rPr lang="en-US" sz="1400" dirty="0">
                <a:solidFill>
                  <a:srgbClr val="FFFFFF"/>
                </a:solidFill>
                <a:latin typeface="Segoe Print" pitchFamily="34" charset="0"/>
                <a:ea typeface="Segoe Print" pitchFamily="34" charset="-122"/>
                <a:cs typeface="Segoe Print" pitchFamily="34" charset="-120"/>
              </a:rPr>
              <a:t>Risk is distributed among members, reducing individual burden.
</a:t>
            </a:r>
            <a:endParaRPr lang="en-US" sz="1400" dirty="0"/>
          </a:p>
        </p:txBody>
      </p:sp>
      <p:sp>
        <p:nvSpPr>
          <p:cNvPr id="14" name="Text 9"/>
          <p:cNvSpPr/>
          <p:nvPr/>
        </p:nvSpPr>
        <p:spPr>
          <a:xfrm>
            <a:off x="6486998" y="1811608"/>
            <a:ext cx="4703962" cy="320032"/>
          </a:xfrm>
          <a:prstGeom prst="rect">
            <a:avLst/>
          </a:prstGeom>
          <a:noFill/>
          <a:ln/>
        </p:spPr>
        <p:txBody>
          <a:bodyPr wrap="square" lIns="0" tIns="0" rIns="0" bIns="0" rtlCol="0" anchor="t"/>
          <a:lstStyle/>
          <a:p>
            <a:pPr marL="0" indent="0" algn="l">
              <a:lnSpc>
                <a:spcPct val="120000"/>
              </a:lnSpc>
              <a:buNone/>
            </a:pPr>
            <a:r>
              <a:rPr lang="en-US" sz="1900" b="1" dirty="0">
                <a:solidFill>
                  <a:srgbClr val="8B5CF6"/>
                </a:solidFill>
                <a:latin typeface="Segoe Print" pitchFamily="34" charset="0"/>
                <a:ea typeface="Segoe Print" pitchFamily="34" charset="-122"/>
                <a:cs typeface="Segoe Print" pitchFamily="34" charset="-120"/>
              </a:rPr>
              <a:t>Individual Farming
</a:t>
            </a:r>
            <a:endParaRPr lang="en-US" sz="1900" dirty="0"/>
          </a:p>
        </p:txBody>
      </p:sp>
      <p:sp>
        <p:nvSpPr>
          <p:cNvPr id="15" name="Text 10"/>
          <p:cNvSpPr/>
          <p:nvPr/>
        </p:nvSpPr>
        <p:spPr>
          <a:xfrm>
            <a:off x="6740991" y="2284035"/>
            <a:ext cx="4449968" cy="552436"/>
          </a:xfrm>
          <a:prstGeom prst="rect">
            <a:avLst/>
          </a:prstGeom>
          <a:noFill/>
          <a:ln/>
        </p:spPr>
        <p:txBody>
          <a:bodyPr wrap="square" lIns="0" tIns="0" rIns="0" bIns="0" rtlCol="0" anchor="t"/>
          <a:lstStyle/>
          <a:p>
            <a:pPr marL="0" indent="0" algn="l">
              <a:lnSpc>
                <a:spcPct val="145000"/>
              </a:lnSpc>
              <a:buNone/>
            </a:pPr>
            <a:r>
              <a:rPr lang="en-US" sz="1400" dirty="0">
                <a:solidFill>
                  <a:srgbClr val="FFFFFF"/>
                </a:solidFill>
                <a:latin typeface="Segoe Print" pitchFamily="34" charset="0"/>
                <a:ea typeface="Segoe Print" pitchFamily="34" charset="-122"/>
                <a:cs typeface="Segoe Print" pitchFamily="34" charset="-120"/>
              </a:rPr>
              <a:t>Greater autonomy in decision-making and management.
</a:t>
            </a:r>
            <a:endParaRPr lang="en-US" sz="1400" dirty="0"/>
          </a:p>
        </p:txBody>
      </p:sp>
      <p:sp>
        <p:nvSpPr>
          <p:cNvPr id="16" name="Text 11"/>
          <p:cNvSpPr/>
          <p:nvPr/>
        </p:nvSpPr>
        <p:spPr>
          <a:xfrm>
            <a:off x="6740991" y="2988867"/>
            <a:ext cx="4449968" cy="552436"/>
          </a:xfrm>
          <a:prstGeom prst="rect">
            <a:avLst/>
          </a:prstGeom>
          <a:noFill/>
          <a:ln/>
        </p:spPr>
        <p:txBody>
          <a:bodyPr wrap="square" lIns="0" tIns="0" rIns="0" bIns="0" rtlCol="0" anchor="t"/>
          <a:lstStyle/>
          <a:p>
            <a:pPr marL="0" indent="0" algn="l">
              <a:lnSpc>
                <a:spcPct val="145000"/>
              </a:lnSpc>
              <a:buNone/>
            </a:pPr>
            <a:r>
              <a:rPr lang="en-US" sz="1400" dirty="0">
                <a:solidFill>
                  <a:srgbClr val="FFFFFF"/>
                </a:solidFill>
                <a:latin typeface="Segoe Print" pitchFamily="34" charset="0"/>
                <a:ea typeface="Segoe Print" pitchFamily="34" charset="-122"/>
                <a:cs typeface="Segoe Print" pitchFamily="34" charset="-120"/>
              </a:rPr>
              <a:t>Potential for personalized farming practices tailored to specific needs.
</a:t>
            </a:r>
            <a:endParaRPr lang="en-US" sz="1400" dirty="0"/>
          </a:p>
        </p:txBody>
      </p:sp>
      <p:sp>
        <p:nvSpPr>
          <p:cNvPr id="17" name="Text 12"/>
          <p:cNvSpPr/>
          <p:nvPr/>
        </p:nvSpPr>
        <p:spPr>
          <a:xfrm>
            <a:off x="6740991" y="3693699"/>
            <a:ext cx="4115491" cy="276218"/>
          </a:xfrm>
          <a:prstGeom prst="rect">
            <a:avLst/>
          </a:prstGeom>
          <a:noFill/>
          <a:ln/>
        </p:spPr>
        <p:txBody>
          <a:bodyPr wrap="square" lIns="0" tIns="0" rIns="0" bIns="0" rtlCol="0" anchor="t"/>
          <a:lstStyle/>
          <a:p>
            <a:pPr marL="0" indent="0" algn="l">
              <a:lnSpc>
                <a:spcPct val="145000"/>
              </a:lnSpc>
              <a:buNone/>
            </a:pPr>
            <a:r>
              <a:rPr lang="en-US" sz="1400" dirty="0">
                <a:solidFill>
                  <a:srgbClr val="FFFFFF"/>
                </a:solidFill>
                <a:latin typeface="Segoe Print" pitchFamily="34" charset="0"/>
                <a:ea typeface="Segoe Print" pitchFamily="34" charset="-122"/>
                <a:cs typeface="Segoe Print" pitchFamily="34" charset="-120"/>
              </a:rPr>
              <a:t>Flexibility in crop selection and market timing.
</a:t>
            </a:r>
            <a:endParaRPr lang="en-US" sz="1400" dirty="0"/>
          </a:p>
        </p:txBody>
      </p:sp>
      <p:sp>
        <p:nvSpPr>
          <p:cNvPr id="18" name="Text 13"/>
          <p:cNvSpPr/>
          <p:nvPr/>
        </p:nvSpPr>
        <p:spPr>
          <a:xfrm>
            <a:off x="6740991" y="4122314"/>
            <a:ext cx="4449968" cy="552436"/>
          </a:xfrm>
          <a:prstGeom prst="rect">
            <a:avLst/>
          </a:prstGeom>
          <a:noFill/>
          <a:ln/>
        </p:spPr>
        <p:txBody>
          <a:bodyPr wrap="square" lIns="0" tIns="0" rIns="0" bIns="0" rtlCol="0" anchor="t"/>
          <a:lstStyle/>
          <a:p>
            <a:pPr marL="0" indent="0" algn="l">
              <a:lnSpc>
                <a:spcPct val="145000"/>
              </a:lnSpc>
              <a:buNone/>
            </a:pPr>
            <a:r>
              <a:rPr lang="en-US" sz="1400" dirty="0">
                <a:solidFill>
                  <a:srgbClr val="FFFFFF"/>
                </a:solidFill>
                <a:latin typeface="Segoe Print" pitchFamily="34" charset="0"/>
                <a:ea typeface="Segoe Print" pitchFamily="34" charset="-122"/>
                <a:cs typeface="Segoe Print" pitchFamily="34" charset="-120"/>
              </a:rPr>
              <a:t>Isolation can lead to limited access to resources and support.
</a:t>
            </a:r>
            <a:endParaRPr lang="en-US" sz="1400" dirty="0"/>
          </a:p>
        </p:txBody>
      </p:sp>
      <p:sp>
        <p:nvSpPr>
          <p:cNvPr id="19" name="Text 14"/>
          <p:cNvSpPr/>
          <p:nvPr/>
        </p:nvSpPr>
        <p:spPr>
          <a:xfrm>
            <a:off x="6740991" y="4827146"/>
            <a:ext cx="4408854" cy="276218"/>
          </a:xfrm>
          <a:prstGeom prst="rect">
            <a:avLst/>
          </a:prstGeom>
          <a:noFill/>
          <a:ln/>
        </p:spPr>
        <p:txBody>
          <a:bodyPr wrap="square" lIns="0" tIns="0" rIns="0" bIns="0" rtlCol="0" anchor="t"/>
          <a:lstStyle/>
          <a:p>
            <a:pPr marL="0" indent="0" algn="l">
              <a:lnSpc>
                <a:spcPct val="145000"/>
              </a:lnSpc>
              <a:buNone/>
            </a:pPr>
            <a:r>
              <a:rPr lang="en-US" sz="1400" dirty="0">
                <a:solidFill>
                  <a:srgbClr val="FFFFFF"/>
                </a:solidFill>
                <a:latin typeface="Segoe Print" pitchFamily="34" charset="0"/>
                <a:ea typeface="Segoe Print" pitchFamily="34" charset="-122"/>
                <a:cs typeface="Segoe Print" pitchFamily="34" charset="-120"/>
              </a:rPr>
              <a:t>Higher individual risk without shared safety nets.
</a:t>
            </a:r>
            <a:endParaRPr lang="en-US" sz="1400" dirty="0"/>
          </a:p>
        </p:txBody>
      </p:sp>
      <p:sp>
        <p:nvSpPr>
          <p:cNvPr id="20" name="Shape 15"/>
          <p:cNvSpPr/>
          <p:nvPr/>
        </p:nvSpPr>
        <p:spPr>
          <a:xfrm>
            <a:off x="1000735" y="2372936"/>
            <a:ext cx="101597" cy="101596"/>
          </a:xfrm>
          <a:prstGeom prst="ellipse">
            <a:avLst/>
          </a:prstGeom>
          <a:solidFill>
            <a:srgbClr val="FFE066"/>
          </a:solidFill>
          <a:ln/>
        </p:spPr>
      </p:sp>
      <p:sp>
        <p:nvSpPr>
          <p:cNvPr id="21" name="Shape 16"/>
          <p:cNvSpPr/>
          <p:nvPr/>
        </p:nvSpPr>
        <p:spPr>
          <a:xfrm>
            <a:off x="1000735" y="3077768"/>
            <a:ext cx="101597" cy="101596"/>
          </a:xfrm>
          <a:prstGeom prst="ellipse">
            <a:avLst/>
          </a:prstGeom>
          <a:solidFill>
            <a:srgbClr val="FFE066"/>
          </a:solidFill>
          <a:ln/>
        </p:spPr>
      </p:sp>
      <p:sp>
        <p:nvSpPr>
          <p:cNvPr id="22" name="Shape 17"/>
          <p:cNvSpPr/>
          <p:nvPr/>
        </p:nvSpPr>
        <p:spPr>
          <a:xfrm>
            <a:off x="1000735" y="3782601"/>
            <a:ext cx="101597" cy="101596"/>
          </a:xfrm>
          <a:prstGeom prst="ellipse">
            <a:avLst/>
          </a:prstGeom>
          <a:solidFill>
            <a:srgbClr val="FFE066"/>
          </a:solidFill>
          <a:ln/>
        </p:spPr>
      </p:sp>
      <p:sp>
        <p:nvSpPr>
          <p:cNvPr id="23" name="Shape 18"/>
          <p:cNvSpPr/>
          <p:nvPr/>
        </p:nvSpPr>
        <p:spPr>
          <a:xfrm>
            <a:off x="1000735" y="4487433"/>
            <a:ext cx="101597" cy="101596"/>
          </a:xfrm>
          <a:prstGeom prst="ellipse">
            <a:avLst/>
          </a:prstGeom>
          <a:solidFill>
            <a:srgbClr val="FFE066"/>
          </a:solidFill>
          <a:ln/>
        </p:spPr>
      </p:sp>
      <p:sp>
        <p:nvSpPr>
          <p:cNvPr id="24" name="Shape 19"/>
          <p:cNvSpPr/>
          <p:nvPr/>
        </p:nvSpPr>
        <p:spPr>
          <a:xfrm>
            <a:off x="1000735" y="5192260"/>
            <a:ext cx="101597" cy="101600"/>
          </a:xfrm>
          <a:prstGeom prst="ellipse">
            <a:avLst/>
          </a:prstGeom>
          <a:solidFill>
            <a:srgbClr val="FFE066"/>
          </a:solidFill>
          <a:ln/>
        </p:spPr>
      </p:sp>
      <p:sp>
        <p:nvSpPr>
          <p:cNvPr id="25" name="Shape 20"/>
          <p:cNvSpPr/>
          <p:nvPr/>
        </p:nvSpPr>
        <p:spPr>
          <a:xfrm>
            <a:off x="6486998" y="2372936"/>
            <a:ext cx="101598" cy="101596"/>
          </a:xfrm>
          <a:prstGeom prst="ellipse">
            <a:avLst/>
          </a:prstGeom>
          <a:solidFill>
            <a:srgbClr val="8B5CF6"/>
          </a:solidFill>
          <a:ln/>
        </p:spPr>
      </p:sp>
      <p:sp>
        <p:nvSpPr>
          <p:cNvPr id="26" name="Shape 21"/>
          <p:cNvSpPr/>
          <p:nvPr/>
        </p:nvSpPr>
        <p:spPr>
          <a:xfrm>
            <a:off x="6486998" y="3077768"/>
            <a:ext cx="101598" cy="101596"/>
          </a:xfrm>
          <a:prstGeom prst="ellipse">
            <a:avLst/>
          </a:prstGeom>
          <a:solidFill>
            <a:srgbClr val="8B5CF6"/>
          </a:solidFill>
          <a:ln/>
        </p:spPr>
      </p:sp>
      <p:sp>
        <p:nvSpPr>
          <p:cNvPr id="27" name="Shape 22"/>
          <p:cNvSpPr/>
          <p:nvPr/>
        </p:nvSpPr>
        <p:spPr>
          <a:xfrm>
            <a:off x="6486998" y="3782601"/>
            <a:ext cx="101598" cy="101596"/>
          </a:xfrm>
          <a:prstGeom prst="ellipse">
            <a:avLst/>
          </a:prstGeom>
          <a:solidFill>
            <a:srgbClr val="8B5CF6"/>
          </a:solidFill>
          <a:ln/>
        </p:spPr>
      </p:sp>
      <p:sp>
        <p:nvSpPr>
          <p:cNvPr id="28" name="Shape 23"/>
          <p:cNvSpPr/>
          <p:nvPr/>
        </p:nvSpPr>
        <p:spPr>
          <a:xfrm>
            <a:off x="6486998" y="4211215"/>
            <a:ext cx="101598" cy="101596"/>
          </a:xfrm>
          <a:prstGeom prst="ellipse">
            <a:avLst/>
          </a:prstGeom>
          <a:solidFill>
            <a:srgbClr val="8B5CF6"/>
          </a:solidFill>
          <a:ln/>
        </p:spPr>
      </p:sp>
      <p:sp>
        <p:nvSpPr>
          <p:cNvPr id="29" name="Shape 24"/>
          <p:cNvSpPr/>
          <p:nvPr/>
        </p:nvSpPr>
        <p:spPr>
          <a:xfrm>
            <a:off x="6486998" y="4916047"/>
            <a:ext cx="101598" cy="101596"/>
          </a:xfrm>
          <a:prstGeom prst="ellipse">
            <a:avLst/>
          </a:prstGeom>
          <a:solidFill>
            <a:srgbClr val="8B5CF6"/>
          </a:solidFill>
          <a:ln/>
        </p:spPr>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2D5016"/>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45975" cy="6812280"/>
          </a:xfrm>
          <a:prstGeom prst="rect">
            <a:avLst/>
          </a:prstGeom>
        </p:spPr>
      </p:pic>
      <p:pic>
        <p:nvPicPr>
          <p:cNvPr id="3" name="Image 1" descr="preencoded.png"/>
          <p:cNvPicPr>
            <a:picLocks noChangeAspect="1"/>
          </p:cNvPicPr>
          <p:nvPr/>
        </p:nvPicPr>
        <p:blipFill>
          <a:blip r:embed="rId4"/>
          <a:stretch>
            <a:fillRect/>
          </a:stretch>
        </p:blipFill>
        <p:spPr>
          <a:xfrm>
            <a:off x="1015975" y="1955751"/>
            <a:ext cx="3174921" cy="190495"/>
          </a:xfrm>
          <a:prstGeom prst="rect">
            <a:avLst/>
          </a:prstGeom>
        </p:spPr>
      </p:pic>
      <p:sp>
        <p:nvSpPr>
          <p:cNvPr id="4" name="Text 0"/>
          <p:cNvSpPr/>
          <p:nvPr/>
        </p:nvSpPr>
        <p:spPr>
          <a:xfrm>
            <a:off x="1015975" y="1269968"/>
            <a:ext cx="10159746" cy="660383"/>
          </a:xfrm>
          <a:prstGeom prst="rect">
            <a:avLst/>
          </a:prstGeom>
          <a:noFill/>
          <a:ln/>
        </p:spPr>
        <p:txBody>
          <a:bodyPr wrap="square" lIns="0" tIns="0" rIns="0" bIns="0" rtlCol="0" anchor="t"/>
          <a:lstStyle/>
          <a:p>
            <a:pPr marL="0" indent="0" algn="l">
              <a:lnSpc>
                <a:spcPct val="120000"/>
              </a:lnSpc>
              <a:buNone/>
            </a:pPr>
            <a:r>
              <a:rPr lang="en-US" sz="2900" b="1" dirty="0">
                <a:solidFill>
                  <a:srgbClr val="FFFFFF"/>
                </a:solidFill>
                <a:latin typeface="Calibri" pitchFamily="34" charset="0"/>
                <a:ea typeface="Calibri" pitchFamily="34" charset="-122"/>
                <a:cs typeface="Calibri" pitchFamily="34" charset="-120"/>
              </a:rPr>
              <a:t>Agricultural Productivity Trends
</a:t>
            </a:r>
            <a:endParaRPr lang="en-US" sz="2900" dirty="0"/>
          </a:p>
        </p:txBody>
      </p:sp>
      <p:graphicFrame>
        <p:nvGraphicFramePr>
          <p:cNvPr id="5" name="Chart 0"/>
          <p:cNvGraphicFramePr/>
          <p:nvPr/>
        </p:nvGraphicFramePr>
        <p:xfrm>
          <a:off x="1015975" y="2336742"/>
          <a:ext cx="10159746" cy="3505112"/>
        </p:xfrm>
        <a:graphic>
          <a:graphicData uri="http://schemas.openxmlformats.org/drawingml/2006/chart">
            <c:chart xmlns:c="http://schemas.openxmlformats.org/drawingml/2006/chart" xmlns:r="http://schemas.openxmlformats.org/officeDocument/2006/relationships" r:id="rId5"/>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2D5016"/>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45975" cy="6812280"/>
          </a:xfrm>
          <a:prstGeom prst="rect">
            <a:avLst/>
          </a:prstGeom>
        </p:spPr>
      </p:pic>
      <p:sp>
        <p:nvSpPr>
          <p:cNvPr id="3" name="Shape 0"/>
          <p:cNvSpPr/>
          <p:nvPr/>
        </p:nvSpPr>
        <p:spPr>
          <a:xfrm>
            <a:off x="761981" y="1396972"/>
            <a:ext cx="5263066" cy="2814244"/>
          </a:xfrm>
          <a:prstGeom prst="roundRect">
            <a:avLst>
              <a:gd name="adj" fmla="val 6318"/>
            </a:avLst>
          </a:prstGeom>
          <a:solidFill>
            <a:srgbClr val="000000">
              <a:alpha val="0"/>
            </a:srgbClr>
          </a:solidFill>
          <a:ln w="10160">
            <a:solidFill>
              <a:srgbClr val="FFFFFF">
                <a:alpha val="18000"/>
              </a:srgbClr>
            </a:solidFill>
            <a:prstDash val="solid"/>
          </a:ln>
        </p:spPr>
      </p:sp>
      <p:sp>
        <p:nvSpPr>
          <p:cNvPr id="4" name="Shape 1"/>
          <p:cNvSpPr/>
          <p:nvPr/>
        </p:nvSpPr>
        <p:spPr>
          <a:xfrm>
            <a:off x="848339" y="3983259"/>
            <a:ext cx="844529" cy="141604"/>
          </a:xfrm>
          <a:prstGeom prst="rect">
            <a:avLst/>
          </a:prstGeom>
          <a:solidFill>
            <a:srgbClr val="000000">
              <a:alpha val="60000"/>
            </a:srgbClr>
          </a:solidFill>
          <a:ln/>
        </p:spPr>
      </p:sp>
      <p:sp>
        <p:nvSpPr>
          <p:cNvPr id="5" name="Shape 2"/>
          <p:cNvSpPr/>
          <p:nvPr/>
        </p:nvSpPr>
        <p:spPr>
          <a:xfrm>
            <a:off x="6166648" y="1396972"/>
            <a:ext cx="5263066" cy="2814244"/>
          </a:xfrm>
          <a:prstGeom prst="roundRect">
            <a:avLst>
              <a:gd name="adj" fmla="val 6318"/>
            </a:avLst>
          </a:prstGeom>
          <a:solidFill>
            <a:srgbClr val="000000">
              <a:alpha val="0"/>
            </a:srgbClr>
          </a:solidFill>
          <a:ln w="10160">
            <a:solidFill>
              <a:srgbClr val="FFFFFF">
                <a:alpha val="18000"/>
              </a:srgbClr>
            </a:solidFill>
            <a:prstDash val="solid"/>
          </a:ln>
        </p:spPr>
      </p:sp>
      <p:sp>
        <p:nvSpPr>
          <p:cNvPr id="6" name="Shape 3"/>
          <p:cNvSpPr/>
          <p:nvPr/>
        </p:nvSpPr>
        <p:spPr>
          <a:xfrm>
            <a:off x="6253006" y="3983259"/>
            <a:ext cx="1004703" cy="141604"/>
          </a:xfrm>
          <a:prstGeom prst="rect">
            <a:avLst/>
          </a:prstGeom>
          <a:solidFill>
            <a:srgbClr val="000000">
              <a:alpha val="60000"/>
            </a:srgbClr>
          </a:solidFill>
          <a:ln/>
        </p:spPr>
      </p:sp>
      <p:sp>
        <p:nvSpPr>
          <p:cNvPr id="7" name="Shape 4"/>
          <p:cNvSpPr/>
          <p:nvPr/>
        </p:nvSpPr>
        <p:spPr>
          <a:xfrm>
            <a:off x="761981" y="4352816"/>
            <a:ext cx="5263066" cy="2459464"/>
          </a:xfrm>
          <a:prstGeom prst="roundRect">
            <a:avLst>
              <a:gd name="adj" fmla="val 7229"/>
            </a:avLst>
          </a:prstGeom>
          <a:solidFill>
            <a:srgbClr val="000000">
              <a:alpha val="0"/>
            </a:srgbClr>
          </a:solidFill>
          <a:ln w="10160">
            <a:solidFill>
              <a:srgbClr val="FFFFFF">
                <a:alpha val="18000"/>
              </a:srgbClr>
            </a:solidFill>
            <a:prstDash val="solid"/>
          </a:ln>
        </p:spPr>
      </p:sp>
      <p:sp>
        <p:nvSpPr>
          <p:cNvPr id="8" name="Shape 5"/>
          <p:cNvSpPr/>
          <p:nvPr/>
        </p:nvSpPr>
        <p:spPr>
          <a:xfrm>
            <a:off x="6166648" y="4352816"/>
            <a:ext cx="5263066" cy="2459464"/>
          </a:xfrm>
          <a:prstGeom prst="roundRect">
            <a:avLst>
              <a:gd name="adj" fmla="val 7229"/>
            </a:avLst>
          </a:prstGeom>
          <a:solidFill>
            <a:srgbClr val="000000">
              <a:alpha val="0"/>
            </a:srgbClr>
          </a:solidFill>
          <a:ln w="10160">
            <a:solidFill>
              <a:srgbClr val="FFFFFF">
                <a:alpha val="18000"/>
              </a:srgbClr>
            </a:solidFill>
            <a:prstDash val="solid"/>
          </a:ln>
        </p:spPr>
      </p:sp>
      <p:pic>
        <p:nvPicPr>
          <p:cNvPr id="9" name="Image 1" descr="preencoded.png"/>
          <p:cNvPicPr>
            <a:picLocks noChangeAspect="1"/>
          </p:cNvPicPr>
          <p:nvPr/>
        </p:nvPicPr>
        <p:blipFill>
          <a:blip r:embed="rId4"/>
          <a:stretch>
            <a:fillRect/>
          </a:stretch>
        </p:blipFill>
        <p:spPr>
          <a:xfrm>
            <a:off x="558786" y="1142971"/>
            <a:ext cx="3809905" cy="190495"/>
          </a:xfrm>
          <a:prstGeom prst="rect">
            <a:avLst/>
          </a:prstGeom>
        </p:spPr>
      </p:pic>
      <p:sp>
        <p:nvSpPr>
          <p:cNvPr id="10" name="Text 6"/>
          <p:cNvSpPr/>
          <p:nvPr/>
        </p:nvSpPr>
        <p:spPr>
          <a:xfrm>
            <a:off x="558786" y="355591"/>
            <a:ext cx="10159746" cy="761981"/>
          </a:xfrm>
          <a:prstGeom prst="rect">
            <a:avLst/>
          </a:prstGeom>
          <a:noFill/>
          <a:ln/>
        </p:spPr>
        <p:txBody>
          <a:bodyPr wrap="square" lIns="0" tIns="0" rIns="0" bIns="0" rtlCol="0" anchor="t"/>
          <a:lstStyle/>
          <a:p>
            <a:pPr marL="0" indent="0" algn="l">
              <a:lnSpc>
                <a:spcPct val="120000"/>
              </a:lnSpc>
              <a:buNone/>
            </a:pPr>
            <a:r>
              <a:rPr lang="en-US" sz="2900" b="1" dirty="0">
                <a:solidFill>
                  <a:srgbClr val="FFFFFF"/>
                </a:solidFill>
                <a:latin typeface="Segoe Print" pitchFamily="34" charset="0"/>
                <a:ea typeface="Segoe Print" pitchFamily="34" charset="-122"/>
                <a:cs typeface="Segoe Print" pitchFamily="34" charset="-120"/>
              </a:rPr>
              <a:t>Understanding the PURA Initiative
</a:t>
            </a:r>
            <a:endParaRPr lang="en-US" sz="2900" dirty="0"/>
          </a:p>
        </p:txBody>
      </p:sp>
      <p:sp>
        <p:nvSpPr>
          <p:cNvPr id="11" name="Text 7"/>
          <p:cNvSpPr/>
          <p:nvPr/>
        </p:nvSpPr>
        <p:spPr>
          <a:xfrm>
            <a:off x="2987918" y="2578994"/>
            <a:ext cx="2906640" cy="157473"/>
          </a:xfrm>
          <a:prstGeom prst="rect">
            <a:avLst/>
          </a:prstGeom>
          <a:noFill/>
          <a:ln/>
        </p:spPr>
        <p:txBody>
          <a:bodyPr wrap="square" lIns="0" tIns="0" rIns="0" bIns="0" rtlCol="0" anchor="t"/>
          <a:lstStyle/>
          <a:p>
            <a:pPr marL="0" indent="0">
              <a:lnSpc>
                <a:spcPct val="124000"/>
              </a:lnSpc>
              <a:buNone/>
            </a:pPr>
            <a:r>
              <a:rPr lang="en-US" sz="900" b="1" dirty="0">
                <a:solidFill>
                  <a:srgbClr val="FFFFFF"/>
                </a:solidFill>
                <a:latin typeface="Segoe Print" pitchFamily="34" charset="0"/>
                <a:ea typeface="Segoe Print" pitchFamily="34" charset="-122"/>
                <a:cs typeface="Segoe Print" pitchFamily="34" charset="-120"/>
              </a:rPr>
              <a:t>Promoting Economic Development
</a:t>
            </a:r>
            <a:endParaRPr lang="en-US" sz="900" dirty="0"/>
          </a:p>
        </p:txBody>
      </p:sp>
      <p:sp>
        <p:nvSpPr>
          <p:cNvPr id="12" name="Text 8"/>
          <p:cNvSpPr/>
          <p:nvPr/>
        </p:nvSpPr>
        <p:spPr>
          <a:xfrm>
            <a:off x="2987918" y="2767900"/>
            <a:ext cx="2906640" cy="479096"/>
          </a:xfrm>
          <a:prstGeom prst="rect">
            <a:avLst/>
          </a:prstGeom>
          <a:noFill/>
          <a:ln/>
        </p:spPr>
        <p:txBody>
          <a:bodyPr wrap="square" lIns="0" tIns="0" rIns="0" bIns="0" rtlCol="0" anchor="t"/>
          <a:lstStyle/>
          <a:p>
            <a:pPr marL="0" indent="0">
              <a:lnSpc>
                <a:spcPct val="139844"/>
              </a:lnSpc>
              <a:buNone/>
            </a:pPr>
            <a:r>
              <a:rPr lang="en-US" sz="800" dirty="0">
                <a:solidFill>
                  <a:srgbClr val="D4D4D4"/>
                </a:solidFill>
                <a:latin typeface="Segoe Print" pitchFamily="34" charset="0"/>
                <a:ea typeface="Segoe Print" pitchFamily="34" charset="-122"/>
                <a:cs typeface="Segoe Print" pitchFamily="34" charset="-120"/>
              </a:rPr>
              <a:t>PURA aims to enhance rural economies by creating job opportunities, with a target of increasing rural income by 30% over the next five years.
</a:t>
            </a:r>
            <a:endParaRPr lang="en-US" sz="800" dirty="0"/>
          </a:p>
        </p:txBody>
      </p:sp>
      <p:sp>
        <p:nvSpPr>
          <p:cNvPr id="13" name="Text 9"/>
          <p:cNvSpPr/>
          <p:nvPr/>
        </p:nvSpPr>
        <p:spPr>
          <a:xfrm>
            <a:off x="8392585" y="2578994"/>
            <a:ext cx="2906641" cy="157473"/>
          </a:xfrm>
          <a:prstGeom prst="rect">
            <a:avLst/>
          </a:prstGeom>
          <a:noFill/>
          <a:ln/>
        </p:spPr>
        <p:txBody>
          <a:bodyPr wrap="square" lIns="0" tIns="0" rIns="0" bIns="0" rtlCol="0" anchor="t"/>
          <a:lstStyle/>
          <a:p>
            <a:pPr marL="0" indent="0">
              <a:lnSpc>
                <a:spcPct val="124000"/>
              </a:lnSpc>
              <a:buNone/>
            </a:pPr>
            <a:r>
              <a:rPr lang="en-US" sz="900" b="1" dirty="0">
                <a:solidFill>
                  <a:srgbClr val="FFFFFF"/>
                </a:solidFill>
                <a:latin typeface="Segoe Print" pitchFamily="34" charset="0"/>
                <a:ea typeface="Segoe Print" pitchFamily="34" charset="-122"/>
                <a:cs typeface="Segoe Print" pitchFamily="34" charset="-120"/>
              </a:rPr>
              <a:t>Urban-like Amenities
</a:t>
            </a:r>
            <a:endParaRPr lang="en-US" sz="900" dirty="0"/>
          </a:p>
        </p:txBody>
      </p:sp>
      <p:sp>
        <p:nvSpPr>
          <p:cNvPr id="14" name="Text 10"/>
          <p:cNvSpPr/>
          <p:nvPr/>
        </p:nvSpPr>
        <p:spPr>
          <a:xfrm>
            <a:off x="8392585" y="2767900"/>
            <a:ext cx="2906641" cy="479096"/>
          </a:xfrm>
          <a:prstGeom prst="rect">
            <a:avLst/>
          </a:prstGeom>
          <a:noFill/>
          <a:ln/>
        </p:spPr>
        <p:txBody>
          <a:bodyPr wrap="square" lIns="0" tIns="0" rIns="0" bIns="0" rtlCol="0" anchor="t"/>
          <a:lstStyle/>
          <a:p>
            <a:pPr marL="0" indent="0">
              <a:lnSpc>
                <a:spcPct val="139844"/>
              </a:lnSpc>
              <a:buNone/>
            </a:pPr>
            <a:r>
              <a:rPr lang="en-US" sz="800" dirty="0">
                <a:solidFill>
                  <a:srgbClr val="D4D4D4"/>
                </a:solidFill>
                <a:latin typeface="Segoe Print" pitchFamily="34" charset="0"/>
                <a:ea typeface="Segoe Print" pitchFamily="34" charset="-122"/>
                <a:cs typeface="Segoe Print" pitchFamily="34" charset="-120"/>
              </a:rPr>
              <a:t>The initiative encourages the development of urban-like facilities in villages, including healthcare, education, and sanitation, improving overall quality of life.
</a:t>
            </a:r>
            <a:endParaRPr lang="en-US" sz="800" dirty="0"/>
          </a:p>
        </p:txBody>
      </p:sp>
      <p:sp>
        <p:nvSpPr>
          <p:cNvPr id="15" name="Text 11"/>
          <p:cNvSpPr/>
          <p:nvPr/>
        </p:nvSpPr>
        <p:spPr>
          <a:xfrm>
            <a:off x="2987918" y="5709462"/>
            <a:ext cx="2906640" cy="157482"/>
          </a:xfrm>
          <a:prstGeom prst="rect">
            <a:avLst/>
          </a:prstGeom>
          <a:noFill/>
          <a:ln/>
        </p:spPr>
        <p:txBody>
          <a:bodyPr wrap="square" lIns="0" tIns="0" rIns="0" bIns="0" rtlCol="0" anchor="t"/>
          <a:lstStyle/>
          <a:p>
            <a:pPr marL="0" indent="0">
              <a:lnSpc>
                <a:spcPct val="124000"/>
              </a:lnSpc>
              <a:buNone/>
            </a:pPr>
            <a:r>
              <a:rPr lang="en-US" sz="900" b="1" dirty="0">
                <a:solidFill>
                  <a:srgbClr val="FFFFFF"/>
                </a:solidFill>
                <a:latin typeface="Segoe Print" pitchFamily="34" charset="0"/>
                <a:ea typeface="Segoe Print" pitchFamily="34" charset="-122"/>
                <a:cs typeface="Segoe Print" pitchFamily="34" charset="-120"/>
              </a:rPr>
              <a:t>Fostering Entrepreneurship
</a:t>
            </a:r>
            <a:endParaRPr lang="en-US" sz="900" dirty="0"/>
          </a:p>
        </p:txBody>
      </p:sp>
      <p:sp>
        <p:nvSpPr>
          <p:cNvPr id="16" name="Text 12"/>
          <p:cNvSpPr/>
          <p:nvPr/>
        </p:nvSpPr>
        <p:spPr>
          <a:xfrm>
            <a:off x="2987918" y="5898374"/>
            <a:ext cx="2906640" cy="479096"/>
          </a:xfrm>
          <a:prstGeom prst="rect">
            <a:avLst/>
          </a:prstGeom>
          <a:noFill/>
          <a:ln/>
        </p:spPr>
        <p:txBody>
          <a:bodyPr wrap="square" lIns="0" tIns="0" rIns="0" bIns="0" rtlCol="0" anchor="t"/>
          <a:lstStyle/>
          <a:p>
            <a:pPr marL="0" indent="0">
              <a:lnSpc>
                <a:spcPct val="139844"/>
              </a:lnSpc>
              <a:buNone/>
            </a:pPr>
            <a:r>
              <a:rPr lang="en-US" sz="800" dirty="0">
                <a:solidFill>
                  <a:srgbClr val="D4D4D4"/>
                </a:solidFill>
                <a:latin typeface="Segoe Print" pitchFamily="34" charset="0"/>
                <a:ea typeface="Segoe Print" pitchFamily="34" charset="-122"/>
                <a:cs typeface="Segoe Print" pitchFamily="34" charset="-120"/>
              </a:rPr>
              <a:t>PURA supports skill development programs, aiming to train 1 million rural youth in entrepreneurship and vocational skills by 2025, boosting local businesses.
</a:t>
            </a:r>
            <a:endParaRPr lang="en-US" sz="800" dirty="0"/>
          </a:p>
        </p:txBody>
      </p:sp>
      <p:sp>
        <p:nvSpPr>
          <p:cNvPr id="17" name="Text 13"/>
          <p:cNvSpPr/>
          <p:nvPr/>
        </p:nvSpPr>
        <p:spPr>
          <a:xfrm>
            <a:off x="8392585" y="5709462"/>
            <a:ext cx="2906641" cy="157482"/>
          </a:xfrm>
          <a:prstGeom prst="rect">
            <a:avLst/>
          </a:prstGeom>
          <a:noFill/>
          <a:ln/>
        </p:spPr>
        <p:txBody>
          <a:bodyPr wrap="square" lIns="0" tIns="0" rIns="0" bIns="0" rtlCol="0" anchor="t"/>
          <a:lstStyle/>
          <a:p>
            <a:pPr marL="0" indent="0">
              <a:lnSpc>
                <a:spcPct val="124000"/>
              </a:lnSpc>
              <a:buNone/>
            </a:pPr>
            <a:r>
              <a:rPr lang="en-US" sz="900" b="1" dirty="0">
                <a:solidFill>
                  <a:srgbClr val="FFFFFF"/>
                </a:solidFill>
                <a:latin typeface="Segoe Print" pitchFamily="34" charset="0"/>
                <a:ea typeface="Segoe Print" pitchFamily="34" charset="-122"/>
                <a:cs typeface="Segoe Print" pitchFamily="34" charset="-120"/>
              </a:rPr>
              <a:t>Infrastructure Improvement
</a:t>
            </a:r>
            <a:endParaRPr lang="en-US" sz="900" dirty="0"/>
          </a:p>
        </p:txBody>
      </p:sp>
      <p:sp>
        <p:nvSpPr>
          <p:cNvPr id="18" name="Text 14"/>
          <p:cNvSpPr/>
          <p:nvPr/>
        </p:nvSpPr>
        <p:spPr>
          <a:xfrm>
            <a:off x="8392585" y="5898374"/>
            <a:ext cx="2906641" cy="479096"/>
          </a:xfrm>
          <a:prstGeom prst="rect">
            <a:avLst/>
          </a:prstGeom>
          <a:noFill/>
          <a:ln/>
        </p:spPr>
        <p:txBody>
          <a:bodyPr wrap="square" lIns="0" tIns="0" rIns="0" bIns="0" rtlCol="0" anchor="t"/>
          <a:lstStyle/>
          <a:p>
            <a:pPr marL="0" indent="0">
              <a:lnSpc>
                <a:spcPct val="139844"/>
              </a:lnSpc>
              <a:buNone/>
            </a:pPr>
            <a:r>
              <a:rPr lang="en-US" sz="800" dirty="0">
                <a:solidFill>
                  <a:srgbClr val="D4D4D4"/>
                </a:solidFill>
                <a:latin typeface="Segoe Print" pitchFamily="34" charset="0"/>
                <a:ea typeface="Segoe Print" pitchFamily="34" charset="-122"/>
                <a:cs typeface="Segoe Print" pitchFamily="34" charset="-120"/>
              </a:rPr>
              <a:t>Investment in rural infrastructure, such as roads and internet connectivity, is crucial for enhancing living standards and attracting investments in rural areas.
</a:t>
            </a:r>
            <a:endParaRPr lang="en-US" sz="800" dirty="0"/>
          </a:p>
        </p:txBody>
      </p:sp>
      <p:sp>
        <p:nvSpPr>
          <p:cNvPr id="19" name="Text 15"/>
          <p:cNvSpPr/>
          <p:nvPr/>
        </p:nvSpPr>
        <p:spPr>
          <a:xfrm>
            <a:off x="895486" y="3998976"/>
            <a:ext cx="750234" cy="110173"/>
          </a:xfrm>
          <a:prstGeom prst="rect">
            <a:avLst/>
          </a:prstGeom>
          <a:noFill/>
          <a:ln/>
        </p:spPr>
        <p:txBody>
          <a:bodyPr wrap="square" lIns="0" tIns="0" rIns="0" bIns="0" rtlCol="0" anchor="t"/>
          <a:lstStyle/>
          <a:p>
            <a:pPr marL="0" indent="0">
              <a:lnSpc>
                <a:spcPct val="144667"/>
              </a:lnSpc>
              <a:buNone/>
            </a:pPr>
            <a:r>
              <a:rPr lang="en-US" sz="600" dirty="0">
                <a:solidFill>
                  <a:srgbClr val="FFFFFF"/>
                </a:solidFill>
                <a:latin typeface="Segoe Print" pitchFamily="34" charset="0"/>
                <a:ea typeface="Segoe Print" pitchFamily="34" charset="-122"/>
                <a:cs typeface="Segoe Print" pitchFamily="34" charset="-120"/>
              </a:rPr>
              <a:t>Photo by EqualStock
</a:t>
            </a:r>
            <a:endParaRPr lang="en-US" sz="600" dirty="0"/>
          </a:p>
        </p:txBody>
      </p:sp>
      <p:sp>
        <p:nvSpPr>
          <p:cNvPr id="20" name="Text 16"/>
          <p:cNvSpPr/>
          <p:nvPr/>
        </p:nvSpPr>
        <p:spPr>
          <a:xfrm>
            <a:off x="6300154" y="3998976"/>
            <a:ext cx="910408" cy="110173"/>
          </a:xfrm>
          <a:prstGeom prst="rect">
            <a:avLst/>
          </a:prstGeom>
          <a:noFill/>
          <a:ln/>
        </p:spPr>
        <p:txBody>
          <a:bodyPr wrap="square" lIns="0" tIns="0" rIns="0" bIns="0" rtlCol="0" anchor="t"/>
          <a:lstStyle/>
          <a:p>
            <a:pPr marL="0" indent="0">
              <a:lnSpc>
                <a:spcPct val="144667"/>
              </a:lnSpc>
              <a:buNone/>
            </a:pPr>
            <a:r>
              <a:rPr lang="en-US" sz="600" dirty="0">
                <a:solidFill>
                  <a:srgbClr val="FFFFFF"/>
                </a:solidFill>
                <a:latin typeface="Segoe Print" pitchFamily="34" charset="0"/>
                <a:ea typeface="Segoe Print" pitchFamily="34" charset="-122"/>
                <a:cs typeface="Segoe Print" pitchFamily="34" charset="-120"/>
              </a:rPr>
              <a:t>Photo by Nathan Waters
</a:t>
            </a:r>
            <a:endParaRPr lang="en-US" sz="600" dirty="0"/>
          </a:p>
        </p:txBody>
      </p:sp>
      <p:sp>
        <p:nvSpPr>
          <p:cNvPr id="21" name="Text 17"/>
          <p:cNvSpPr/>
          <p:nvPr/>
        </p:nvSpPr>
        <p:spPr>
          <a:xfrm>
            <a:off x="895486" y="7304063"/>
            <a:ext cx="878024" cy="380990"/>
          </a:xfrm>
          <a:prstGeom prst="rect">
            <a:avLst/>
          </a:prstGeom>
          <a:noFill/>
          <a:ln/>
        </p:spPr>
        <p:txBody>
          <a:bodyPr wrap="square" lIns="0" tIns="0" rIns="0" bIns="0" rtlCol="0" anchor="t"/>
          <a:lstStyle/>
          <a:p>
            <a:pPr marL="0" indent="0">
              <a:lnSpc>
                <a:spcPct val="144667"/>
              </a:lnSpc>
              <a:buNone/>
            </a:pPr>
            <a:r>
              <a:rPr lang="en-US" sz="600" dirty="0">
                <a:solidFill>
                  <a:srgbClr val="FFFFFF"/>
                </a:solidFill>
                <a:latin typeface="Segoe Print" pitchFamily="34" charset="0"/>
                <a:ea typeface="Segoe Print" pitchFamily="34" charset="-122"/>
                <a:cs typeface="Segoe Print" pitchFamily="34" charset="-120"/>
              </a:rPr>
              <a:t>Photo by Prateek Katyal
</a:t>
            </a:r>
            <a:endParaRPr lang="en-US" sz="600" dirty="0"/>
          </a:p>
        </p:txBody>
      </p:sp>
      <p:pic>
        <p:nvPicPr>
          <p:cNvPr id="22" name="Image 2" descr="preencoded.png"/>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977758" y="2351028"/>
            <a:ext cx="141602" cy="141602"/>
          </a:xfrm>
          <a:prstGeom prst="rect">
            <a:avLst/>
          </a:prstGeom>
        </p:spPr>
      </p:pic>
      <p:pic>
        <p:nvPicPr>
          <p:cNvPr id="23" name="Image 3" descr="preencoded.png"/>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382425" y="2351029"/>
            <a:ext cx="141601" cy="141601"/>
          </a:xfrm>
          <a:prstGeom prst="rect">
            <a:avLst/>
          </a:prstGeom>
        </p:spPr>
      </p:pic>
      <p:pic>
        <p:nvPicPr>
          <p:cNvPr id="24" name="Image 4" descr="preencoded.png"/>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2977758" y="5481507"/>
            <a:ext cx="141602" cy="141602"/>
          </a:xfrm>
          <a:prstGeom prst="rect">
            <a:avLst/>
          </a:prstGeom>
        </p:spPr>
      </p:pic>
      <p:pic>
        <p:nvPicPr>
          <p:cNvPr id="25" name="Image 5" descr="preencoded.png"/>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8382425" y="5481507"/>
            <a:ext cx="141601" cy="141601"/>
          </a:xfrm>
          <a:prstGeom prst="rect">
            <a:avLst/>
          </a:prstGeom>
        </p:spPr>
      </p:pic>
      <p:pic>
        <p:nvPicPr>
          <p:cNvPr id="26" name="Image 6" descr="preencoded.png"/>
          <p:cNvPicPr>
            <a:picLocks noChangeAspect="1"/>
          </p:cNvPicPr>
          <p:nvPr/>
        </p:nvPicPr>
        <p:blipFill>
          <a:blip r:embed="rId13"/>
          <a:srcRect/>
          <a:stretch/>
        </p:blipFill>
        <p:spPr>
          <a:xfrm>
            <a:off x="772141" y="1407124"/>
            <a:ext cx="2095447" cy="2793936"/>
          </a:xfrm>
          <a:prstGeom prst="rect">
            <a:avLst/>
          </a:prstGeom>
        </p:spPr>
      </p:pic>
      <p:pic>
        <p:nvPicPr>
          <p:cNvPr id="27" name="Image 7" descr="preencoded.png"/>
          <p:cNvPicPr>
            <a:picLocks noChangeAspect="1"/>
          </p:cNvPicPr>
          <p:nvPr/>
        </p:nvPicPr>
        <p:blipFill>
          <a:blip r:embed="rId14"/>
          <a:srcRect/>
          <a:stretch/>
        </p:blipFill>
        <p:spPr>
          <a:xfrm>
            <a:off x="6176808" y="1407124"/>
            <a:ext cx="2095448" cy="2793936"/>
          </a:xfrm>
          <a:prstGeom prst="rect">
            <a:avLst/>
          </a:prstGeom>
        </p:spPr>
      </p:pic>
      <p:pic>
        <p:nvPicPr>
          <p:cNvPr id="28" name="Image 8" descr="preencoded.png"/>
          <p:cNvPicPr>
            <a:picLocks noChangeAspect="1"/>
          </p:cNvPicPr>
          <p:nvPr/>
        </p:nvPicPr>
        <p:blipFill>
          <a:blip r:embed="rId15"/>
          <a:srcRect/>
          <a:stretch/>
        </p:blipFill>
        <p:spPr>
          <a:xfrm>
            <a:off x="772141" y="4362979"/>
            <a:ext cx="2095447" cy="2449301"/>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2D5016"/>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45975" cy="6812280"/>
          </a:xfrm>
          <a:prstGeom prst="rect">
            <a:avLst/>
          </a:prstGeom>
        </p:spPr>
      </p:pic>
      <p:sp>
        <p:nvSpPr>
          <p:cNvPr id="3" name="Shape 0"/>
          <p:cNvSpPr/>
          <p:nvPr/>
        </p:nvSpPr>
        <p:spPr>
          <a:xfrm>
            <a:off x="761981" y="1409346"/>
            <a:ext cx="10667733" cy="1053592"/>
          </a:xfrm>
          <a:prstGeom prst="roundRect">
            <a:avLst>
              <a:gd name="adj" fmla="val 16875"/>
            </a:avLst>
          </a:prstGeom>
          <a:solidFill>
            <a:srgbClr val="000000">
              <a:alpha val="0"/>
            </a:srgbClr>
          </a:solidFill>
          <a:ln w="10160">
            <a:solidFill>
              <a:srgbClr val="FFFFFF">
                <a:alpha val="18000"/>
              </a:srgbClr>
            </a:solidFill>
            <a:prstDash val="solid"/>
          </a:ln>
        </p:spPr>
      </p:sp>
      <p:sp>
        <p:nvSpPr>
          <p:cNvPr id="4" name="Shape 1"/>
          <p:cNvSpPr/>
          <p:nvPr/>
        </p:nvSpPr>
        <p:spPr>
          <a:xfrm>
            <a:off x="761981" y="2616142"/>
            <a:ext cx="10667733" cy="1053592"/>
          </a:xfrm>
          <a:prstGeom prst="roundRect">
            <a:avLst>
              <a:gd name="adj" fmla="val 16875"/>
            </a:avLst>
          </a:prstGeom>
          <a:solidFill>
            <a:srgbClr val="000000">
              <a:alpha val="0"/>
            </a:srgbClr>
          </a:solidFill>
          <a:ln w="10160">
            <a:solidFill>
              <a:srgbClr val="FFFFFF">
                <a:alpha val="18000"/>
              </a:srgbClr>
            </a:solidFill>
            <a:prstDash val="solid"/>
          </a:ln>
        </p:spPr>
      </p:sp>
      <p:sp>
        <p:nvSpPr>
          <p:cNvPr id="5" name="Shape 2"/>
          <p:cNvSpPr/>
          <p:nvPr/>
        </p:nvSpPr>
        <p:spPr>
          <a:xfrm>
            <a:off x="761981" y="3822927"/>
            <a:ext cx="10667733" cy="1053592"/>
          </a:xfrm>
          <a:prstGeom prst="roundRect">
            <a:avLst>
              <a:gd name="adj" fmla="val 16875"/>
            </a:avLst>
          </a:prstGeom>
          <a:solidFill>
            <a:srgbClr val="000000">
              <a:alpha val="0"/>
            </a:srgbClr>
          </a:solidFill>
          <a:ln w="10160">
            <a:solidFill>
              <a:srgbClr val="FFFFFF">
                <a:alpha val="18000"/>
              </a:srgbClr>
            </a:solidFill>
            <a:prstDash val="solid"/>
          </a:ln>
        </p:spPr>
      </p:sp>
      <p:sp>
        <p:nvSpPr>
          <p:cNvPr id="6" name="Shape 3"/>
          <p:cNvSpPr/>
          <p:nvPr/>
        </p:nvSpPr>
        <p:spPr>
          <a:xfrm>
            <a:off x="761981" y="5029712"/>
            <a:ext cx="10667733" cy="1053592"/>
          </a:xfrm>
          <a:prstGeom prst="roundRect">
            <a:avLst>
              <a:gd name="adj" fmla="val 16875"/>
            </a:avLst>
          </a:prstGeom>
          <a:solidFill>
            <a:srgbClr val="000000">
              <a:alpha val="0"/>
            </a:srgbClr>
          </a:solidFill>
          <a:ln w="10160">
            <a:solidFill>
              <a:srgbClr val="FFFFFF">
                <a:alpha val="18000"/>
              </a:srgbClr>
            </a:solidFill>
            <a:prstDash val="solid"/>
          </a:ln>
        </p:spPr>
      </p:sp>
      <p:pic>
        <p:nvPicPr>
          <p:cNvPr id="7" name="Image 1" descr="preencoded.png"/>
          <p:cNvPicPr>
            <a:picLocks noChangeAspect="1"/>
          </p:cNvPicPr>
          <p:nvPr/>
        </p:nvPicPr>
        <p:blipFill>
          <a:blip r:embed="rId4"/>
          <a:stretch>
            <a:fillRect/>
          </a:stretch>
        </p:blipFill>
        <p:spPr>
          <a:xfrm>
            <a:off x="507987" y="507987"/>
            <a:ext cx="634984" cy="634984"/>
          </a:xfrm>
          <a:prstGeom prst="rect">
            <a:avLst/>
          </a:prstGeom>
        </p:spPr>
      </p:pic>
      <p:pic>
        <p:nvPicPr>
          <p:cNvPr id="8" name="Image 2" descr="preencoded.png"/>
          <p:cNvPicPr>
            <a:picLocks noChangeAspect="1"/>
          </p:cNvPicPr>
          <p:nvPr/>
        </p:nvPicPr>
        <p:blipFill>
          <a:blip r:embed="rId5"/>
          <a:stretch>
            <a:fillRect/>
          </a:stretch>
        </p:blipFill>
        <p:spPr>
          <a:xfrm>
            <a:off x="11302717" y="507987"/>
            <a:ext cx="507987" cy="698483"/>
          </a:xfrm>
          <a:prstGeom prst="rect">
            <a:avLst/>
          </a:prstGeom>
        </p:spPr>
      </p:pic>
      <p:sp>
        <p:nvSpPr>
          <p:cNvPr id="9" name="Text 4"/>
          <p:cNvSpPr/>
          <p:nvPr/>
        </p:nvSpPr>
        <p:spPr>
          <a:xfrm>
            <a:off x="1015975" y="634984"/>
            <a:ext cx="10159746" cy="634984"/>
          </a:xfrm>
          <a:prstGeom prst="rect">
            <a:avLst/>
          </a:prstGeom>
          <a:noFill/>
          <a:ln/>
        </p:spPr>
        <p:txBody>
          <a:bodyPr wrap="square" lIns="0" tIns="0" rIns="0" bIns="0" rtlCol="0" anchor="t"/>
          <a:lstStyle/>
          <a:p>
            <a:pPr marL="0" indent="0" algn="l">
              <a:lnSpc>
                <a:spcPct val="130000"/>
              </a:lnSpc>
              <a:buNone/>
            </a:pPr>
            <a:r>
              <a:rPr lang="en-US" sz="2900" b="1" dirty="0">
                <a:solidFill>
                  <a:srgbClr val="FFFFFF"/>
                </a:solidFill>
                <a:latin typeface="Segoe Print" pitchFamily="34" charset="0"/>
                <a:ea typeface="Segoe Print" pitchFamily="34" charset="-122"/>
                <a:cs typeface="Segoe Print" pitchFamily="34" charset="-120"/>
              </a:rPr>
              <a:t>Frequently Asked Questions
</a:t>
            </a:r>
            <a:endParaRPr lang="en-US" sz="2900" dirty="0"/>
          </a:p>
        </p:txBody>
      </p:sp>
      <p:sp>
        <p:nvSpPr>
          <p:cNvPr id="10" name="Text 5"/>
          <p:cNvSpPr/>
          <p:nvPr/>
        </p:nvSpPr>
        <p:spPr>
          <a:xfrm>
            <a:off x="1395060" y="1582854"/>
            <a:ext cx="9839238" cy="218755"/>
          </a:xfrm>
          <a:prstGeom prst="rect">
            <a:avLst/>
          </a:prstGeom>
          <a:noFill/>
          <a:ln/>
        </p:spPr>
        <p:txBody>
          <a:bodyPr wrap="square" lIns="0" tIns="0" rIns="0" bIns="0" rtlCol="0" anchor="t"/>
          <a:lstStyle/>
          <a:p>
            <a:pPr marL="0" indent="0">
              <a:lnSpc>
                <a:spcPct val="123126"/>
              </a:lnSpc>
              <a:buNone/>
            </a:pPr>
            <a:r>
              <a:rPr lang="en-US" sz="1300" b="1" dirty="0">
                <a:solidFill>
                  <a:srgbClr val="FFFFFF"/>
                </a:solidFill>
                <a:latin typeface="Segoe Print" pitchFamily="34" charset="0"/>
                <a:ea typeface="Segoe Print" pitchFamily="34" charset="-122"/>
                <a:cs typeface="Segoe Print" pitchFamily="34" charset="-120"/>
              </a:rPr>
              <a:t>What is the role of Panchayat Raj in development?
</a:t>
            </a:r>
            <a:endParaRPr lang="en-US" sz="1300" dirty="0"/>
          </a:p>
        </p:txBody>
      </p:sp>
      <p:sp>
        <p:nvSpPr>
          <p:cNvPr id="11" name="Text 6"/>
          <p:cNvSpPr/>
          <p:nvPr/>
        </p:nvSpPr>
        <p:spPr>
          <a:xfrm>
            <a:off x="1395060" y="1845263"/>
            <a:ext cx="9839238" cy="444177"/>
          </a:xfrm>
          <a:prstGeom prst="rect">
            <a:avLst/>
          </a:prstGeom>
          <a:noFill/>
          <a:ln/>
        </p:spPr>
        <p:txBody>
          <a:bodyPr wrap="square" lIns="0" tIns="0" rIns="0" bIns="0" rtlCol="0" anchor="t"/>
          <a:lstStyle/>
          <a:p>
            <a:pPr marL="0" indent="0">
              <a:lnSpc>
                <a:spcPct val="145802"/>
              </a:lnSpc>
              <a:buNone/>
            </a:pPr>
            <a:r>
              <a:rPr lang="en-US" sz="1100" dirty="0">
                <a:solidFill>
                  <a:srgbClr val="D4D4D4"/>
                </a:solidFill>
                <a:latin typeface="Segoe Print" pitchFamily="34" charset="0"/>
                <a:ea typeface="Segoe Print" pitchFamily="34" charset="-122"/>
                <a:cs typeface="Segoe Print" pitchFamily="34" charset="-120"/>
              </a:rPr>
              <a:t>Panchayat Raj serves as a decentralized governance system that empowers local self-governments, facilitating community participation in decision-making and resource allocation for rural development.
</a:t>
            </a:r>
            <a:endParaRPr lang="en-US" sz="1100" dirty="0"/>
          </a:p>
        </p:txBody>
      </p:sp>
      <p:sp>
        <p:nvSpPr>
          <p:cNvPr id="12" name="Text 7"/>
          <p:cNvSpPr/>
          <p:nvPr/>
        </p:nvSpPr>
        <p:spPr>
          <a:xfrm>
            <a:off x="1395060" y="2789639"/>
            <a:ext cx="9839238" cy="218755"/>
          </a:xfrm>
          <a:prstGeom prst="rect">
            <a:avLst/>
          </a:prstGeom>
          <a:noFill/>
          <a:ln/>
        </p:spPr>
        <p:txBody>
          <a:bodyPr wrap="square" lIns="0" tIns="0" rIns="0" bIns="0" rtlCol="0" anchor="t"/>
          <a:lstStyle/>
          <a:p>
            <a:pPr marL="0" indent="0">
              <a:lnSpc>
                <a:spcPct val="123126"/>
              </a:lnSpc>
              <a:buNone/>
            </a:pPr>
            <a:r>
              <a:rPr lang="en-US" sz="1300" b="1" dirty="0">
                <a:solidFill>
                  <a:srgbClr val="FFFFFF"/>
                </a:solidFill>
                <a:latin typeface="Segoe Print" pitchFamily="34" charset="0"/>
                <a:ea typeface="Segoe Print" pitchFamily="34" charset="-122"/>
                <a:cs typeface="Segoe Print" pitchFamily="34" charset="-120"/>
              </a:rPr>
              <a:t>How can co-operatives improve rural income?
</a:t>
            </a:r>
            <a:endParaRPr lang="en-US" sz="1300" dirty="0"/>
          </a:p>
        </p:txBody>
      </p:sp>
      <p:sp>
        <p:nvSpPr>
          <p:cNvPr id="13" name="Text 8"/>
          <p:cNvSpPr/>
          <p:nvPr/>
        </p:nvSpPr>
        <p:spPr>
          <a:xfrm>
            <a:off x="1395060" y="3052048"/>
            <a:ext cx="9839238" cy="444177"/>
          </a:xfrm>
          <a:prstGeom prst="rect">
            <a:avLst/>
          </a:prstGeom>
          <a:noFill/>
          <a:ln/>
        </p:spPr>
        <p:txBody>
          <a:bodyPr wrap="square" lIns="0" tIns="0" rIns="0" bIns="0" rtlCol="0" anchor="t"/>
          <a:lstStyle/>
          <a:p>
            <a:pPr marL="0" indent="0">
              <a:lnSpc>
                <a:spcPct val="145802"/>
              </a:lnSpc>
              <a:buNone/>
            </a:pPr>
            <a:r>
              <a:rPr lang="en-US" sz="1100" dirty="0">
                <a:solidFill>
                  <a:srgbClr val="D4D4D4"/>
                </a:solidFill>
                <a:latin typeface="Segoe Print" pitchFamily="34" charset="0"/>
                <a:ea typeface="Segoe Print" pitchFamily="34" charset="-122"/>
                <a:cs typeface="Segoe Print" pitchFamily="34" charset="-120"/>
              </a:rPr>
              <a:t>Co-operatives enhance rural income by pooling resources, providing better access to markets, and enabling members to benefit from collective bargaining and shared services.
</a:t>
            </a:r>
            <a:endParaRPr lang="en-US" sz="1100" dirty="0"/>
          </a:p>
        </p:txBody>
      </p:sp>
      <p:sp>
        <p:nvSpPr>
          <p:cNvPr id="14" name="Text 9"/>
          <p:cNvSpPr/>
          <p:nvPr/>
        </p:nvSpPr>
        <p:spPr>
          <a:xfrm>
            <a:off x="1395060" y="3996424"/>
            <a:ext cx="9839238" cy="218755"/>
          </a:xfrm>
          <a:prstGeom prst="rect">
            <a:avLst/>
          </a:prstGeom>
          <a:noFill/>
          <a:ln/>
        </p:spPr>
        <p:txBody>
          <a:bodyPr wrap="square" lIns="0" tIns="0" rIns="0" bIns="0" rtlCol="0" anchor="t"/>
          <a:lstStyle/>
          <a:p>
            <a:pPr marL="0" indent="0">
              <a:lnSpc>
                <a:spcPct val="123126"/>
              </a:lnSpc>
              <a:buNone/>
            </a:pPr>
            <a:r>
              <a:rPr lang="en-US" sz="1300" b="1" dirty="0">
                <a:solidFill>
                  <a:srgbClr val="FFFFFF"/>
                </a:solidFill>
                <a:latin typeface="Segoe Print" pitchFamily="34" charset="0"/>
                <a:ea typeface="Segoe Print" pitchFamily="34" charset="-122"/>
                <a:cs typeface="Segoe Print" pitchFamily="34" charset="-120"/>
              </a:rPr>
              <a:t>What are the benefits of allied sectors?
</a:t>
            </a:r>
            <a:endParaRPr lang="en-US" sz="1300" dirty="0"/>
          </a:p>
        </p:txBody>
      </p:sp>
      <p:sp>
        <p:nvSpPr>
          <p:cNvPr id="15" name="Text 10"/>
          <p:cNvSpPr/>
          <p:nvPr/>
        </p:nvSpPr>
        <p:spPr>
          <a:xfrm>
            <a:off x="1395060" y="4258834"/>
            <a:ext cx="9839238" cy="444177"/>
          </a:xfrm>
          <a:prstGeom prst="rect">
            <a:avLst/>
          </a:prstGeom>
          <a:noFill/>
          <a:ln/>
        </p:spPr>
        <p:txBody>
          <a:bodyPr wrap="square" lIns="0" tIns="0" rIns="0" bIns="0" rtlCol="0" anchor="t"/>
          <a:lstStyle/>
          <a:p>
            <a:pPr marL="0" indent="0">
              <a:lnSpc>
                <a:spcPct val="145802"/>
              </a:lnSpc>
              <a:buNone/>
            </a:pPr>
            <a:r>
              <a:rPr lang="en-US" sz="1100" dirty="0">
                <a:solidFill>
                  <a:srgbClr val="D4D4D4"/>
                </a:solidFill>
                <a:latin typeface="Segoe Print" pitchFamily="34" charset="0"/>
                <a:ea typeface="Segoe Print" pitchFamily="34" charset="-122"/>
                <a:cs typeface="Segoe Print" pitchFamily="34" charset="-120"/>
              </a:rPr>
              <a:t>Allied sectors, such as dairy and poultry, diversify income sources for farmers, reduce dependency on traditional crops, and contribute to food security and nutrition.
</a:t>
            </a:r>
            <a:endParaRPr lang="en-US" sz="1100" dirty="0"/>
          </a:p>
        </p:txBody>
      </p:sp>
      <p:sp>
        <p:nvSpPr>
          <p:cNvPr id="16" name="Text 11"/>
          <p:cNvSpPr/>
          <p:nvPr/>
        </p:nvSpPr>
        <p:spPr>
          <a:xfrm>
            <a:off x="1395060" y="5203220"/>
            <a:ext cx="9839238" cy="218755"/>
          </a:xfrm>
          <a:prstGeom prst="rect">
            <a:avLst/>
          </a:prstGeom>
          <a:noFill/>
          <a:ln/>
        </p:spPr>
        <p:txBody>
          <a:bodyPr wrap="square" lIns="0" tIns="0" rIns="0" bIns="0" rtlCol="0" anchor="t"/>
          <a:lstStyle/>
          <a:p>
            <a:pPr marL="0" indent="0">
              <a:lnSpc>
                <a:spcPct val="123126"/>
              </a:lnSpc>
              <a:buNone/>
            </a:pPr>
            <a:r>
              <a:rPr lang="en-US" sz="1300" b="1" dirty="0">
                <a:solidFill>
                  <a:srgbClr val="FFFFFF"/>
                </a:solidFill>
                <a:latin typeface="Segoe Print" pitchFamily="34" charset="0"/>
                <a:ea typeface="Segoe Print" pitchFamily="34" charset="-122"/>
                <a:cs typeface="Segoe Print" pitchFamily="34" charset="-120"/>
              </a:rPr>
              <a:t>How does PURA impact rural living?
</a:t>
            </a:r>
            <a:endParaRPr lang="en-US" sz="1300" dirty="0"/>
          </a:p>
        </p:txBody>
      </p:sp>
      <p:sp>
        <p:nvSpPr>
          <p:cNvPr id="17" name="Text 12"/>
          <p:cNvSpPr/>
          <p:nvPr/>
        </p:nvSpPr>
        <p:spPr>
          <a:xfrm>
            <a:off x="1395060" y="5465619"/>
            <a:ext cx="9839238" cy="444177"/>
          </a:xfrm>
          <a:prstGeom prst="rect">
            <a:avLst/>
          </a:prstGeom>
          <a:noFill/>
          <a:ln/>
        </p:spPr>
        <p:txBody>
          <a:bodyPr wrap="square" lIns="0" tIns="0" rIns="0" bIns="0" rtlCol="0" anchor="t"/>
          <a:lstStyle/>
          <a:p>
            <a:pPr marL="0" indent="0">
              <a:lnSpc>
                <a:spcPct val="145802"/>
              </a:lnSpc>
              <a:buNone/>
            </a:pPr>
            <a:r>
              <a:rPr lang="en-US" sz="1100" dirty="0">
                <a:solidFill>
                  <a:srgbClr val="D4D4D4"/>
                </a:solidFill>
                <a:latin typeface="Segoe Print" pitchFamily="34" charset="0"/>
                <a:ea typeface="Segoe Print" pitchFamily="34" charset="-122"/>
                <a:cs typeface="Segoe Print" pitchFamily="34" charset="-120"/>
              </a:rPr>
              <a:t>PURA (Providing Urban Amenities in Rural Areas) aims to bridge the urban-rural divide by improving infrastructure and services, thereby enhancing the quality of life and economic opportunities in rural areas.
</a:t>
            </a:r>
            <a:endParaRPr lang="en-US" sz="1100" dirty="0"/>
          </a:p>
        </p:txBody>
      </p:sp>
      <p:sp>
        <p:nvSpPr>
          <p:cNvPr id="18" name="Shape 13"/>
          <p:cNvSpPr/>
          <p:nvPr/>
        </p:nvSpPr>
        <p:spPr>
          <a:xfrm>
            <a:off x="947238" y="1598098"/>
            <a:ext cx="284473" cy="284476"/>
          </a:xfrm>
          <a:prstGeom prst="ellipse">
            <a:avLst/>
          </a:prstGeom>
          <a:solidFill>
            <a:srgbClr val="FFE066"/>
          </a:solidFill>
          <a:ln/>
        </p:spPr>
      </p:sp>
      <p:sp>
        <p:nvSpPr>
          <p:cNvPr id="19" name="Text 14"/>
          <p:cNvSpPr/>
          <p:nvPr/>
        </p:nvSpPr>
        <p:spPr>
          <a:xfrm>
            <a:off x="947238" y="1598098"/>
            <a:ext cx="284473" cy="284476"/>
          </a:xfrm>
          <a:prstGeom prst="rect">
            <a:avLst/>
          </a:prstGeom>
          <a:solidFill>
            <a:srgbClr val="FFE066"/>
          </a:solidFill>
          <a:ln/>
        </p:spPr>
        <p:txBody>
          <a:bodyPr wrap="square" lIns="0" tIns="0" rIns="0" bIns="0" rtlCol="0" anchor="t"/>
          <a:lstStyle/>
          <a:p>
            <a:pPr marL="0" indent="0" algn="ctr">
              <a:lnSpc>
                <a:spcPct val="200000"/>
              </a:lnSpc>
              <a:buNone/>
            </a:pPr>
            <a:r>
              <a:rPr lang="en-US" sz="1200" b="1" dirty="0">
                <a:solidFill>
                  <a:srgbClr val="FFFFFF"/>
                </a:solidFill>
                <a:latin typeface="Calibri" pitchFamily="34" charset="0"/>
                <a:ea typeface="Calibri" pitchFamily="34" charset="-122"/>
                <a:cs typeface="Calibri" pitchFamily="34" charset="-120"/>
              </a:rPr>
              <a:t>?
</a:t>
            </a:r>
            <a:endParaRPr lang="en-US" sz="1200" dirty="0"/>
          </a:p>
        </p:txBody>
      </p:sp>
      <p:sp>
        <p:nvSpPr>
          <p:cNvPr id="20" name="Shape 15"/>
          <p:cNvSpPr/>
          <p:nvPr/>
        </p:nvSpPr>
        <p:spPr>
          <a:xfrm>
            <a:off x="947238" y="2804883"/>
            <a:ext cx="284473" cy="284476"/>
          </a:xfrm>
          <a:prstGeom prst="ellipse">
            <a:avLst/>
          </a:prstGeom>
          <a:solidFill>
            <a:srgbClr val="FFE066"/>
          </a:solidFill>
          <a:ln/>
        </p:spPr>
      </p:sp>
      <p:sp>
        <p:nvSpPr>
          <p:cNvPr id="21" name="Text 16"/>
          <p:cNvSpPr/>
          <p:nvPr/>
        </p:nvSpPr>
        <p:spPr>
          <a:xfrm>
            <a:off x="947238" y="2804883"/>
            <a:ext cx="284473" cy="284476"/>
          </a:xfrm>
          <a:prstGeom prst="rect">
            <a:avLst/>
          </a:prstGeom>
          <a:solidFill>
            <a:srgbClr val="FFE066"/>
          </a:solidFill>
          <a:ln/>
        </p:spPr>
        <p:txBody>
          <a:bodyPr wrap="square" lIns="0" tIns="0" rIns="0" bIns="0" rtlCol="0" anchor="t"/>
          <a:lstStyle/>
          <a:p>
            <a:pPr marL="0" indent="0" algn="ctr">
              <a:lnSpc>
                <a:spcPct val="200000"/>
              </a:lnSpc>
              <a:buNone/>
            </a:pPr>
            <a:r>
              <a:rPr lang="en-US" sz="1200" b="1" dirty="0">
                <a:solidFill>
                  <a:srgbClr val="FFFFFF"/>
                </a:solidFill>
                <a:latin typeface="Calibri" pitchFamily="34" charset="0"/>
                <a:ea typeface="Calibri" pitchFamily="34" charset="-122"/>
                <a:cs typeface="Calibri" pitchFamily="34" charset="-120"/>
              </a:rPr>
              <a:t>?
</a:t>
            </a:r>
            <a:endParaRPr lang="en-US" sz="1200" dirty="0"/>
          </a:p>
        </p:txBody>
      </p:sp>
      <p:sp>
        <p:nvSpPr>
          <p:cNvPr id="22" name="Shape 17"/>
          <p:cNvSpPr/>
          <p:nvPr/>
        </p:nvSpPr>
        <p:spPr>
          <a:xfrm>
            <a:off x="947238" y="4011668"/>
            <a:ext cx="284473" cy="284476"/>
          </a:xfrm>
          <a:prstGeom prst="ellipse">
            <a:avLst/>
          </a:prstGeom>
          <a:solidFill>
            <a:srgbClr val="FFE066"/>
          </a:solidFill>
          <a:ln/>
        </p:spPr>
      </p:sp>
      <p:sp>
        <p:nvSpPr>
          <p:cNvPr id="23" name="Text 18"/>
          <p:cNvSpPr/>
          <p:nvPr/>
        </p:nvSpPr>
        <p:spPr>
          <a:xfrm>
            <a:off x="947238" y="4011668"/>
            <a:ext cx="284473" cy="284476"/>
          </a:xfrm>
          <a:prstGeom prst="rect">
            <a:avLst/>
          </a:prstGeom>
          <a:solidFill>
            <a:srgbClr val="FFE066"/>
          </a:solidFill>
          <a:ln/>
        </p:spPr>
        <p:txBody>
          <a:bodyPr wrap="square" lIns="0" tIns="0" rIns="0" bIns="0" rtlCol="0" anchor="t"/>
          <a:lstStyle/>
          <a:p>
            <a:pPr marL="0" indent="0" algn="ctr">
              <a:lnSpc>
                <a:spcPct val="200000"/>
              </a:lnSpc>
              <a:buNone/>
            </a:pPr>
            <a:r>
              <a:rPr lang="en-US" sz="1200" b="1" dirty="0">
                <a:solidFill>
                  <a:srgbClr val="FFFFFF"/>
                </a:solidFill>
                <a:latin typeface="Calibri" pitchFamily="34" charset="0"/>
                <a:ea typeface="Calibri" pitchFamily="34" charset="-122"/>
                <a:cs typeface="Calibri" pitchFamily="34" charset="-120"/>
              </a:rPr>
              <a:t>?
</a:t>
            </a:r>
            <a:endParaRPr lang="en-US" sz="1200" dirty="0"/>
          </a:p>
        </p:txBody>
      </p:sp>
      <p:sp>
        <p:nvSpPr>
          <p:cNvPr id="24" name="Shape 19"/>
          <p:cNvSpPr/>
          <p:nvPr/>
        </p:nvSpPr>
        <p:spPr>
          <a:xfrm>
            <a:off x="947238" y="5218453"/>
            <a:ext cx="284473" cy="284476"/>
          </a:xfrm>
          <a:prstGeom prst="ellipse">
            <a:avLst/>
          </a:prstGeom>
          <a:solidFill>
            <a:srgbClr val="FFE066"/>
          </a:solidFill>
          <a:ln/>
        </p:spPr>
      </p:sp>
      <p:sp>
        <p:nvSpPr>
          <p:cNvPr id="25" name="Text 20"/>
          <p:cNvSpPr/>
          <p:nvPr/>
        </p:nvSpPr>
        <p:spPr>
          <a:xfrm>
            <a:off x="947238" y="5218453"/>
            <a:ext cx="284473" cy="284476"/>
          </a:xfrm>
          <a:prstGeom prst="rect">
            <a:avLst/>
          </a:prstGeom>
          <a:solidFill>
            <a:srgbClr val="FFE066"/>
          </a:solidFill>
          <a:ln/>
        </p:spPr>
        <p:txBody>
          <a:bodyPr wrap="square" lIns="0" tIns="0" rIns="0" bIns="0" rtlCol="0" anchor="t"/>
          <a:lstStyle/>
          <a:p>
            <a:pPr marL="0" indent="0" algn="ctr">
              <a:lnSpc>
                <a:spcPct val="200000"/>
              </a:lnSpc>
              <a:buNone/>
            </a:pPr>
            <a:r>
              <a:rPr lang="en-US" sz="1200" b="1" dirty="0">
                <a:solidFill>
                  <a:srgbClr val="FFFFFF"/>
                </a:solidFill>
                <a:latin typeface="Calibri" pitchFamily="34" charset="0"/>
                <a:ea typeface="Calibri" pitchFamily="34" charset="-122"/>
                <a:cs typeface="Calibri" pitchFamily="34" charset="-120"/>
              </a:rPr>
              <a:t>?
</a:t>
            </a:r>
            <a:endParaRPr lang="en-US" sz="12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2D5016"/>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45975" cy="6812280"/>
          </a:xfrm>
          <a:prstGeom prst="rect">
            <a:avLst/>
          </a:prstGeom>
        </p:spPr>
      </p:pic>
      <p:sp>
        <p:nvSpPr>
          <p:cNvPr id="3" name="Shape 0"/>
          <p:cNvSpPr/>
          <p:nvPr/>
        </p:nvSpPr>
        <p:spPr>
          <a:xfrm>
            <a:off x="1337118" y="1573180"/>
            <a:ext cx="4608715" cy="1948129"/>
          </a:xfrm>
          <a:prstGeom prst="roundRect">
            <a:avLst>
              <a:gd name="adj" fmla="val 10430"/>
            </a:avLst>
          </a:prstGeom>
          <a:solidFill>
            <a:srgbClr val="FFE066">
              <a:alpha val="5000"/>
            </a:srgbClr>
          </a:solidFill>
          <a:ln w="10160">
            <a:solidFill>
              <a:srgbClr val="FFE066">
                <a:alpha val="15000"/>
              </a:srgbClr>
            </a:solidFill>
            <a:prstDash val="solid"/>
          </a:ln>
        </p:spPr>
      </p:sp>
      <p:sp>
        <p:nvSpPr>
          <p:cNvPr id="4" name="Shape 1"/>
          <p:cNvSpPr/>
          <p:nvPr/>
        </p:nvSpPr>
        <p:spPr>
          <a:xfrm>
            <a:off x="6245862" y="1573180"/>
            <a:ext cx="4608714" cy="1948129"/>
          </a:xfrm>
          <a:prstGeom prst="roundRect">
            <a:avLst>
              <a:gd name="adj" fmla="val 10430"/>
            </a:avLst>
          </a:prstGeom>
          <a:solidFill>
            <a:srgbClr val="8B5CF6">
              <a:alpha val="5000"/>
            </a:srgbClr>
          </a:solidFill>
          <a:ln w="10160">
            <a:solidFill>
              <a:srgbClr val="8B5CF6">
                <a:alpha val="15000"/>
              </a:srgbClr>
            </a:solidFill>
            <a:prstDash val="solid"/>
          </a:ln>
        </p:spPr>
      </p:sp>
      <p:sp>
        <p:nvSpPr>
          <p:cNvPr id="5" name="Shape 2"/>
          <p:cNvSpPr/>
          <p:nvPr/>
        </p:nvSpPr>
        <p:spPr>
          <a:xfrm>
            <a:off x="1337118" y="3821332"/>
            <a:ext cx="4608715" cy="1948129"/>
          </a:xfrm>
          <a:prstGeom prst="roundRect">
            <a:avLst>
              <a:gd name="adj" fmla="val 10430"/>
            </a:avLst>
          </a:prstGeom>
          <a:solidFill>
            <a:srgbClr val="FFE066">
              <a:alpha val="5000"/>
            </a:srgbClr>
          </a:solidFill>
          <a:ln w="10160">
            <a:solidFill>
              <a:srgbClr val="FFE066">
                <a:alpha val="15000"/>
              </a:srgbClr>
            </a:solidFill>
            <a:prstDash val="solid"/>
          </a:ln>
        </p:spPr>
      </p:sp>
      <p:sp>
        <p:nvSpPr>
          <p:cNvPr id="6" name="Shape 3"/>
          <p:cNvSpPr/>
          <p:nvPr/>
        </p:nvSpPr>
        <p:spPr>
          <a:xfrm>
            <a:off x="6245862" y="3821332"/>
            <a:ext cx="4608714" cy="1948129"/>
          </a:xfrm>
          <a:prstGeom prst="roundRect">
            <a:avLst>
              <a:gd name="adj" fmla="val 10430"/>
            </a:avLst>
          </a:prstGeom>
          <a:solidFill>
            <a:srgbClr val="FFE066">
              <a:alpha val="5000"/>
            </a:srgbClr>
          </a:solidFill>
          <a:ln w="10160">
            <a:solidFill>
              <a:srgbClr val="FFE066">
                <a:alpha val="15000"/>
              </a:srgbClr>
            </a:solidFill>
            <a:prstDash val="solid"/>
          </a:ln>
        </p:spPr>
      </p:sp>
      <p:sp>
        <p:nvSpPr>
          <p:cNvPr id="7" name="Text 4"/>
          <p:cNvSpPr/>
          <p:nvPr/>
        </p:nvSpPr>
        <p:spPr>
          <a:xfrm>
            <a:off x="1015975" y="761981"/>
            <a:ext cx="10159746" cy="634984"/>
          </a:xfrm>
          <a:prstGeom prst="rect">
            <a:avLst/>
          </a:prstGeom>
          <a:noFill/>
          <a:ln/>
        </p:spPr>
        <p:txBody>
          <a:bodyPr wrap="square" lIns="0" tIns="0" rIns="0" bIns="0" rtlCol="0" anchor="t"/>
          <a:lstStyle/>
          <a:p>
            <a:pPr marL="0" indent="0" algn="l">
              <a:lnSpc>
                <a:spcPct val="130000"/>
              </a:lnSpc>
              <a:buNone/>
            </a:pPr>
            <a:r>
              <a:rPr lang="en-US" sz="2900" b="1" dirty="0">
                <a:solidFill>
                  <a:srgbClr val="FFFFFF"/>
                </a:solidFill>
                <a:latin typeface="Segoe Print" pitchFamily="34" charset="0"/>
                <a:ea typeface="Segoe Print" pitchFamily="34" charset="-122"/>
                <a:cs typeface="Segoe Print" pitchFamily="34" charset="-120"/>
              </a:rPr>
              <a:t>Transformative Impact of Rural Development
</a:t>
            </a:r>
            <a:endParaRPr lang="en-US" sz="2900" dirty="0"/>
          </a:p>
        </p:txBody>
      </p:sp>
      <p:sp>
        <p:nvSpPr>
          <p:cNvPr id="8" name="Text 5"/>
          <p:cNvSpPr/>
          <p:nvPr/>
        </p:nvSpPr>
        <p:spPr>
          <a:xfrm>
            <a:off x="2952358" y="1808280"/>
            <a:ext cx="1378233" cy="742770"/>
          </a:xfrm>
          <a:prstGeom prst="rect">
            <a:avLst/>
          </a:prstGeom>
          <a:noFill/>
          <a:ln/>
        </p:spPr>
        <p:txBody>
          <a:bodyPr wrap="square" lIns="0" tIns="0" rIns="0" bIns="0" rtlCol="0" anchor="t"/>
          <a:lstStyle/>
          <a:p>
            <a:pPr marL="0" indent="0" algn="ctr">
              <a:lnSpc>
                <a:spcPct val="110358"/>
              </a:lnSpc>
              <a:buNone/>
            </a:pPr>
            <a:r>
              <a:rPr lang="en-US" sz="4800" b="1" dirty="0">
                <a:solidFill>
                  <a:srgbClr val="FFE066"/>
                </a:solidFill>
                <a:latin typeface="Segoe Print" pitchFamily="34" charset="0"/>
                <a:ea typeface="Segoe Print" pitchFamily="34" charset="-122"/>
                <a:cs typeface="Segoe Print" pitchFamily="34" charset="-120"/>
              </a:rPr>
              <a:t>17%
</a:t>
            </a:r>
            <a:endParaRPr lang="en-US" sz="4800" dirty="0"/>
          </a:p>
        </p:txBody>
      </p:sp>
      <p:sp>
        <p:nvSpPr>
          <p:cNvPr id="9" name="Text 6"/>
          <p:cNvSpPr/>
          <p:nvPr/>
        </p:nvSpPr>
        <p:spPr>
          <a:xfrm>
            <a:off x="2720748" y="2651062"/>
            <a:ext cx="1841295" cy="281304"/>
          </a:xfrm>
          <a:prstGeom prst="rect">
            <a:avLst/>
          </a:prstGeom>
          <a:noFill/>
          <a:ln/>
        </p:spPr>
        <p:txBody>
          <a:bodyPr wrap="square" lIns="0" tIns="0" rIns="0" bIns="0" rtlCol="0" anchor="t"/>
          <a:lstStyle/>
          <a:p>
            <a:pPr marL="0" indent="0" algn="ctr">
              <a:lnSpc>
                <a:spcPct val="123084"/>
              </a:lnSpc>
              <a:buNone/>
            </a:pPr>
            <a:r>
              <a:rPr lang="en-US" sz="1600" b="1" dirty="0">
                <a:solidFill>
                  <a:srgbClr val="FFFFFF"/>
                </a:solidFill>
                <a:latin typeface="Segoe Print" pitchFamily="34" charset="0"/>
                <a:ea typeface="Segoe Print" pitchFamily="34" charset="-122"/>
                <a:cs typeface="Segoe Print" pitchFamily="34" charset="-120"/>
              </a:rPr>
              <a:t>GDP Contribution
</a:t>
            </a:r>
            <a:endParaRPr lang="en-US" sz="1600" dirty="0"/>
          </a:p>
        </p:txBody>
      </p:sp>
      <p:sp>
        <p:nvSpPr>
          <p:cNvPr id="10" name="Text 7"/>
          <p:cNvSpPr/>
          <p:nvPr/>
        </p:nvSpPr>
        <p:spPr>
          <a:xfrm>
            <a:off x="1866377" y="3032372"/>
            <a:ext cx="3550037" cy="253835"/>
          </a:xfrm>
          <a:prstGeom prst="rect">
            <a:avLst/>
          </a:prstGeom>
          <a:noFill/>
          <a:ln/>
        </p:spPr>
        <p:txBody>
          <a:bodyPr wrap="square" lIns="0" tIns="0" rIns="0" bIns="0" rtlCol="0" anchor="t"/>
          <a:lstStyle/>
          <a:p>
            <a:pPr marL="0" indent="0" algn="ctr">
              <a:lnSpc>
                <a:spcPct val="142778"/>
              </a:lnSpc>
              <a:buNone/>
            </a:pPr>
            <a:r>
              <a:rPr lang="en-US" sz="1300" dirty="0">
                <a:solidFill>
                  <a:srgbClr val="D4D4D4"/>
                </a:solidFill>
                <a:latin typeface="Segoe Print" pitchFamily="34" charset="0"/>
                <a:ea typeface="Segoe Print" pitchFamily="34" charset="-122"/>
                <a:cs typeface="Segoe Print" pitchFamily="34" charset="-120"/>
              </a:rPr>
              <a:t>Agriculture's share in the national economy
</a:t>
            </a:r>
            <a:endParaRPr lang="en-US" sz="1300" dirty="0"/>
          </a:p>
        </p:txBody>
      </p:sp>
      <p:sp>
        <p:nvSpPr>
          <p:cNvPr id="11" name="Text 8"/>
          <p:cNvSpPr/>
          <p:nvPr/>
        </p:nvSpPr>
        <p:spPr>
          <a:xfrm>
            <a:off x="7633937" y="1808280"/>
            <a:ext cx="1832564" cy="742770"/>
          </a:xfrm>
          <a:prstGeom prst="rect">
            <a:avLst/>
          </a:prstGeom>
          <a:noFill/>
          <a:ln/>
        </p:spPr>
        <p:txBody>
          <a:bodyPr wrap="square" lIns="0" tIns="0" rIns="0" bIns="0" rtlCol="0" anchor="t"/>
          <a:lstStyle/>
          <a:p>
            <a:pPr marL="0" indent="0" algn="ctr">
              <a:lnSpc>
                <a:spcPct val="110358"/>
              </a:lnSpc>
              <a:buNone/>
            </a:pPr>
            <a:r>
              <a:rPr lang="en-US" sz="4800" b="1" dirty="0">
                <a:solidFill>
                  <a:srgbClr val="8B5CF6"/>
                </a:solidFill>
                <a:latin typeface="Segoe Print" pitchFamily="34" charset="0"/>
                <a:ea typeface="Segoe Print" pitchFamily="34" charset="-122"/>
                <a:cs typeface="Segoe Print" pitchFamily="34" charset="-120"/>
              </a:rPr>
              <a:t>60M+
</a:t>
            </a:r>
            <a:endParaRPr lang="en-US" sz="4800" dirty="0"/>
          </a:p>
        </p:txBody>
      </p:sp>
      <p:sp>
        <p:nvSpPr>
          <p:cNvPr id="12" name="Text 9"/>
          <p:cNvSpPr/>
          <p:nvPr/>
        </p:nvSpPr>
        <p:spPr>
          <a:xfrm>
            <a:off x="7530911" y="2651062"/>
            <a:ext cx="2038457" cy="281304"/>
          </a:xfrm>
          <a:prstGeom prst="rect">
            <a:avLst/>
          </a:prstGeom>
          <a:noFill/>
          <a:ln/>
        </p:spPr>
        <p:txBody>
          <a:bodyPr wrap="square" lIns="0" tIns="0" rIns="0" bIns="0" rtlCol="0" anchor="t"/>
          <a:lstStyle/>
          <a:p>
            <a:pPr marL="0" indent="0" algn="ctr">
              <a:lnSpc>
                <a:spcPct val="123084"/>
              </a:lnSpc>
              <a:buNone/>
            </a:pPr>
            <a:r>
              <a:rPr lang="en-US" sz="1600" b="1" dirty="0">
                <a:solidFill>
                  <a:srgbClr val="FFFFFF"/>
                </a:solidFill>
                <a:latin typeface="Segoe Print" pitchFamily="34" charset="0"/>
                <a:ea typeface="Segoe Print" pitchFamily="34" charset="-122"/>
                <a:cs typeface="Segoe Print" pitchFamily="34" charset="-120"/>
              </a:rPr>
              <a:t>Farmers Benefited
</a:t>
            </a:r>
            <a:endParaRPr lang="en-US" sz="1600" dirty="0"/>
          </a:p>
        </p:txBody>
      </p:sp>
      <p:sp>
        <p:nvSpPr>
          <p:cNvPr id="13" name="Text 10"/>
          <p:cNvSpPr/>
          <p:nvPr/>
        </p:nvSpPr>
        <p:spPr>
          <a:xfrm>
            <a:off x="6768772" y="3032372"/>
            <a:ext cx="3562737" cy="253835"/>
          </a:xfrm>
          <a:prstGeom prst="rect">
            <a:avLst/>
          </a:prstGeom>
          <a:noFill/>
          <a:ln/>
        </p:spPr>
        <p:txBody>
          <a:bodyPr wrap="square" lIns="0" tIns="0" rIns="0" bIns="0" rtlCol="0" anchor="t"/>
          <a:lstStyle/>
          <a:p>
            <a:pPr marL="0" indent="0" algn="ctr">
              <a:lnSpc>
                <a:spcPct val="142778"/>
              </a:lnSpc>
              <a:buNone/>
            </a:pPr>
            <a:r>
              <a:rPr lang="en-US" sz="1300" dirty="0">
                <a:solidFill>
                  <a:srgbClr val="D4D4D4"/>
                </a:solidFill>
                <a:latin typeface="Segoe Print" pitchFamily="34" charset="0"/>
                <a:ea typeface="Segoe Print" pitchFamily="34" charset="-122"/>
                <a:cs typeface="Segoe Print" pitchFamily="34" charset="-120"/>
              </a:rPr>
              <a:t>Empowered through co-operative initiatives
</a:t>
            </a:r>
            <a:endParaRPr lang="en-US" sz="1300" dirty="0"/>
          </a:p>
        </p:txBody>
      </p:sp>
      <p:sp>
        <p:nvSpPr>
          <p:cNvPr id="14" name="Text 11"/>
          <p:cNvSpPr/>
          <p:nvPr/>
        </p:nvSpPr>
        <p:spPr>
          <a:xfrm>
            <a:off x="3137298" y="4056432"/>
            <a:ext cx="1008355" cy="742778"/>
          </a:xfrm>
          <a:prstGeom prst="rect">
            <a:avLst/>
          </a:prstGeom>
          <a:noFill/>
          <a:ln/>
        </p:spPr>
        <p:txBody>
          <a:bodyPr wrap="square" lIns="0" tIns="0" rIns="0" bIns="0" rtlCol="0" anchor="t"/>
          <a:lstStyle/>
          <a:p>
            <a:pPr marL="0" indent="0" algn="ctr">
              <a:lnSpc>
                <a:spcPct val="110358"/>
              </a:lnSpc>
              <a:buNone/>
            </a:pPr>
            <a:r>
              <a:rPr lang="en-US" sz="4800" b="1" dirty="0">
                <a:solidFill>
                  <a:srgbClr val="FFE066"/>
                </a:solidFill>
                <a:latin typeface="Segoe Print" pitchFamily="34" charset="0"/>
                <a:ea typeface="Segoe Print" pitchFamily="34" charset="-122"/>
                <a:cs typeface="Segoe Print" pitchFamily="34" charset="-120"/>
              </a:rPr>
              <a:t>5M
</a:t>
            </a:r>
            <a:endParaRPr lang="en-US" sz="4800" dirty="0"/>
          </a:p>
        </p:txBody>
      </p:sp>
      <p:sp>
        <p:nvSpPr>
          <p:cNvPr id="15" name="Text 12"/>
          <p:cNvSpPr/>
          <p:nvPr/>
        </p:nvSpPr>
        <p:spPr>
          <a:xfrm>
            <a:off x="2820758" y="4899225"/>
            <a:ext cx="1641434" cy="281295"/>
          </a:xfrm>
          <a:prstGeom prst="rect">
            <a:avLst/>
          </a:prstGeom>
          <a:noFill/>
          <a:ln/>
        </p:spPr>
        <p:txBody>
          <a:bodyPr wrap="square" lIns="0" tIns="0" rIns="0" bIns="0" rtlCol="0" anchor="t"/>
          <a:lstStyle/>
          <a:p>
            <a:pPr marL="0" indent="0" algn="ctr">
              <a:lnSpc>
                <a:spcPct val="123084"/>
              </a:lnSpc>
              <a:buNone/>
            </a:pPr>
            <a:r>
              <a:rPr lang="en-US" sz="1600" b="1" dirty="0">
                <a:solidFill>
                  <a:srgbClr val="FFFFFF"/>
                </a:solidFill>
                <a:latin typeface="Segoe Print" pitchFamily="34" charset="0"/>
                <a:ea typeface="Segoe Print" pitchFamily="34" charset="-122"/>
                <a:cs typeface="Segoe Print" pitchFamily="34" charset="-120"/>
              </a:rPr>
              <a:t>Improved Lives
</a:t>
            </a:r>
            <a:endParaRPr lang="en-US" sz="1600" dirty="0"/>
          </a:p>
        </p:txBody>
      </p:sp>
      <p:sp>
        <p:nvSpPr>
          <p:cNvPr id="16" name="Text 13"/>
          <p:cNvSpPr/>
          <p:nvPr/>
        </p:nvSpPr>
        <p:spPr>
          <a:xfrm>
            <a:off x="2029885" y="5280534"/>
            <a:ext cx="3223179" cy="253835"/>
          </a:xfrm>
          <a:prstGeom prst="rect">
            <a:avLst/>
          </a:prstGeom>
          <a:noFill/>
          <a:ln/>
        </p:spPr>
        <p:txBody>
          <a:bodyPr wrap="square" lIns="0" tIns="0" rIns="0" bIns="0" rtlCol="0" anchor="t"/>
          <a:lstStyle/>
          <a:p>
            <a:pPr marL="0" indent="0" algn="ctr">
              <a:lnSpc>
                <a:spcPct val="142778"/>
              </a:lnSpc>
              <a:buNone/>
            </a:pPr>
            <a:r>
              <a:rPr lang="en-US" sz="1300" dirty="0">
                <a:solidFill>
                  <a:srgbClr val="D4D4D4"/>
                </a:solidFill>
                <a:latin typeface="Segoe Print" pitchFamily="34" charset="0"/>
                <a:ea typeface="Segoe Print" pitchFamily="34" charset="-122"/>
                <a:cs typeface="Segoe Print" pitchFamily="34" charset="-120"/>
              </a:rPr>
              <a:t>PURA's impact on rural living standards
</a:t>
            </a:r>
            <a:endParaRPr lang="en-US" sz="1300" dirty="0"/>
          </a:p>
        </p:txBody>
      </p:sp>
      <p:sp>
        <p:nvSpPr>
          <p:cNvPr id="17" name="Text 14"/>
          <p:cNvSpPr/>
          <p:nvPr/>
        </p:nvSpPr>
        <p:spPr>
          <a:xfrm>
            <a:off x="7861103" y="4056432"/>
            <a:ext cx="1378233" cy="742778"/>
          </a:xfrm>
          <a:prstGeom prst="rect">
            <a:avLst/>
          </a:prstGeom>
          <a:noFill/>
          <a:ln/>
        </p:spPr>
        <p:txBody>
          <a:bodyPr wrap="square" lIns="0" tIns="0" rIns="0" bIns="0" rtlCol="0" anchor="t"/>
          <a:lstStyle/>
          <a:p>
            <a:pPr marL="0" indent="0" algn="ctr">
              <a:lnSpc>
                <a:spcPct val="110358"/>
              </a:lnSpc>
              <a:buNone/>
            </a:pPr>
            <a:r>
              <a:rPr lang="en-US" sz="4800" b="1" dirty="0">
                <a:solidFill>
                  <a:srgbClr val="FFE066"/>
                </a:solidFill>
                <a:latin typeface="Segoe Print" pitchFamily="34" charset="0"/>
                <a:ea typeface="Segoe Print" pitchFamily="34" charset="-122"/>
                <a:cs typeface="Segoe Print" pitchFamily="34" charset="-120"/>
              </a:rPr>
              <a:t>30%
</a:t>
            </a:r>
            <a:endParaRPr lang="en-US" sz="4800" dirty="0"/>
          </a:p>
        </p:txBody>
      </p:sp>
      <p:sp>
        <p:nvSpPr>
          <p:cNvPr id="18" name="Text 15"/>
          <p:cNvSpPr/>
          <p:nvPr/>
        </p:nvSpPr>
        <p:spPr>
          <a:xfrm>
            <a:off x="7157700" y="4899225"/>
            <a:ext cx="2785040" cy="281295"/>
          </a:xfrm>
          <a:prstGeom prst="rect">
            <a:avLst/>
          </a:prstGeom>
          <a:noFill/>
          <a:ln/>
        </p:spPr>
        <p:txBody>
          <a:bodyPr wrap="square" lIns="0" tIns="0" rIns="0" bIns="0" rtlCol="0" anchor="t"/>
          <a:lstStyle/>
          <a:p>
            <a:pPr marL="0" indent="0" algn="ctr">
              <a:lnSpc>
                <a:spcPct val="123084"/>
              </a:lnSpc>
              <a:buNone/>
            </a:pPr>
            <a:r>
              <a:rPr lang="en-US" sz="1600" b="1" dirty="0">
                <a:solidFill>
                  <a:srgbClr val="FFFFFF"/>
                </a:solidFill>
                <a:latin typeface="Segoe Print" pitchFamily="34" charset="0"/>
                <a:ea typeface="Segoe Print" pitchFamily="34" charset="-122"/>
                <a:cs typeface="Segoe Print" pitchFamily="34" charset="-120"/>
              </a:rPr>
              <a:t>Rural Employment Growth
</a:t>
            </a:r>
            <a:endParaRPr lang="en-US" sz="1600" dirty="0"/>
          </a:p>
        </p:txBody>
      </p:sp>
      <p:sp>
        <p:nvSpPr>
          <p:cNvPr id="19" name="Text 16"/>
          <p:cNvSpPr/>
          <p:nvPr/>
        </p:nvSpPr>
        <p:spPr>
          <a:xfrm>
            <a:off x="7322161" y="5280534"/>
            <a:ext cx="2456118" cy="253835"/>
          </a:xfrm>
          <a:prstGeom prst="rect">
            <a:avLst/>
          </a:prstGeom>
          <a:noFill/>
          <a:ln/>
        </p:spPr>
        <p:txBody>
          <a:bodyPr wrap="square" lIns="0" tIns="0" rIns="0" bIns="0" rtlCol="0" anchor="t"/>
          <a:lstStyle/>
          <a:p>
            <a:pPr marL="0" indent="0" algn="ctr">
              <a:lnSpc>
                <a:spcPct val="142778"/>
              </a:lnSpc>
              <a:buNone/>
            </a:pPr>
            <a:r>
              <a:rPr lang="en-US" sz="1300" dirty="0">
                <a:solidFill>
                  <a:srgbClr val="D4D4D4"/>
                </a:solidFill>
                <a:latin typeface="Segoe Print" pitchFamily="34" charset="0"/>
                <a:ea typeface="Segoe Print" pitchFamily="34" charset="-122"/>
                <a:cs typeface="Segoe Print" pitchFamily="34" charset="-120"/>
              </a:rPr>
              <a:t>Increase over the last decade
</a:t>
            </a:r>
            <a:endParaRPr lang="en-US" sz="13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2D5016"/>
        </a:solidFill>
        <a:effectLst/>
      </p:bgPr>
    </p:bg>
    <p:spTree>
      <p:nvGrpSpPr>
        <p:cNvPr id="1" name=""/>
        <p:cNvGrpSpPr/>
        <p:nvPr/>
      </p:nvGrpSpPr>
      <p:grpSpPr>
        <a:xfrm>
          <a:off x="0" y="0"/>
          <a:ext cx="0" cy="0"/>
          <a:chOff x="0" y="0"/>
          <a:chExt cx="0" cy="0"/>
        </a:xfrm>
      </p:grpSpPr>
      <p:sp>
        <p:nvSpPr>
          <p:cNvPr id="2" name="Text 0"/>
          <p:cNvSpPr/>
          <p:nvPr/>
        </p:nvSpPr>
        <p:spPr>
          <a:xfrm>
            <a:off x="1015975" y="1269968"/>
            <a:ext cx="10159746" cy="660383"/>
          </a:xfrm>
          <a:prstGeom prst="rect">
            <a:avLst/>
          </a:prstGeom>
          <a:noFill/>
          <a:ln/>
        </p:spPr>
        <p:txBody>
          <a:bodyPr wrap="square" lIns="0" tIns="0" rIns="0" bIns="0" rtlCol="0" anchor="t"/>
          <a:lstStyle/>
          <a:p>
            <a:pPr marL="0" indent="0" algn="l">
              <a:lnSpc>
                <a:spcPct val="120000"/>
              </a:lnSpc>
              <a:buNone/>
            </a:pPr>
            <a:r>
              <a:rPr lang="en-US" sz="2900" b="1" dirty="0">
                <a:solidFill>
                  <a:srgbClr val="FFFFFF"/>
                </a:solidFill>
                <a:latin typeface="Calibri" pitchFamily="34" charset="0"/>
                <a:ea typeface="Calibri" pitchFamily="34" charset="-122"/>
                <a:cs typeface="Calibri" pitchFamily="34" charset="-120"/>
              </a:rPr>
              <a:t>Steps for Sustainable Rural Development
</a:t>
            </a:r>
            <a:endParaRPr lang="en-US" sz="2900" dirty="0"/>
          </a:p>
        </p:txBody>
      </p:sp>
      <p:pic>
        <p:nvPicPr>
          <p:cNvPr id="3" name="Image 0" descr="preencoded.png"/>
          <p:cNvPicPr>
            <a:picLocks noChangeAspect="1"/>
          </p:cNvPicPr>
          <p:nvPr/>
        </p:nvPicPr>
        <p:blipFill>
          <a:blip r:embed="rId3"/>
          <a:srcRect/>
          <a:stretch/>
        </p:blipFill>
        <p:spPr>
          <a:xfrm>
            <a:off x="1523962" y="2511997"/>
            <a:ext cx="9143771" cy="3154601"/>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2D5016"/>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45975" cy="6812280"/>
          </a:xfrm>
          <a:prstGeom prst="rect">
            <a:avLst/>
          </a:prstGeom>
        </p:spPr>
      </p:pic>
      <p:pic>
        <p:nvPicPr>
          <p:cNvPr id="3" name="Image 1" descr="preencoded.png"/>
          <p:cNvPicPr>
            <a:picLocks noChangeAspect="1"/>
          </p:cNvPicPr>
          <p:nvPr/>
        </p:nvPicPr>
        <p:blipFill>
          <a:blip r:embed="rId4"/>
          <a:stretch>
            <a:fillRect/>
          </a:stretch>
        </p:blipFill>
        <p:spPr>
          <a:xfrm>
            <a:off x="1269968" y="1904952"/>
            <a:ext cx="9651759" cy="3809905"/>
          </a:xfrm>
          <a:prstGeom prst="rect">
            <a:avLst/>
          </a:prstGeom>
        </p:spPr>
      </p:pic>
      <p:pic>
        <p:nvPicPr>
          <p:cNvPr id="4" name="Image 2" descr="preencoded.png"/>
          <p:cNvPicPr>
            <a:picLocks noChangeAspect="1"/>
          </p:cNvPicPr>
          <p:nvPr/>
        </p:nvPicPr>
        <p:blipFill>
          <a:blip r:embed="rId5"/>
          <a:stretch>
            <a:fillRect/>
          </a:stretch>
        </p:blipFill>
        <p:spPr>
          <a:xfrm>
            <a:off x="5778356" y="5460863"/>
            <a:ext cx="634984" cy="634984"/>
          </a:xfrm>
          <a:prstGeom prst="rect">
            <a:avLst/>
          </a:prstGeom>
        </p:spPr>
      </p:pic>
      <p:pic>
        <p:nvPicPr>
          <p:cNvPr id="5" name="Image 3" descr="preencoded.png"/>
          <p:cNvPicPr>
            <a:picLocks noChangeAspect="1"/>
          </p:cNvPicPr>
          <p:nvPr/>
        </p:nvPicPr>
        <p:blipFill>
          <a:blip r:embed="rId6"/>
          <a:stretch>
            <a:fillRect/>
          </a:stretch>
        </p:blipFill>
        <p:spPr>
          <a:xfrm>
            <a:off x="10604235" y="1015975"/>
            <a:ext cx="571486" cy="571486"/>
          </a:xfrm>
          <a:prstGeom prst="rect">
            <a:avLst/>
          </a:prstGeom>
        </p:spPr>
      </p:pic>
      <p:pic>
        <p:nvPicPr>
          <p:cNvPr id="6" name="Image 4" descr="preencoded.png"/>
          <p:cNvPicPr>
            <a:picLocks noChangeAspect="1"/>
          </p:cNvPicPr>
          <p:nvPr/>
        </p:nvPicPr>
        <p:blipFill>
          <a:blip r:embed="rId6"/>
          <a:stretch>
            <a:fillRect/>
          </a:stretch>
        </p:blipFill>
        <p:spPr>
          <a:xfrm>
            <a:off x="1015975" y="1015975"/>
            <a:ext cx="571486" cy="571486"/>
          </a:xfrm>
          <a:prstGeom prst="rect">
            <a:avLst/>
          </a:prstGeom>
        </p:spPr>
      </p:pic>
      <p:sp>
        <p:nvSpPr>
          <p:cNvPr id="7" name="Text 0"/>
          <p:cNvSpPr/>
          <p:nvPr/>
        </p:nvSpPr>
        <p:spPr>
          <a:xfrm>
            <a:off x="4758412" y="2098297"/>
            <a:ext cx="2674871" cy="437187"/>
          </a:xfrm>
          <a:prstGeom prst="rect">
            <a:avLst/>
          </a:prstGeom>
          <a:noFill/>
          <a:ln/>
        </p:spPr>
        <p:txBody>
          <a:bodyPr wrap="square" lIns="0" tIns="0" rIns="0" bIns="0" rtlCol="0" anchor="t"/>
          <a:lstStyle/>
          <a:p>
            <a:pPr marL="0" indent="0" algn="ctr">
              <a:lnSpc>
                <a:spcPct val="118725"/>
              </a:lnSpc>
              <a:buNone/>
            </a:pPr>
            <a:r>
              <a:rPr lang="en-US" sz="2600" b="1" dirty="0">
                <a:solidFill>
                  <a:srgbClr val="FFFFFF"/>
                </a:solidFill>
                <a:latin typeface="Segoe Print" pitchFamily="34" charset="0"/>
                <a:ea typeface="Segoe Print" pitchFamily="34" charset="-122"/>
                <a:cs typeface="Segoe Print" pitchFamily="34" charset="-120"/>
              </a:rPr>
              <a:t>Key Takeaways
</a:t>
            </a:r>
            <a:endParaRPr lang="en-US" sz="2600" dirty="0"/>
          </a:p>
        </p:txBody>
      </p:sp>
      <p:sp>
        <p:nvSpPr>
          <p:cNvPr id="8" name="Text 1"/>
          <p:cNvSpPr/>
          <p:nvPr/>
        </p:nvSpPr>
        <p:spPr>
          <a:xfrm>
            <a:off x="1927970" y="3081898"/>
            <a:ext cx="8335754" cy="2312451"/>
          </a:xfrm>
          <a:prstGeom prst="rect">
            <a:avLst/>
          </a:prstGeom>
          <a:noFill/>
          <a:ln/>
        </p:spPr>
        <p:txBody>
          <a:bodyPr wrap="square" lIns="0" tIns="0" rIns="0" bIns="0" rtlCol="0" anchor="t"/>
          <a:lstStyle/>
          <a:p>
            <a:pPr marL="0" indent="0" algn="ctr">
              <a:lnSpc>
                <a:spcPct val="162588"/>
              </a:lnSpc>
              <a:buNone/>
            </a:pPr>
            <a:r>
              <a:rPr lang="en-US" sz="1400" dirty="0">
                <a:solidFill>
                  <a:srgbClr val="D4D4D4"/>
                </a:solidFill>
                <a:latin typeface="Segoe Print" pitchFamily="34" charset="0"/>
                <a:ea typeface="Segoe Print" pitchFamily="34" charset="-122"/>
                <a:cs typeface="Segoe Print" pitchFamily="34" charset="-120"/>
              </a:rPr>
              <a:t>This presentation highlighted the integral role of the Panchayat Raj system in enhancing rural economic development through agriculture, co-operatives, and PURA initiatives. Key insights include the need for improved infrastructure, community engagement, and sustainable practices. Moving forward, it is essential to foster collaboration among stakeholders to implement these strategies effectively. By prioritizing these areas, we can significantly uplift rural economies and ensure sustainable growth for future generations.
</a:t>
            </a:r>
            <a:endParaRPr lang="en-US" sz="1400" dirty="0"/>
          </a:p>
        </p:txBody>
      </p:sp>
      <p:sp>
        <p:nvSpPr>
          <p:cNvPr id="9" name="Shape 2"/>
          <p:cNvSpPr/>
          <p:nvPr/>
        </p:nvSpPr>
        <p:spPr>
          <a:xfrm>
            <a:off x="5755814" y="2778371"/>
            <a:ext cx="680068" cy="60644"/>
          </a:xfrm>
          <a:prstGeom prst="ellipse">
            <a:avLst/>
          </a:prstGeom>
          <a:solidFill>
            <a:srgbClr val="FFE066"/>
          </a:solidFill>
          <a:ln/>
        </p:spPr>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1049</Words>
  <Application>Microsoft Office PowerPoint</Application>
  <PresentationFormat>Widescreen</PresentationFormat>
  <Paragraphs>102</Paragraphs>
  <Slides>13</Slides>
  <Notes>13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Arial</vt:lpstr>
      <vt:lpstr>Calibri</vt:lpstr>
      <vt:lpstr>Comic Sans MS</vt:lpstr>
      <vt:lpstr>Segoe Print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Ranjita Roy Sarkar</cp:lastModifiedBy>
  <cp:revision>3</cp:revision>
  <dcterms:created xsi:type="dcterms:W3CDTF">2026-08-25T18:36:28Z</dcterms:created>
  <dcterms:modified xsi:type="dcterms:W3CDTF">2026-08-25T18:44:01Z</dcterms:modified>
</cp:coreProperties>
</file>