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672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7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2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18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5644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0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13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35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87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12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84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5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2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3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8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43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61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4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952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79"/>
            <a:ext cx="1018388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/>
            </a:pPr>
            <a:r>
              <a:rPr dirty="0">
                <a:solidFill>
                  <a:srgbClr val="FF0000"/>
                </a:solidFill>
              </a:rPr>
              <a:t>Rural</a:t>
            </a:r>
            <a:r>
              <a:rPr dirty="0"/>
              <a:t> </a:t>
            </a:r>
            <a:r>
              <a:rPr dirty="0">
                <a:solidFill>
                  <a:srgbClr val="FF0000"/>
                </a:solidFill>
              </a:rPr>
              <a:t>Community: Features and Changes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2967335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</a:rPr>
              <a:t>Presented by </a:t>
            </a:r>
            <a:r>
              <a:rPr lang="en-US" sz="3200" dirty="0" err="1">
                <a:solidFill>
                  <a:srgbClr val="00B0F0"/>
                </a:solidFill>
              </a:rPr>
              <a:t>Chinmoy</a:t>
            </a:r>
            <a:r>
              <a:rPr lang="en-US" sz="3200" dirty="0">
                <a:solidFill>
                  <a:srgbClr val="00B0F0"/>
                </a:solidFill>
              </a:rPr>
              <a:t> Sarkar</a:t>
            </a:r>
          </a:p>
          <a:p>
            <a:r>
              <a:rPr lang="en-US" sz="3200" dirty="0">
                <a:solidFill>
                  <a:srgbClr val="00B0F0"/>
                </a:solidFill>
              </a:rPr>
              <a:t>Department of Sociology</a:t>
            </a:r>
          </a:p>
          <a:p>
            <a:r>
              <a:rPr lang="en-US" sz="3200" dirty="0" err="1">
                <a:solidFill>
                  <a:srgbClr val="00B0F0"/>
                </a:solidFill>
              </a:rPr>
              <a:t>Kalipada</a:t>
            </a:r>
            <a:r>
              <a:rPr lang="en-US" sz="3200" dirty="0">
                <a:solidFill>
                  <a:srgbClr val="00B0F0"/>
                </a:solidFill>
              </a:rPr>
              <a:t> Ghosh </a:t>
            </a:r>
            <a:r>
              <a:rPr lang="en-US" sz="3200" dirty="0" err="1">
                <a:solidFill>
                  <a:srgbClr val="00B0F0"/>
                </a:solidFill>
              </a:rPr>
              <a:t>Tarai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Mahavidyalaya</a:t>
            </a:r>
            <a:endParaRPr lang="en-US" sz="3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Major Changes in Rural Communities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/>
            </a:pPr>
            <a:r>
              <a:t>Shift from traditional agriculture toward diversified livelihoods</a:t>
            </a:r>
          </a:p>
          <a:p>
            <a:pPr>
              <a:spcAft>
                <a:spcPts val="1200"/>
              </a:spcAft>
              <a:defRPr sz="1900"/>
            </a:pPr>
            <a:r>
              <a:t>Increasing migration for education and employment</a:t>
            </a:r>
          </a:p>
          <a:p>
            <a:pPr>
              <a:spcAft>
                <a:spcPts val="1200"/>
              </a:spcAft>
              <a:defRPr sz="1900"/>
            </a:pPr>
            <a:r>
              <a:t>Greater participation in formal education</a:t>
            </a:r>
          </a:p>
          <a:p>
            <a:pPr>
              <a:spcAft>
                <a:spcPts val="1200"/>
              </a:spcAft>
              <a:defRPr sz="1900"/>
            </a:pPr>
            <a:r>
              <a:t>Improved transportation, communication, and digital connectivity</a:t>
            </a:r>
          </a:p>
          <a:p>
            <a:pPr>
              <a:spcAft>
                <a:spcPts val="1200"/>
              </a:spcAft>
              <a:defRPr sz="1900"/>
            </a:pPr>
            <a:r>
              <a:t>Changing family patterns and social roles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Impact of Migration and Urbanization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Young people may move to towns and cities for jobs or education.</a:t>
            </a:r>
          </a:p>
          <a:p>
            <a:pPr>
              <a:spcAft>
                <a:spcPts val="1200"/>
              </a:spcAft>
              <a:defRPr sz="2100"/>
            </a:pPr>
            <a:r>
              <a:t>Migration can increase household income through remittances.</a:t>
            </a:r>
          </a:p>
          <a:p>
            <a:pPr>
              <a:spcAft>
                <a:spcPts val="1200"/>
              </a:spcAft>
              <a:defRPr sz="2100"/>
            </a:pPr>
            <a:r>
              <a:t>It may also lead to labor shortages and changes in village demographics.</a:t>
            </a:r>
          </a:p>
          <a:p>
            <a:pPr>
              <a:spcAft>
                <a:spcPts val="1200"/>
              </a:spcAft>
              <a:defRPr sz="2100"/>
            </a:pPr>
            <a:r>
              <a:t>Rural and urban lifestyles are increasingly interconnected.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Women and Rural Change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Women contribute significantly to farming, household work, entrepreneurship, and community activities.</a:t>
            </a:r>
          </a:p>
          <a:p>
            <a:pPr>
              <a:spcAft>
                <a:spcPts val="1200"/>
              </a:spcAft>
              <a:defRPr sz="2100"/>
            </a:pPr>
            <a:r>
              <a:t>Education and self-help groups can expand economic and social opportunities.</a:t>
            </a:r>
          </a:p>
          <a:p>
            <a:pPr>
              <a:spcAft>
                <a:spcPts val="1200"/>
              </a:spcAft>
              <a:defRPr sz="2100"/>
            </a:pPr>
            <a:r>
              <a:t>Access to credit, technology, markets, and training can strengthen women's participation.</a:t>
            </a:r>
          </a:p>
          <a:p>
            <a:pPr>
              <a:spcAft>
                <a:spcPts val="1200"/>
              </a:spcAft>
              <a:defRPr sz="2100"/>
            </a:pPr>
            <a:r>
              <a:t>Gender roles are gradually changing, although inequalities remain in many places.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Challenges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/>
            </a:pPr>
            <a:r>
              <a:t>Unemployment and underemployment</a:t>
            </a:r>
          </a:p>
          <a:p>
            <a:pPr>
              <a:spcAft>
                <a:spcPts val="1200"/>
              </a:spcAft>
              <a:defRPr sz="1900"/>
            </a:pPr>
            <a:r>
              <a:t>Dependence on climate-sensitive agriculture</a:t>
            </a:r>
          </a:p>
          <a:p>
            <a:pPr>
              <a:spcAft>
                <a:spcPts val="1200"/>
              </a:spcAft>
              <a:defRPr sz="1900"/>
            </a:pPr>
            <a:r>
              <a:t>Limited access to quality healthcare and higher education</a:t>
            </a:r>
          </a:p>
          <a:p>
            <a:pPr>
              <a:spcAft>
                <a:spcPts val="1200"/>
              </a:spcAft>
              <a:defRPr sz="1900"/>
            </a:pPr>
            <a:r>
              <a:t>Poverty and unequal access to land and resources</a:t>
            </a:r>
          </a:p>
          <a:p>
            <a:pPr>
              <a:spcAft>
                <a:spcPts val="1200"/>
              </a:spcAft>
              <a:defRPr sz="1900"/>
            </a:pPr>
            <a:r>
              <a:t>Out-migration and changing community structures</a:t>
            </a:r>
          </a:p>
          <a:p>
            <a:pPr>
              <a:spcAft>
                <a:spcPts val="1200"/>
              </a:spcAft>
              <a:defRPr sz="1900"/>
            </a:pPr>
            <a:r>
              <a:t>Climate change and environmental pressures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Positive Directions for the Future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/>
            </a:pPr>
            <a:r>
              <a:t>Sustainable and climate-resilient agriculture</a:t>
            </a:r>
          </a:p>
          <a:p>
            <a:pPr>
              <a:spcAft>
                <a:spcPts val="1200"/>
              </a:spcAft>
              <a:defRPr sz="1900"/>
            </a:pPr>
            <a:r>
              <a:t>Better rural roads, housing, water, sanitation, and healthcare</a:t>
            </a:r>
          </a:p>
          <a:p>
            <a:pPr>
              <a:spcAft>
                <a:spcPts val="1200"/>
              </a:spcAft>
              <a:defRPr sz="1900"/>
            </a:pPr>
            <a:r>
              <a:t>Quality education and digital literacy</a:t>
            </a:r>
          </a:p>
          <a:p>
            <a:pPr>
              <a:spcAft>
                <a:spcPts val="1200"/>
              </a:spcAft>
              <a:defRPr sz="1900"/>
            </a:pPr>
            <a:r>
              <a:t>Support for small enterprises and local employment</a:t>
            </a:r>
          </a:p>
          <a:p>
            <a:pPr>
              <a:spcAft>
                <a:spcPts val="1200"/>
              </a:spcAft>
              <a:defRPr sz="1900"/>
            </a:pPr>
            <a:r>
              <a:t>Women's empowerment and youth opportunities</a:t>
            </a:r>
          </a:p>
          <a:p>
            <a:pPr>
              <a:spcAft>
                <a:spcPts val="1200"/>
              </a:spcAft>
              <a:defRPr sz="1900"/>
            </a:pPr>
            <a:r>
              <a:t>Stronger local governance and community participation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Rural communities are dynamic, not static.</a:t>
            </a:r>
          </a:p>
          <a:p>
            <a:pPr>
              <a:spcAft>
                <a:spcPts val="1200"/>
              </a:spcAft>
              <a:defRPr sz="2100"/>
            </a:pPr>
            <a:r>
              <a:t>Their traditional features continue while education, technology, migration, markets, and infrastructure bring major changes.</a:t>
            </a:r>
          </a:p>
          <a:p>
            <a:pPr>
              <a:spcAft>
                <a:spcPts val="1200"/>
              </a:spcAft>
              <a:defRPr sz="2100"/>
            </a:pPr>
            <a:r>
              <a:t>Balanced rural development should improve livelihoods while preserving community strengths and local knowledge.</a:t>
            </a:r>
          </a:p>
          <a:p>
            <a:pPr>
              <a:spcAft>
                <a:spcPts val="1200"/>
              </a:spcAft>
              <a:defRPr sz="2100"/>
            </a:pPr>
            <a: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9779" y="246110"/>
            <a:ext cx="3842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/>
            </a:pPr>
            <a:r>
              <a:rPr sz="4000" dirty="0">
                <a:solidFill>
                  <a:srgbClr val="FF0000"/>
                </a:solidFill>
              </a:rP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3548" y="1349226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A rural community is a population living mainly in villages and countryside areas.</a:t>
            </a:r>
          </a:p>
          <a:p>
            <a:pPr>
              <a:spcAft>
                <a:spcPts val="1200"/>
              </a:spcAft>
              <a:defRPr sz="2100"/>
            </a:pPr>
            <a:r>
              <a:t>Rural life is closely connected with land, agriculture, natural resources, and local traditions.</a:t>
            </a:r>
          </a:p>
          <a:p>
            <a:pPr>
              <a:spcAft>
                <a:spcPts val="1200"/>
              </a:spcAft>
              <a:defRPr sz="2100"/>
            </a:pPr>
            <a:r>
              <a:t>Rural communities differ from urban communities in population size, occupations, services, and social relationships.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Meaning of Rural Community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Usually characterized by low population density and dispersed settlements.</a:t>
            </a:r>
          </a:p>
          <a:p>
            <a:pPr>
              <a:spcAft>
                <a:spcPts val="1200"/>
              </a:spcAft>
              <a:defRPr sz="2100"/>
            </a:pPr>
            <a:r>
              <a:t>Agriculture and allied activities are important sources of livelihood.</a:t>
            </a:r>
          </a:p>
          <a:p>
            <a:pPr>
              <a:spcAft>
                <a:spcPts val="1200"/>
              </a:spcAft>
              <a:defRPr sz="2100"/>
            </a:pPr>
            <a:r>
              <a:t>Social relationships tend to be close and community-oriented.</a:t>
            </a:r>
          </a:p>
          <a:p>
            <a:pPr>
              <a:spcAft>
                <a:spcPts val="1200"/>
              </a:spcAft>
              <a:defRPr sz="2100"/>
            </a:pPr>
            <a:r>
              <a:t>Local customs and traditions often have a strong influence on everyday life.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Major Features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/>
            </a:pPr>
            <a:r>
              <a:t>Small and relatively dispersed population</a:t>
            </a:r>
          </a:p>
          <a:p>
            <a:pPr>
              <a:spcAft>
                <a:spcPts val="1200"/>
              </a:spcAft>
              <a:defRPr sz="1900"/>
            </a:pPr>
            <a:r>
              <a:t>Strong face-to-face relationships</a:t>
            </a:r>
          </a:p>
          <a:p>
            <a:pPr>
              <a:spcAft>
                <a:spcPts val="1200"/>
              </a:spcAft>
              <a:defRPr sz="1900"/>
            </a:pPr>
            <a:r>
              <a:t>Agriculture and natural-resource-based occupations</a:t>
            </a:r>
          </a:p>
          <a:p>
            <a:pPr>
              <a:spcAft>
                <a:spcPts val="1200"/>
              </a:spcAft>
              <a:defRPr sz="1900"/>
            </a:pPr>
            <a:r>
              <a:t>Importance of family and kinship</a:t>
            </a:r>
          </a:p>
          <a:p>
            <a:pPr>
              <a:spcAft>
                <a:spcPts val="1200"/>
              </a:spcAft>
              <a:defRPr sz="1900"/>
            </a:pPr>
            <a:r>
              <a:t>Community traditions and local institutions</a:t>
            </a:r>
          </a:p>
          <a:p>
            <a:pPr>
              <a:spcAft>
                <a:spcPts val="1200"/>
              </a:spcAft>
              <a:defRPr sz="1900"/>
            </a:pPr>
            <a:r>
              <a:t>Generally fewer specialized services than cities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Social 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Family and kinship play important roles in social life.</a:t>
            </a:r>
          </a:p>
          <a:p>
            <a:pPr>
              <a:spcAft>
                <a:spcPts val="1200"/>
              </a:spcAft>
              <a:defRPr sz="2100"/>
            </a:pPr>
            <a:r>
              <a:t>Community networks can provide support during celebrations, crises, and agricultural activities.</a:t>
            </a:r>
          </a:p>
          <a:p>
            <a:pPr>
              <a:spcAft>
                <a:spcPts val="1200"/>
              </a:spcAft>
              <a:defRPr sz="2100"/>
            </a:pPr>
            <a:r>
              <a:t>Traditional institutions may influence social behavior and decision-making.</a:t>
            </a:r>
          </a:p>
          <a:p>
            <a:pPr>
              <a:spcAft>
                <a:spcPts val="1200"/>
              </a:spcAft>
              <a:defRPr sz="2100"/>
            </a:pPr>
            <a:r>
              <a:t>Social status can be influenced by land, occupation, education, and community position.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rPr dirty="0"/>
              <a:t>Economic Life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Farming, livestock, fishing, forestry, and small businesses are common.</a:t>
            </a:r>
          </a:p>
          <a:p>
            <a:pPr>
              <a:spcAft>
                <a:spcPts val="1200"/>
              </a:spcAft>
              <a:defRPr sz="2100"/>
            </a:pPr>
            <a:r>
              <a:t>Many households depend on seasonal or multiple sources of income.</a:t>
            </a:r>
          </a:p>
          <a:p>
            <a:pPr>
              <a:spcAft>
                <a:spcPts val="1200"/>
              </a:spcAft>
              <a:defRPr sz="2100"/>
            </a:pPr>
            <a:r>
              <a:t>Agricultural markets and access to credit strongly affect livelihoods.</a:t>
            </a:r>
          </a:p>
          <a:p>
            <a:pPr>
              <a:spcAft>
                <a:spcPts val="1200"/>
              </a:spcAft>
              <a:defRPr sz="2100"/>
            </a:pPr>
            <a:r>
              <a:t>Non-farm employment is becoming increasingly important.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Culture and Traditions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rPr dirty="0"/>
              <a:t>Festivals, rituals, folk arts, and local languages contribute to community identity.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Traditional knowledge is often passed between generations.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Collective participation is common in social and cultural events.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Modern media and education are gradually changing cultural practices.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Education and Health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rPr dirty="0"/>
              <a:t>Access to schools, colleges, and healthcare has improved in many rural areas.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Distance, transport, staff shortages, and digital access can remain challenges.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Government programs and community organizations support education and health services.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Better connectivity is increasing access to information and services.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Infrastructure and Technology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Roads, electricity, mobile networks, banking, and internet services have expanded.</a:t>
            </a:r>
          </a:p>
          <a:p>
            <a:pPr>
              <a:spcAft>
                <a:spcPts val="1200"/>
              </a:spcAft>
              <a:defRPr sz="2100"/>
            </a:pPr>
            <a:r>
              <a:t>Mechanization and improved farming technologies can increase productivity.</a:t>
            </a:r>
          </a:p>
          <a:p>
            <a:pPr>
              <a:spcAft>
                <a:spcPts val="1200"/>
              </a:spcAft>
              <a:defRPr sz="2100"/>
            </a:pPr>
            <a:r>
              <a:t>Digital payments and online services are becoming more common.</a:t>
            </a:r>
          </a:p>
          <a:p>
            <a:pPr>
              <a:spcAft>
                <a:spcPts val="1200"/>
              </a:spcAft>
              <a:defRPr sz="2100"/>
            </a:pPr>
            <a:r>
              <a:t>Infrastructure development can connect villages more closely with towns and markets.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</TotalTime>
  <Words>650</Words>
  <Application>Microsoft Office PowerPoint</Application>
  <PresentationFormat>Widescreen</PresentationFormat>
  <Paragraphs>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Microsoft account</cp:lastModifiedBy>
  <cp:revision>2</cp:revision>
  <dcterms:created xsi:type="dcterms:W3CDTF">2013-01-27T09:14:16Z</dcterms:created>
  <dcterms:modified xsi:type="dcterms:W3CDTF">2026-08-29T08:22:57Z</dcterms:modified>
  <cp:category/>
</cp:coreProperties>
</file>