
<file path=[Content_Types].xml><?xml version="1.0" encoding="utf-8"?>
<Types xmlns="http://schemas.openxmlformats.org/package/2006/content-types">
  <Default Extension="xml" ContentType="application/vnd.openxmlformats-officedocument.extended-properties+xml"/>
  <Default Extension="png" ContentType="image/png"/>
  <Default Extension="svg" ContentType="image/svg+xml"/>
  <Default Extension="jpeg" ContentType="image/jpeg"/>
  <Default Extension="jpg" ContentType="image/jpeg"/>
  <Default Extension="xlsx" ContentType="application/vnd.openxmlformats-officedocument.spreadsheetml.sheet"/>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charts/chart1.xml" ContentType="application/vnd.openxmlformats-officedocument.drawingml.chart+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9" d="100"/>
          <a:sy n="79" d="100"/>
        </p:scale>
        <p:origin x="821" y="6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Development Indicators</c:v>
                </c:pt>
              </c:strCache>
            </c:strRef>
          </c:tx>
          <c:spPr>
            <a:solidFill>
              <a:srgbClr val="4F46E5"/>
            </a:solidFill>
            <a:effectLst/>
          </c:spPr>
          <c:invertIfNegative val="0"/>
          <c:dPt>
            <c:idx val="0"/>
            <c:invertIfNegative val="0"/>
            <c:bubble3D val="0"/>
            <c:extLst>
              <c:ext xmlns:c16="http://schemas.microsoft.com/office/drawing/2014/chart" uri="{C3380CC4-5D6E-409C-BE32-E72D297353CC}">
                <c16:uniqueId val="{00000001-6FB2-43EC-BD11-1C51E5B90D14}"/>
              </c:ext>
            </c:extLst>
          </c:dPt>
          <c:dPt>
            <c:idx val="1"/>
            <c:invertIfNegative val="0"/>
            <c:bubble3D val="0"/>
            <c:spPr>
              <a:solidFill>
                <a:srgbClr val="7C3AED"/>
              </a:solidFill>
              <a:effectLst/>
            </c:spPr>
            <c:extLst>
              <c:ext xmlns:c16="http://schemas.microsoft.com/office/drawing/2014/chart" uri="{C3380CC4-5D6E-409C-BE32-E72D297353CC}">
                <c16:uniqueId val="{00000003-6FB2-43EC-BD11-1C51E5B90D14}"/>
              </c:ext>
            </c:extLst>
          </c:dPt>
          <c:dPt>
            <c:idx val="2"/>
            <c:invertIfNegative val="0"/>
            <c:bubble3D val="0"/>
            <c:spPr>
              <a:solidFill>
                <a:srgbClr val="0EA5E9"/>
              </a:solidFill>
              <a:effectLst/>
            </c:spPr>
            <c:extLst>
              <c:ext xmlns:c16="http://schemas.microsoft.com/office/drawing/2014/chart" uri="{C3380CC4-5D6E-409C-BE32-E72D297353CC}">
                <c16:uniqueId val="{00000005-6FB2-43EC-BD11-1C51E5B90D14}"/>
              </c:ext>
            </c:extLst>
          </c:dPt>
          <c:dPt>
            <c:idx val="3"/>
            <c:invertIfNegative val="0"/>
            <c:bubble3D val="0"/>
            <c:spPr>
              <a:solidFill>
                <a:srgbClr val="0D9488"/>
              </a:solidFill>
              <a:effectLst/>
            </c:spPr>
            <c:extLst>
              <c:ext xmlns:c16="http://schemas.microsoft.com/office/drawing/2014/chart" uri="{C3380CC4-5D6E-409C-BE32-E72D297353CC}">
                <c16:uniqueId val="{00000007-6FB2-43EC-BD11-1C51E5B90D14}"/>
              </c:ext>
            </c:extLst>
          </c:dPt>
          <c:dLbls>
            <c:numFmt formatCode="#,##0" sourceLinked="0"/>
            <c:spPr>
              <a:noFill/>
              <a:ln>
                <a:noFill/>
              </a:ln>
              <a:effectLst/>
            </c:spPr>
            <c:txPr>
              <a:bodyPr/>
              <a:lstStyle/>
              <a:p>
                <a:pPr>
                  <a:defRPr sz="1000" b="0" i="0" u="none" strike="noStrike">
                    <a:solidFill>
                      <a:srgbClr val="0F172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Economic Growth</c:v>
                </c:pt>
                <c:pt idx="1">
                  <c:v>Social Welfare</c:v>
                </c:pt>
                <c:pt idx="2">
                  <c:v>Environmental Quality</c:v>
                </c:pt>
                <c:pt idx="3">
                  <c:v>Human Development</c:v>
                </c:pt>
              </c:strCache>
            </c:strRef>
          </c:cat>
          <c:val>
            <c:numRef>
              <c:f>Sheet1!$B$2:$B$5</c:f>
              <c:numCache>
                <c:formatCode>General</c:formatCode>
                <c:ptCount val="4"/>
                <c:pt idx="0">
                  <c:v>75</c:v>
                </c:pt>
                <c:pt idx="1">
                  <c:v>60</c:v>
                </c:pt>
                <c:pt idx="2">
                  <c:v>50</c:v>
                </c:pt>
                <c:pt idx="3">
                  <c:v>80</c:v>
                </c:pt>
              </c:numCache>
            </c:numRef>
          </c:val>
          <c:extLst>
            <c:ext xmlns:c16="http://schemas.microsoft.com/office/drawing/2014/chart" uri="{C3380CC4-5D6E-409C-BE32-E72D297353CC}">
              <c16:uniqueId val="{00000008-6FB2-43EC-BD11-1C51E5B90D14}"/>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0F172A"/>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1570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1154479"/>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8.xml" Id="rId18" /><Relationship Type="http://schemas.openxmlformats.org/officeDocument/2006/relationships/image" Target="/ppt/media/image3.jpg" Id="rId20" /><Relationship Type="http://schemas.openxmlformats.org/officeDocument/2006/relationships/theme" Target="/ppt/theme/theme1.xml" Id="rId19" /></Relationships>
</file>

<file path=ppt/slideMasters/slideMaster1.xml><?xml version="1.0" encoding="utf-8"?>
<p:sldMaster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9/4/2026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490451596"/>
      </p:ext>
    </p:extLst>
  </p:cSld>
  <p:clrMap bg1="lt1" tx1="dk1" bg2="lt2" tx2="dk2" accent1="accent1" accent2="accent2" accent3="accent3" accent4="accent4" accent5="accent5" accent6="accent6" hlink="hlink" folHlink="folHlink"/>
  <p:sldLayoutIdLst>
    <p:sldLayoutId id="2147483668" r:id="rId18"/>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xml" Id="rId2" /><Relationship Type="http://schemas.openxmlformats.org/officeDocument/2006/relationships/slideLayout" Target="/ppt/slideLayouts/slideLayout18.xml" Id="rId1" /><Relationship Type="http://schemas.openxmlformats.org/officeDocument/2006/relationships/image" Target="/ppt/media/image5.png" Id="rId4" /></Relationships>
</file>

<file path=ppt/slides/_rels/slide2.xml.rels>&#65279;<?xml version="1.0" encoding="utf-8"?><Relationships xmlns="http://schemas.openxmlformats.org/package/2006/relationships"><Relationship Type="http://schemas.openxmlformats.org/officeDocument/2006/relationships/image" Target="/ppt/media/image6.png" Id="rId3" /><Relationship Type="http://schemas.openxmlformats.org/officeDocument/2006/relationships/image" Target="/ppt/media/image5.png" Id="rId7" /><Relationship Type="http://schemas.openxmlformats.org/officeDocument/2006/relationships/notesSlide" Target="/ppt/notesSlides/notesSlide2.xml" Id="rId2" /><Relationship Type="http://schemas.openxmlformats.org/officeDocument/2006/relationships/slideLayout" Target="/ppt/slideLayouts/slideLayout18.xml" Id="rId1" /><Relationship Type="http://schemas.openxmlformats.org/officeDocument/2006/relationships/image" Target="/ppt/media/image9.jpeg" Id="rId6" /><Relationship Type="http://schemas.openxmlformats.org/officeDocument/2006/relationships/image" Target="/ppt/media/image8.png" Id="rId5" /><Relationship Type="http://schemas.openxmlformats.org/officeDocument/2006/relationships/image" Target="/ppt/media/image7.png" Id="rId4" /></Relationships>
</file>

<file path=ppt/slides/_rels/slide3.xml.rels>&#65279;<?xml version="1.0" encoding="utf-8"?><Relationships xmlns="http://schemas.openxmlformats.org/package/2006/relationships"><Relationship Type="http://schemas.openxmlformats.org/officeDocument/2006/relationships/image" Target="/ppt/media/image15.png" Id="rId8" /><Relationship Type="http://schemas.openxmlformats.org/officeDocument/2006/relationships/image" Target="/ppt/media/image20.svg" Id="rId13" /><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image" Target="/ppt/media/image19.png" Id="rId12" /><Relationship Type="http://schemas.openxmlformats.org/officeDocument/2006/relationships/notesSlide" Target="/ppt/notesSlides/notesSlide3.xml" Id="rId2" /><Relationship Type="http://schemas.openxmlformats.org/officeDocument/2006/relationships/image" Target="/ppt/media/image23.jpeg" Id="rId16" /><Relationship Type="http://schemas.openxmlformats.org/officeDocument/2006/relationships/slideLayout" Target="/ppt/slideLayouts/slideLayout18.xml" Id="rId1" /><Relationship Type="http://schemas.openxmlformats.org/officeDocument/2006/relationships/image" Target="/ppt/media/image13.png" Id="rId6" /><Relationship Type="http://schemas.openxmlformats.org/officeDocument/2006/relationships/image" Target="/ppt/media/image18.svg" Id="rId11" /><Relationship Type="http://schemas.openxmlformats.org/officeDocument/2006/relationships/image" Target="/ppt/media/image12.png" Id="rId5" /><Relationship Type="http://schemas.openxmlformats.org/officeDocument/2006/relationships/image" Target="/ppt/media/image22.svg" Id="rId15" /><Relationship Type="http://schemas.openxmlformats.org/officeDocument/2006/relationships/image" Target="/ppt/media/image17.png" Id="rId10" /><Relationship Type="http://schemas.openxmlformats.org/officeDocument/2006/relationships/image" Target="/ppt/media/image11.png" Id="rId4" /><Relationship Type="http://schemas.openxmlformats.org/officeDocument/2006/relationships/image" Target="/ppt/media/image16.svg" Id="rId9" /><Relationship Type="http://schemas.openxmlformats.org/officeDocument/2006/relationships/image" Target="/ppt/media/image21.png" Id="rId14" /></Relationships>
</file>

<file path=ppt/slides/_rels/slide4.xml.rels>&#65279;<?xml version="1.0" encoding="utf-8"?><Relationships xmlns="http://schemas.openxmlformats.org/package/2006/relationships"><Relationship Type="http://schemas.openxmlformats.org/officeDocument/2006/relationships/image" Target="/ppt/media/image24.png" Id="rId8" /><Relationship Type="http://schemas.openxmlformats.org/officeDocument/2006/relationships/image" Target="/ppt/media/image29.svg" Id="rId13" /><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image" Target="/ppt/media/image28.png" Id="rId12" /><Relationship Type="http://schemas.openxmlformats.org/officeDocument/2006/relationships/notesSlide" Target="/ppt/notesSlides/notesSlide4.xml" Id="rId2" /><Relationship Type="http://schemas.openxmlformats.org/officeDocument/2006/relationships/slideLayout" Target="/ppt/slideLayouts/slideLayout18.xml" Id="rId1" /><Relationship Type="http://schemas.openxmlformats.org/officeDocument/2006/relationships/image" Target="/ppt/media/image13.png" Id="rId6" /><Relationship Type="http://schemas.openxmlformats.org/officeDocument/2006/relationships/image" Target="/ppt/media/image27.svg" Id="rId11" /><Relationship Type="http://schemas.openxmlformats.org/officeDocument/2006/relationships/image" Target="/ppt/media/image12.png" Id="rId5" /><Relationship Type="http://schemas.openxmlformats.org/officeDocument/2006/relationships/image" Target="/ppt/media/image26.png" Id="rId10" /><Relationship Type="http://schemas.openxmlformats.org/officeDocument/2006/relationships/image" Target="/ppt/media/image11.png" Id="rId4" /><Relationship Type="http://schemas.openxmlformats.org/officeDocument/2006/relationships/image" Target="/ppt/media/image25.svg" Id="rId9" /></Relationships>
</file>

<file path=ppt/slides/_rels/slide5.xml.rels>&#65279;<?xml version="1.0" encoding="utf-8"?><Relationships xmlns="http://schemas.openxmlformats.org/package/2006/relationships"><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notesSlide" Target="/ppt/notesSlides/notesSlide5.xml" Id="rId2" /><Relationship Type="http://schemas.openxmlformats.org/officeDocument/2006/relationships/slideLayout" Target="/ppt/slideLayouts/slideLayout18.xml" Id="rId1" /><Relationship Type="http://schemas.openxmlformats.org/officeDocument/2006/relationships/image" Target="/ppt/media/image13.png" Id="rId6" /><Relationship Type="http://schemas.openxmlformats.org/officeDocument/2006/relationships/image" Target="/ppt/media/image12.png" Id="rId5" /><Relationship Type="http://schemas.openxmlformats.org/officeDocument/2006/relationships/image" Target="/ppt/media/image11.png" Id="rId4" /></Relationships>
</file>

<file path=ppt/slides/_rels/slide6.xml.rels>&#65279;<?xml version="1.0" encoding="utf-8"?><Relationships xmlns="http://schemas.openxmlformats.org/package/2006/relationships"><Relationship Type="http://schemas.openxmlformats.org/officeDocument/2006/relationships/image" Target="/ppt/media/image30.png" Id="rId8" /><Relationship Type="http://schemas.openxmlformats.org/officeDocument/2006/relationships/image" Target="/ppt/media/image35.svg" Id="rId13" /><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image" Target="/ppt/media/image34.png" Id="rId12" /><Relationship Type="http://schemas.openxmlformats.org/officeDocument/2006/relationships/notesSlide" Target="/ppt/notesSlides/notesSlide6.xml" Id="rId2" /><Relationship Type="http://schemas.openxmlformats.org/officeDocument/2006/relationships/image" Target="/ppt/media/image38.jpeg" Id="rId16" /><Relationship Type="http://schemas.openxmlformats.org/officeDocument/2006/relationships/slideLayout" Target="/ppt/slideLayouts/slideLayout18.xml" Id="rId1" /><Relationship Type="http://schemas.openxmlformats.org/officeDocument/2006/relationships/image" Target="/ppt/media/image13.png" Id="rId6" /><Relationship Type="http://schemas.openxmlformats.org/officeDocument/2006/relationships/image" Target="/ppt/media/image33.svg" Id="rId11" /><Relationship Type="http://schemas.openxmlformats.org/officeDocument/2006/relationships/image" Target="/ppt/media/image12.png" Id="rId5" /><Relationship Type="http://schemas.openxmlformats.org/officeDocument/2006/relationships/image" Target="/ppt/media/image37.svg" Id="rId15" /><Relationship Type="http://schemas.openxmlformats.org/officeDocument/2006/relationships/image" Target="/ppt/media/image32.png" Id="rId10" /><Relationship Type="http://schemas.openxmlformats.org/officeDocument/2006/relationships/image" Target="/ppt/media/image11.png" Id="rId4" /><Relationship Type="http://schemas.openxmlformats.org/officeDocument/2006/relationships/image" Target="/ppt/media/image31.svg" Id="rId9" /><Relationship Type="http://schemas.openxmlformats.org/officeDocument/2006/relationships/image" Target="/ppt/media/image36.png" Id="rId14" /></Relationships>
</file>

<file path=ppt/slides/_rels/slide7.xml.rels>&#65279;<?xml version="1.0" encoding="utf-8"?><Relationships xmlns="http://schemas.openxmlformats.org/package/2006/relationships"><Relationship Type="http://schemas.openxmlformats.org/officeDocument/2006/relationships/image" Target="/ppt/media/image39.png" Id="rId8" /><Relationship Type="http://schemas.openxmlformats.org/officeDocument/2006/relationships/image" Target="/ppt/media/image44.svg" Id="rId13" /><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image" Target="/ppt/media/image43.png" Id="rId12" /><Relationship Type="http://schemas.openxmlformats.org/officeDocument/2006/relationships/notesSlide" Target="/ppt/notesSlides/notesSlide7.xml" Id="rId2" /><Relationship Type="http://schemas.openxmlformats.org/officeDocument/2006/relationships/image" Target="/ppt/media/image47.jpeg" Id="rId16" /><Relationship Type="http://schemas.openxmlformats.org/officeDocument/2006/relationships/slideLayout" Target="/ppt/slideLayouts/slideLayout18.xml" Id="rId1" /><Relationship Type="http://schemas.openxmlformats.org/officeDocument/2006/relationships/image" Target="/ppt/media/image13.png" Id="rId6" /><Relationship Type="http://schemas.openxmlformats.org/officeDocument/2006/relationships/image" Target="/ppt/media/image42.svg" Id="rId11" /><Relationship Type="http://schemas.openxmlformats.org/officeDocument/2006/relationships/image" Target="/ppt/media/image12.png" Id="rId5" /><Relationship Type="http://schemas.openxmlformats.org/officeDocument/2006/relationships/image" Target="/ppt/media/image46.svg" Id="rId15" /><Relationship Type="http://schemas.openxmlformats.org/officeDocument/2006/relationships/image" Target="/ppt/media/image41.png" Id="rId10" /><Relationship Type="http://schemas.openxmlformats.org/officeDocument/2006/relationships/image" Target="/ppt/media/image11.png" Id="rId4" /><Relationship Type="http://schemas.openxmlformats.org/officeDocument/2006/relationships/image" Target="/ppt/media/image40.svg" Id="rId9" /><Relationship Type="http://schemas.openxmlformats.org/officeDocument/2006/relationships/image" Target="/ppt/media/image45.png" Id="rId14" /></Relationships>
</file>

<file path=ppt/slides/_rels/slide8.xml.rels>&#65279;<?xml version="1.0" encoding="utf-8"?><Relationships xmlns="http://schemas.openxmlformats.org/package/2006/relationships"><Relationship Type="http://schemas.openxmlformats.org/officeDocument/2006/relationships/image" Target="/ppt/media/image24.png" Id="rId8" /><Relationship Type="http://schemas.openxmlformats.org/officeDocument/2006/relationships/image" Target="/ppt/media/image55.svg" Id="rId13" /><Relationship Type="http://schemas.openxmlformats.org/officeDocument/2006/relationships/image" Target="/ppt/media/image48.png" Id="rId3" /><Relationship Type="http://schemas.openxmlformats.org/officeDocument/2006/relationships/image" Target="/ppt/media/image14.png" Id="rId7" /><Relationship Type="http://schemas.openxmlformats.org/officeDocument/2006/relationships/image" Target="/ppt/media/image54.png" Id="rId12" /><Relationship Type="http://schemas.openxmlformats.org/officeDocument/2006/relationships/image" Target="/ppt/media/image59.svg" Id="rId17" /><Relationship Type="http://schemas.openxmlformats.org/officeDocument/2006/relationships/notesSlide" Target="/ppt/notesSlides/notesSlide8.xml" Id="rId2" /><Relationship Type="http://schemas.openxmlformats.org/officeDocument/2006/relationships/image" Target="/ppt/media/image58.png" Id="rId16" /><Relationship Type="http://schemas.openxmlformats.org/officeDocument/2006/relationships/slideLayout" Target="/ppt/slideLayouts/slideLayout18.xml" Id="rId1" /><Relationship Type="http://schemas.openxmlformats.org/officeDocument/2006/relationships/image" Target="/ppt/media/image51.png" Id="rId6" /><Relationship Type="http://schemas.openxmlformats.org/officeDocument/2006/relationships/image" Target="/ppt/media/image53.svg" Id="rId11" /><Relationship Type="http://schemas.openxmlformats.org/officeDocument/2006/relationships/image" Target="/ppt/media/image50.png" Id="rId5" /><Relationship Type="http://schemas.openxmlformats.org/officeDocument/2006/relationships/image" Target="/ppt/media/image57.svg" Id="rId15" /><Relationship Type="http://schemas.openxmlformats.org/officeDocument/2006/relationships/image" Target="/ppt/media/image52.png" Id="rId10" /><Relationship Type="http://schemas.openxmlformats.org/officeDocument/2006/relationships/image" Target="/ppt/media/image49.png" Id="rId4" /><Relationship Type="http://schemas.openxmlformats.org/officeDocument/2006/relationships/image" Target="/ppt/media/image25.svg" Id="rId9" /><Relationship Type="http://schemas.openxmlformats.org/officeDocument/2006/relationships/image" Target="/ppt/media/image56.png" Id="rId14" /></Relationships>
</file>

<file path=ppt/slides/_rels/slide9.xml.rels>&#65279;<?xml version="1.0" encoding="utf-8"?><Relationships xmlns="http://schemas.openxmlformats.org/package/2006/relationships"><Relationship Type="http://schemas.openxmlformats.org/officeDocument/2006/relationships/image" Target="/ppt/media/image60.png" Id="rId3" /><Relationship Type="http://schemas.openxmlformats.org/officeDocument/2006/relationships/chart" Target="/ppt/charts/chart1.xml" Id="rId7" /><Relationship Type="http://schemas.openxmlformats.org/officeDocument/2006/relationships/notesSlide" Target="/ppt/notesSlides/notesSlide9.xml" Id="rId2" /><Relationship Type="http://schemas.openxmlformats.org/officeDocument/2006/relationships/slideLayout" Target="/ppt/slideLayouts/slideLayout18.xml" Id="rId1" /><Relationship Type="http://schemas.openxmlformats.org/officeDocument/2006/relationships/image" Target="/ppt/media/image14.png" Id="rId6" /><Relationship Type="http://schemas.openxmlformats.org/officeDocument/2006/relationships/image" Target="/ppt/media/image62.png" Id="rId5" /><Relationship Type="http://schemas.openxmlformats.org/officeDocument/2006/relationships/image" Target="/ppt/media/image61.png" Id="rId4" /></Relationships>
</file>

<file path=ppt/slides/_rels/slide10.xml.rels>&#65279;<?xml version="1.0" encoding="utf-8"?><Relationships xmlns="http://schemas.openxmlformats.org/package/2006/relationships"><Relationship Type="http://schemas.openxmlformats.org/officeDocument/2006/relationships/image" Target="/ppt/media/image63.png" Id="rId3" /><Relationship Type="http://schemas.openxmlformats.org/officeDocument/2006/relationships/notesSlide" Target="/ppt/notesSlides/notesSlide10.xml" Id="rId2" /><Relationship Type="http://schemas.openxmlformats.org/officeDocument/2006/relationships/slideLayout" Target="/ppt/slideLayouts/slideLayout18.xml" Id="rId1" /><Relationship Type="http://schemas.openxmlformats.org/officeDocument/2006/relationships/image" Target="/ppt/media/image66.png" Id="rId6" /><Relationship Type="http://schemas.openxmlformats.org/officeDocument/2006/relationships/image" Target="/ppt/media/image65.png" Id="rId5" /><Relationship Type="http://schemas.openxmlformats.org/officeDocument/2006/relationships/image" Target="/ppt/media/image64.png" Id="rId4" /></Relationships>
</file>

<file path=ppt/slides/_rels/slide11.xml.rels>&#65279;<?xml version="1.0" encoding="utf-8"?><Relationships xmlns="http://schemas.openxmlformats.org/package/2006/relationships"><Relationship Type="http://schemas.openxmlformats.org/officeDocument/2006/relationships/image" Target="/ppt/media/image19.png" Id="rId8" /><Relationship Type="http://schemas.openxmlformats.org/officeDocument/2006/relationships/image" Target="/ppt/media/image70.svg" Id="rId13" /><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image" Target="/ppt/media/image69.png" Id="rId12" /><Relationship Type="http://schemas.openxmlformats.org/officeDocument/2006/relationships/notesSlide" Target="/ppt/notesSlides/notesSlide11.xml" Id="rId2" /><Relationship Type="http://schemas.openxmlformats.org/officeDocument/2006/relationships/image" Target="/ppt/media/image73.jpeg" Id="rId16" /><Relationship Type="http://schemas.openxmlformats.org/officeDocument/2006/relationships/slideLayout" Target="/ppt/slideLayouts/slideLayout18.xml" Id="rId1" /><Relationship Type="http://schemas.openxmlformats.org/officeDocument/2006/relationships/image" Target="/ppt/media/image13.png" Id="rId6" /><Relationship Type="http://schemas.openxmlformats.org/officeDocument/2006/relationships/image" Target="/ppt/media/image68.svg" Id="rId11" /><Relationship Type="http://schemas.openxmlformats.org/officeDocument/2006/relationships/image" Target="/ppt/media/image12.png" Id="rId5" /><Relationship Type="http://schemas.openxmlformats.org/officeDocument/2006/relationships/image" Target="/ppt/media/image72.svg" Id="rId15" /><Relationship Type="http://schemas.openxmlformats.org/officeDocument/2006/relationships/image" Target="/ppt/media/image67.png" Id="rId10" /><Relationship Type="http://schemas.openxmlformats.org/officeDocument/2006/relationships/image" Target="/ppt/media/image11.png" Id="rId4" /><Relationship Type="http://schemas.openxmlformats.org/officeDocument/2006/relationships/image" Target="/ppt/media/image20.svg" Id="rId9" /><Relationship Type="http://schemas.openxmlformats.org/officeDocument/2006/relationships/image" Target="/ppt/media/image71.png" Id="rId14" /></Relationships>
</file>

<file path=ppt/slides/_rels/slide12.xml.rels>&#65279;<?xml version="1.0" encoding="utf-8"?><Relationships xmlns="http://schemas.openxmlformats.org/package/2006/relationships"><Relationship Type="http://schemas.openxmlformats.org/officeDocument/2006/relationships/image" Target="/ppt/media/image74.png" Id="rId3" /><Relationship Type="http://schemas.openxmlformats.org/officeDocument/2006/relationships/image" Target="/ppt/media/image14.png" Id="rId7" /><Relationship Type="http://schemas.openxmlformats.org/officeDocument/2006/relationships/notesSlide" Target="/ppt/notesSlides/notesSlide12.xml" Id="rId2" /><Relationship Type="http://schemas.openxmlformats.org/officeDocument/2006/relationships/slideLayout" Target="/ppt/slideLayouts/slideLayout18.xml" Id="rId1" /><Relationship Type="http://schemas.openxmlformats.org/officeDocument/2006/relationships/image" Target="/ppt/media/image76.png" Id="rId6" /><Relationship Type="http://schemas.openxmlformats.org/officeDocument/2006/relationships/image" Target="/ppt/media/image12.png" Id="rId5" /><Relationship Type="http://schemas.openxmlformats.org/officeDocument/2006/relationships/image" Target="/ppt/media/image75.png" Id="rId4" /></Relationships>
</file>

<file path=ppt/slides/_rels/slide13.xml.rels>&#65279;<?xml version="1.0" encoding="utf-8"?><Relationships xmlns="http://schemas.openxmlformats.org/package/2006/relationships"><Relationship Type="http://schemas.openxmlformats.org/officeDocument/2006/relationships/image" Target="/ppt/media/image5.png" Id="rId8" /><Relationship Type="http://schemas.openxmlformats.org/officeDocument/2006/relationships/image" Target="/ppt/media/image77.png" Id="rId3" /><Relationship Type="http://schemas.openxmlformats.org/officeDocument/2006/relationships/image" Target="/ppt/media/image81.png" Id="rId7" /><Relationship Type="http://schemas.openxmlformats.org/officeDocument/2006/relationships/notesSlide" Target="/ppt/notesSlides/notesSlide13.xml" Id="rId2" /><Relationship Type="http://schemas.openxmlformats.org/officeDocument/2006/relationships/slideLayout" Target="/ppt/slideLayouts/slideLayout18.xml" Id="rId1" /><Relationship Type="http://schemas.openxmlformats.org/officeDocument/2006/relationships/image" Target="/ppt/media/image80.png" Id="rId6" /><Relationship Type="http://schemas.openxmlformats.org/officeDocument/2006/relationships/image" Target="/ppt/media/image79.png" Id="rId5" /><Relationship Type="http://schemas.openxmlformats.org/officeDocument/2006/relationships/image" Target="/ppt/media/image78.png" Id="rId4"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4" name="Image 2" descr="preencoded.png"/>
          <p:cNvPicPr>
            <a:picLocks noChangeAspect="1"/>
          </p:cNvPicPr>
          <p:nvPr/>
        </p:nvPicPr>
        <p:blipFill>
          <a:blip r:embed="rId3"/>
          <a:stretch>
            <a:fillRect/>
          </a:stretch>
        </p:blipFill>
        <p:spPr>
          <a:xfrm>
            <a:off x="380990" y="5714857"/>
            <a:ext cx="1269968" cy="761981"/>
          </a:xfrm>
          <a:prstGeom prst="rect">
            <a:avLst/>
          </a:prstGeom>
        </p:spPr>
      </p:pic>
      <p:sp>
        <p:nvSpPr>
          <p:cNvPr id="7"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0F172A"/>
                </a:solidFill>
                <a:latin typeface="Segoe UI" pitchFamily="34" charset="0"/>
                <a:ea typeface="Segoe UI" pitchFamily="34" charset="-122"/>
                <a:cs typeface="Segoe UI" pitchFamily="34" charset="-120"/>
              </a:rPr>
              <a:t>Regional Planning and Development</a:t>
            </a:r>
          </a:p>
          <a:p>
            <a:pPr marL="0" indent="0" algn="l">
              <a:lnSpc>
                <a:spcPct val="130000"/>
              </a:lnSpc>
              <a:buNone/>
            </a:pPr>
            <a:r>
              <a:rPr lang="en-US" b="1" dirty="0">
                <a:solidFill>
                  <a:srgbClr val="0F172A"/>
                </a:solidFill>
                <a:latin typeface="Segoe UI" pitchFamily="34" charset="0"/>
                <a:ea typeface="Segoe UI" pitchFamily="34" charset="-122"/>
                <a:cs typeface="Segoe UI" pitchFamily="34" charset="-120"/>
              </a:rPr>
              <a:t>DR RANJITA ROY SARKAR, ASSISTANT PROFESSOR, DEPT OF GEOGRAPHY, KGTM</a:t>
            </a:r>
            <a:r>
              <a:rPr lang="en-US" sz="4100" dirty="0">
                <a:solidFill>
                  <a:srgbClr val="0F172A"/>
                </a:solidFill>
                <a:latin typeface="Segoe UI" pitchFamily="34" charset="0"/>
                <a:ea typeface="Segoe UI" pitchFamily="34" charset="-122"/>
                <a:cs typeface="Segoe UI" pitchFamily="34" charset="-120"/>
              </a:rPr>
              <a:t>
</a:t>
            </a:r>
            <a:endParaRPr lang="en-US" sz="4100" dirty="0"/>
          </a:p>
        </p:txBody>
      </p:sp>
      <p:pic>
        <p:nvPicPr>
          <p:cNvPr id="11" name="Image 5" descr="preencoded.png"/>
          <p:cNvPicPr>
            <a:picLocks noChangeAspect="1"/>
          </p:cNvPicPr>
          <p:nvPr/>
        </p:nvPicPr>
        <p:blipFill>
          <a:blip r:embed="rId4"/>
          <a:stretch>
            <a:fillRect/>
          </a:stretch>
        </p:blipFill>
        <p:spPr>
          <a:xfrm>
            <a:off x="0" y="0"/>
            <a:ext cx="12145975" cy="1015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6" name="Image 4" descr="preencoded.png"/>
          <p:cNvPicPr>
            <a:picLocks noChangeAspect="1"/>
          </p:cNvPicPr>
          <p:nvPr/>
        </p:nvPicPr>
        <p:blipFill>
          <a:blip r:embed="rId5"/>
          <a:stretch>
            <a:fillRect/>
          </a:stretch>
        </p:blipFill>
        <p:spPr>
          <a:xfrm>
            <a:off x="0" y="6730832"/>
            <a:ext cx="5079873" cy="81448"/>
          </a:xfrm>
          <a:prstGeom prst="rect">
            <a:avLst/>
          </a:prstGeom>
        </p:spPr>
      </p:pic>
      <p:pic>
        <p:nvPicPr>
          <p:cNvPr id="7" name="Image 5" descr="preencoded.png"/>
          <p:cNvPicPr>
            <a:picLocks noChangeAspect="1"/>
          </p:cNvPicPr>
          <p:nvPr/>
        </p:nvPicPr>
        <p:blipFill>
          <a:blip r:embed="rId6"/>
          <a:srcRect/>
          <a:stretch/>
        </p:blipFill>
        <p:spPr>
          <a:xfrm>
            <a:off x="8127797" y="761981"/>
            <a:ext cx="3301917" cy="5333867"/>
          </a:xfrm>
          <a:prstGeom prst="rect">
            <a:avLst/>
          </a:prstGeom>
        </p:spPr>
      </p:pic>
      <p:pic>
        <p:nvPicPr>
          <p:cNvPr id="9" name="Image 7" descr="preencoded.png"/>
          <p:cNvPicPr>
            <a:picLocks noChangeAspect="1"/>
          </p:cNvPicPr>
          <p:nvPr/>
        </p:nvPicPr>
        <p:blipFill>
          <a:blip r:embed="rId7"/>
          <a:stretch>
            <a:fillRect/>
          </a:stretch>
        </p:blipFill>
        <p:spPr>
          <a:xfrm>
            <a:off x="0" y="0"/>
            <a:ext cx="12145975" cy="101597"/>
          </a:xfrm>
          <a:prstGeom prst="rect">
            <a:avLst/>
          </a:prstGeom>
        </p:spPr>
      </p:pic>
      <p:sp>
        <p:nvSpPr>
          <p:cNvPr id="10" name="Text 0"/>
          <p:cNvSpPr/>
          <p:nvPr/>
        </p:nvSpPr>
        <p:spPr>
          <a:xfrm>
            <a:off x="1015975" y="1803355"/>
            <a:ext cx="6502237"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0F172A"/>
                </a:solidFill>
                <a:latin typeface="Segoe UI" pitchFamily="34" charset="0"/>
                <a:ea typeface="Segoe UI" pitchFamily="34" charset="-122"/>
                <a:cs typeface="Segoe UI" pitchFamily="34" charset="-120"/>
              </a:rPr>
              <a:t>Regional Planning and Development
</a:t>
            </a:r>
            <a:endParaRPr lang="en-US" sz="3200" dirty="0"/>
          </a:p>
        </p:txBody>
      </p:sp>
      <p:sp>
        <p:nvSpPr>
          <p:cNvPr id="11" name="Text 1"/>
          <p:cNvSpPr/>
          <p:nvPr/>
        </p:nvSpPr>
        <p:spPr>
          <a:xfrm>
            <a:off x="1015975" y="3276518"/>
            <a:ext cx="6502237"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This presentation explores the multifaceted domain of regional planning, encompassing its definitions, evolution, and various types. We will delve into the necessity of regional planning, the selection of ideal planning regions, and the theoretical frameworks that guide these processes. Additionally, we will examine key indicators for measuring development, including the Human Development Index, to understand regional disparities and promote balanced growth. Join us as we navigate the complexities of regional planning in India.
</a:t>
            </a:r>
            <a:endParaRPr lang="en-US" sz="1300" dirty="0"/>
          </a:p>
        </p:txBody>
      </p:sp>
      <p:sp>
        <p:nvSpPr>
          <p:cNvPr id="12" name="Shape 2"/>
          <p:cNvSpPr/>
          <p:nvPr/>
        </p:nvSpPr>
        <p:spPr>
          <a:xfrm>
            <a:off x="1015975" y="1498563"/>
            <a:ext cx="711182" cy="63498"/>
          </a:xfrm>
          <a:prstGeom prst="rect">
            <a:avLst/>
          </a:prstGeom>
          <a:solidFill>
            <a:srgbClr val="4F46E5"/>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223244" y="6553036"/>
            <a:ext cx="1892253"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1731601"/>
            <a:ext cx="3552101" cy="253994"/>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Regions Defined
</a:t>
            </a:r>
            <a:endParaRPr lang="en-US" sz="1400" dirty="0"/>
          </a:p>
        </p:txBody>
      </p:sp>
      <p:sp>
        <p:nvSpPr>
          <p:cNvPr id="9" name="Text 2"/>
          <p:cNvSpPr/>
          <p:nvPr/>
        </p:nvSpPr>
        <p:spPr>
          <a:xfrm>
            <a:off x="599425" y="2036394"/>
            <a:ext cx="3552101" cy="154682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Regions can be categorized as formal, functional, and planning based on governance, economic interactions, and developmental strategies, respectively, impacting regional planning effectiveness.
</a:t>
            </a:r>
            <a:endParaRPr lang="en-US" sz="1300" dirty="0"/>
          </a:p>
        </p:txBody>
      </p:sp>
      <p:sp>
        <p:nvSpPr>
          <p:cNvPr id="10" name="Text 3"/>
          <p:cNvSpPr/>
          <p:nvPr/>
        </p:nvSpPr>
        <p:spPr>
          <a:xfrm>
            <a:off x="4771270" y="1731601"/>
            <a:ext cx="3552101" cy="253994"/>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Formal Regions
</a:t>
            </a:r>
            <a:endParaRPr lang="en-US" sz="1400" dirty="0"/>
          </a:p>
        </p:txBody>
      </p:sp>
      <p:sp>
        <p:nvSpPr>
          <p:cNvPr id="11" name="Text 4"/>
          <p:cNvSpPr/>
          <p:nvPr/>
        </p:nvSpPr>
        <p:spPr>
          <a:xfrm>
            <a:off x="4771270" y="2036394"/>
            <a:ext cx="3552101" cy="1289017"/>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Formal regions are defined by official boundaries, such as states or districts, which facilitate governance and resource allocation, ensuring structured regional planning.
</a:t>
            </a:r>
            <a:endParaRPr lang="en-US" sz="1300" dirty="0"/>
          </a:p>
        </p:txBody>
      </p:sp>
      <p:sp>
        <p:nvSpPr>
          <p:cNvPr id="12" name="Text 5"/>
          <p:cNvSpPr/>
          <p:nvPr/>
        </p:nvSpPr>
        <p:spPr>
          <a:xfrm>
            <a:off x="599425" y="4411232"/>
            <a:ext cx="3552101" cy="253994"/>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Functional Regions
</a:t>
            </a:r>
            <a:endParaRPr lang="en-US" sz="1400" dirty="0"/>
          </a:p>
        </p:txBody>
      </p:sp>
      <p:sp>
        <p:nvSpPr>
          <p:cNvPr id="13" name="Text 6"/>
          <p:cNvSpPr/>
          <p:nvPr/>
        </p:nvSpPr>
        <p:spPr>
          <a:xfrm>
            <a:off x="599425" y="4716025"/>
            <a:ext cx="3552101" cy="1289017"/>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Functional regions focus on economic interactions, such as metropolitan areas, where the flow of goods and services shapes planning priorities and regional development.
</a:t>
            </a:r>
            <a:endParaRPr lang="en-US" sz="1300" dirty="0"/>
          </a:p>
        </p:txBody>
      </p:sp>
      <p:sp>
        <p:nvSpPr>
          <p:cNvPr id="14" name="Text 7"/>
          <p:cNvSpPr/>
          <p:nvPr/>
        </p:nvSpPr>
        <p:spPr>
          <a:xfrm>
            <a:off x="4771270" y="4411232"/>
            <a:ext cx="3552101" cy="253994"/>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Planning Regions
</a:t>
            </a:r>
            <a:endParaRPr lang="en-US" sz="1400" dirty="0"/>
          </a:p>
        </p:txBody>
      </p:sp>
      <p:sp>
        <p:nvSpPr>
          <p:cNvPr id="15" name="Text 8"/>
          <p:cNvSpPr/>
          <p:nvPr/>
        </p:nvSpPr>
        <p:spPr>
          <a:xfrm>
            <a:off x="4771270" y="4716025"/>
            <a:ext cx="3552101" cy="1289017"/>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Planning regions are delineated based on developmental needs, allowing for targeted strategies that address specific socio-economic challenges within those areas.
</a:t>
            </a:r>
            <a:endParaRPr lang="en-US" sz="1300" dirty="0"/>
          </a:p>
        </p:txBody>
      </p:sp>
      <p:sp>
        <p:nvSpPr>
          <p:cNvPr id="16" name="Text 9"/>
          <p:cNvSpPr/>
          <p:nvPr/>
        </p:nvSpPr>
        <p:spPr>
          <a:xfrm>
            <a:off x="10299443" y="6578435"/>
            <a:ext cx="1739857"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Paolo Chiabrando
</a:t>
            </a:r>
            <a:endParaRPr lang="en-US" sz="900" dirty="0"/>
          </a:p>
        </p:txBody>
      </p:sp>
      <p:sp>
        <p:nvSpPr>
          <p:cNvPr id="17" name="Text 10"/>
          <p:cNvSpPr/>
          <p:nvPr/>
        </p:nvSpPr>
        <p:spPr>
          <a:xfrm>
            <a:off x="380990" y="680066"/>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Definition and Types of Regional Planning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1416649"/>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1416649"/>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4096283"/>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4096283"/>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Need for Regional Planning
</a:t>
            </a:r>
            <a:endParaRPr lang="en-US" sz="2900" dirty="0"/>
          </a:p>
        </p:txBody>
      </p:sp>
      <p:sp>
        <p:nvSpPr>
          <p:cNvPr id="8" name="Text 1"/>
          <p:cNvSpPr/>
          <p:nvPr/>
        </p:nvSpPr>
        <p:spPr>
          <a:xfrm>
            <a:off x="772141" y="2602798"/>
            <a:ext cx="3264612" cy="507989"/>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Addressing Regional Imbalances
</a:t>
            </a:r>
            <a:endParaRPr lang="en-US" sz="1400" dirty="0"/>
          </a:p>
        </p:txBody>
      </p:sp>
      <p:sp>
        <p:nvSpPr>
          <p:cNvPr id="9" name="Text 2"/>
          <p:cNvSpPr/>
          <p:nvPr/>
        </p:nvSpPr>
        <p:spPr>
          <a:xfrm>
            <a:off x="772141" y="3161586"/>
            <a:ext cx="3264612" cy="154682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Regional planning tackles disparities in development, ensuring equitable resource distribution. For instance, India's rural areas lag behind urban centers, necessitating targeted interventions.
</a:t>
            </a:r>
            <a:endParaRPr lang="en-US" sz="1300" dirty="0"/>
          </a:p>
        </p:txBody>
      </p:sp>
      <p:sp>
        <p:nvSpPr>
          <p:cNvPr id="10" name="Text 3"/>
          <p:cNvSpPr/>
          <p:nvPr/>
        </p:nvSpPr>
        <p:spPr>
          <a:xfrm>
            <a:off x="4463462" y="2602798"/>
            <a:ext cx="326477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Resource Allocation Efficiency
</a:t>
            </a:r>
            <a:endParaRPr lang="en-US" sz="1400" dirty="0"/>
          </a:p>
        </p:txBody>
      </p:sp>
      <p:sp>
        <p:nvSpPr>
          <p:cNvPr id="11" name="Text 4"/>
          <p:cNvSpPr/>
          <p:nvPr/>
        </p:nvSpPr>
        <p:spPr>
          <a:xfrm>
            <a:off x="4463462" y="2907590"/>
            <a:ext cx="3264771" cy="1804628"/>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Effective regional planning facilitates optimal resource allocation tailored to specific regional needs, enhancing productivity and addressing local challenges, such as infrastructure deficits.
</a:t>
            </a:r>
            <a:endParaRPr lang="en-US" sz="1300" dirty="0"/>
          </a:p>
        </p:txBody>
      </p:sp>
      <p:sp>
        <p:nvSpPr>
          <p:cNvPr id="12" name="Text 5"/>
          <p:cNvSpPr/>
          <p:nvPr/>
        </p:nvSpPr>
        <p:spPr>
          <a:xfrm>
            <a:off x="8154942" y="2602798"/>
            <a:ext cx="3264612" cy="507989"/>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Promoting Sustainable Development
</a:t>
            </a:r>
            <a:endParaRPr lang="en-US" sz="1400" dirty="0"/>
          </a:p>
        </p:txBody>
      </p:sp>
      <p:sp>
        <p:nvSpPr>
          <p:cNvPr id="13" name="Text 6"/>
          <p:cNvSpPr/>
          <p:nvPr/>
        </p:nvSpPr>
        <p:spPr>
          <a:xfrm>
            <a:off x="8154942" y="3161586"/>
            <a:ext cx="3264612" cy="180462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Regional planning fosters sustainable practices by integrating environmental considerations, ensuring that development meets current needs without compromising future generations' resources.
</a:t>
            </a:r>
            <a:endParaRPr lang="en-US" sz="1300" dirty="0"/>
          </a:p>
        </p:txBody>
      </p:sp>
      <p:pic>
        <p:nvPicPr>
          <p:cNvPr id="14"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1982" y="2186252"/>
            <a:ext cx="279390" cy="279390"/>
          </a:xfrm>
          <a:prstGeom prst="rect">
            <a:avLst/>
          </a:prstGeom>
        </p:spPr>
      </p:pic>
      <p:sp>
        <p:nvSpPr>
          <p:cNvPr id="15" name="Shape 7"/>
          <p:cNvSpPr/>
          <p:nvPr/>
        </p:nvSpPr>
        <p:spPr>
          <a:xfrm>
            <a:off x="761981" y="5230365"/>
            <a:ext cx="3284932" cy="76198"/>
          </a:xfrm>
          <a:prstGeom prst="ellipse">
            <a:avLst/>
          </a:prstGeom>
          <a:solidFill>
            <a:srgbClr val="4F46E5"/>
          </a:solidFill>
          <a:ln/>
        </p:spPr>
      </p:sp>
      <p:pic>
        <p:nvPicPr>
          <p:cNvPr id="16"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453304" y="2186252"/>
            <a:ext cx="279390" cy="279390"/>
          </a:xfrm>
          <a:prstGeom prst="rect">
            <a:avLst/>
          </a:prstGeom>
        </p:spPr>
      </p:pic>
      <p:sp>
        <p:nvSpPr>
          <p:cNvPr id="17" name="Shape 8"/>
          <p:cNvSpPr/>
          <p:nvPr/>
        </p:nvSpPr>
        <p:spPr>
          <a:xfrm>
            <a:off x="4453302" y="5230365"/>
            <a:ext cx="3285090" cy="76198"/>
          </a:xfrm>
          <a:prstGeom prst="ellipse">
            <a:avLst/>
          </a:prstGeom>
          <a:solidFill>
            <a:srgbClr val="8B5CF6"/>
          </a:solidFill>
          <a:ln/>
        </p:spPr>
      </p:sp>
      <p:pic>
        <p:nvPicPr>
          <p:cNvPr id="1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144784" y="2186252"/>
            <a:ext cx="279390" cy="279390"/>
          </a:xfrm>
          <a:prstGeom prst="rect">
            <a:avLst/>
          </a:prstGeom>
        </p:spPr>
      </p:pic>
      <p:sp>
        <p:nvSpPr>
          <p:cNvPr id="19" name="Shape 9"/>
          <p:cNvSpPr/>
          <p:nvPr/>
        </p:nvSpPr>
        <p:spPr>
          <a:xfrm>
            <a:off x="8144782" y="5230365"/>
            <a:ext cx="3284932" cy="76198"/>
          </a:xfrm>
          <a:prstGeom prst="ellipse">
            <a:avLst/>
          </a:prstGeom>
          <a:solidFill>
            <a:srgbClr val="4F46E5"/>
          </a:solid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How to Define an Ideal Planning Region
</a:t>
            </a:r>
            <a:endParaRPr lang="en-US" sz="2900" dirty="0"/>
          </a:p>
        </p:txBody>
      </p:sp>
      <p:sp>
        <p:nvSpPr>
          <p:cNvPr id="8" name="Text 1"/>
          <p:cNvSpPr/>
          <p:nvPr/>
        </p:nvSpPr>
        <p:spPr>
          <a:xfrm>
            <a:off x="1407125" y="1990043"/>
            <a:ext cx="10012430"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Identify Homogeneous Characteristics
</a:t>
            </a:r>
            <a:endParaRPr lang="en-US" sz="1400" dirty="0"/>
          </a:p>
        </p:txBody>
      </p:sp>
      <p:sp>
        <p:nvSpPr>
          <p:cNvPr id="9" name="Text 2"/>
          <p:cNvSpPr/>
          <p:nvPr/>
        </p:nvSpPr>
        <p:spPr>
          <a:xfrm>
            <a:off x="1407125" y="2294835"/>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Assess the socio-economic and cultural traits of the region to ensure they are similar and conducive for planning.
</a:t>
            </a:r>
            <a:endParaRPr lang="en-US" sz="1300" dirty="0"/>
          </a:p>
        </p:txBody>
      </p:sp>
      <p:sp>
        <p:nvSpPr>
          <p:cNvPr id="10" name="Text 3"/>
          <p:cNvSpPr/>
          <p:nvPr/>
        </p:nvSpPr>
        <p:spPr>
          <a:xfrm>
            <a:off x="1407125" y="3059351"/>
            <a:ext cx="10012430"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Establish Defined Boundaries
</a:t>
            </a:r>
            <a:endParaRPr lang="en-US" sz="1400" dirty="0"/>
          </a:p>
        </p:txBody>
      </p:sp>
      <p:sp>
        <p:nvSpPr>
          <p:cNvPr id="11" name="Text 4"/>
          <p:cNvSpPr/>
          <p:nvPr/>
        </p:nvSpPr>
        <p:spPr>
          <a:xfrm>
            <a:off x="1407125" y="3364144"/>
            <a:ext cx="10012430"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Determine clear geographical boundaries that facilitate effective governance and management of the planning region.
</a:t>
            </a:r>
            <a:endParaRPr lang="en-US" sz="1300" dirty="0"/>
          </a:p>
        </p:txBody>
      </p:sp>
      <p:sp>
        <p:nvSpPr>
          <p:cNvPr id="12" name="Text 5"/>
          <p:cNvSpPr/>
          <p:nvPr/>
        </p:nvSpPr>
        <p:spPr>
          <a:xfrm>
            <a:off x="1407125" y="4128665"/>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Evaluate Accessibility to Resources
</a:t>
            </a:r>
            <a:endParaRPr lang="en-US" sz="1400" dirty="0"/>
          </a:p>
        </p:txBody>
      </p:sp>
      <p:sp>
        <p:nvSpPr>
          <p:cNvPr id="13" name="Text 6"/>
          <p:cNvSpPr/>
          <p:nvPr/>
        </p:nvSpPr>
        <p:spPr>
          <a:xfrm>
            <a:off x="1407125" y="4433458"/>
            <a:ext cx="10012430" cy="257806"/>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Analyze the availability of resources and infrastructure to support development initiatives within the region.
</a:t>
            </a:r>
            <a:endParaRPr lang="en-US" sz="1300" dirty="0"/>
          </a:p>
        </p:txBody>
      </p:sp>
      <p:sp>
        <p:nvSpPr>
          <p:cNvPr id="14" name="Text 7"/>
          <p:cNvSpPr/>
          <p:nvPr/>
        </p:nvSpPr>
        <p:spPr>
          <a:xfrm>
            <a:off x="1407125" y="4940173"/>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Engage Stakeholders
</a:t>
            </a:r>
            <a:endParaRPr lang="en-US" sz="1400" dirty="0"/>
          </a:p>
        </p:txBody>
      </p:sp>
      <p:sp>
        <p:nvSpPr>
          <p:cNvPr id="15" name="Text 8"/>
          <p:cNvSpPr/>
          <p:nvPr/>
        </p:nvSpPr>
        <p:spPr>
          <a:xfrm>
            <a:off x="1407125" y="5244965"/>
            <a:ext cx="10012430" cy="257806"/>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Involve local stakeholders in the planning process to ensure their needs and perspectives are considered.
</a:t>
            </a:r>
            <a:endParaRPr lang="en-US" sz="1300" dirty="0"/>
          </a:p>
        </p:txBody>
      </p:sp>
      <p:sp>
        <p:nvSpPr>
          <p:cNvPr id="16" name="Shape 9"/>
          <p:cNvSpPr/>
          <p:nvPr/>
        </p:nvSpPr>
        <p:spPr>
          <a:xfrm>
            <a:off x="761981" y="1979880"/>
            <a:ext cx="431789" cy="431791"/>
          </a:xfrm>
          <a:prstGeom prst="ellipse">
            <a:avLst/>
          </a:prstGeom>
          <a:solidFill>
            <a:srgbClr val="4F46E5"/>
          </a:solidFill>
          <a:ln/>
        </p:spPr>
      </p:sp>
      <p:sp>
        <p:nvSpPr>
          <p:cNvPr id="17" name="Text 10"/>
          <p:cNvSpPr/>
          <p:nvPr/>
        </p:nvSpPr>
        <p:spPr>
          <a:xfrm>
            <a:off x="761981" y="1979880"/>
            <a:ext cx="431789" cy="431791"/>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1
</a:t>
            </a:r>
            <a:endParaRPr lang="en-US" sz="1500" dirty="0"/>
          </a:p>
        </p:txBody>
      </p:sp>
      <p:sp>
        <p:nvSpPr>
          <p:cNvPr id="18" name="Shape 11"/>
          <p:cNvSpPr/>
          <p:nvPr/>
        </p:nvSpPr>
        <p:spPr>
          <a:xfrm>
            <a:off x="761981" y="3049194"/>
            <a:ext cx="431789" cy="431786"/>
          </a:xfrm>
          <a:prstGeom prst="ellipse">
            <a:avLst/>
          </a:prstGeom>
          <a:solidFill>
            <a:srgbClr val="4F46E5"/>
          </a:solidFill>
          <a:ln/>
        </p:spPr>
      </p:sp>
      <p:sp>
        <p:nvSpPr>
          <p:cNvPr id="19" name="Text 12"/>
          <p:cNvSpPr/>
          <p:nvPr/>
        </p:nvSpPr>
        <p:spPr>
          <a:xfrm>
            <a:off x="761981" y="3049194"/>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2
</a:t>
            </a:r>
            <a:endParaRPr lang="en-US" sz="1500" dirty="0"/>
          </a:p>
        </p:txBody>
      </p:sp>
      <p:sp>
        <p:nvSpPr>
          <p:cNvPr id="20" name="Shape 13"/>
          <p:cNvSpPr/>
          <p:nvPr/>
        </p:nvSpPr>
        <p:spPr>
          <a:xfrm>
            <a:off x="761981" y="4118508"/>
            <a:ext cx="431789" cy="431791"/>
          </a:xfrm>
          <a:prstGeom prst="ellipse">
            <a:avLst/>
          </a:prstGeom>
          <a:solidFill>
            <a:srgbClr val="4F46E5"/>
          </a:solidFill>
          <a:ln/>
        </p:spPr>
      </p:sp>
      <p:sp>
        <p:nvSpPr>
          <p:cNvPr id="21" name="Text 14"/>
          <p:cNvSpPr/>
          <p:nvPr/>
        </p:nvSpPr>
        <p:spPr>
          <a:xfrm>
            <a:off x="761981" y="4118508"/>
            <a:ext cx="431789" cy="431791"/>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3
</a:t>
            </a:r>
            <a:endParaRPr lang="en-US" sz="1500" dirty="0"/>
          </a:p>
        </p:txBody>
      </p:sp>
      <p:sp>
        <p:nvSpPr>
          <p:cNvPr id="22" name="Shape 15"/>
          <p:cNvSpPr/>
          <p:nvPr/>
        </p:nvSpPr>
        <p:spPr>
          <a:xfrm>
            <a:off x="761981" y="4930016"/>
            <a:ext cx="431789" cy="431791"/>
          </a:xfrm>
          <a:prstGeom prst="ellipse">
            <a:avLst/>
          </a:prstGeom>
          <a:solidFill>
            <a:srgbClr val="4F46E5"/>
          </a:solidFill>
          <a:ln/>
        </p:spPr>
      </p:sp>
      <p:sp>
        <p:nvSpPr>
          <p:cNvPr id="23" name="Text 16"/>
          <p:cNvSpPr/>
          <p:nvPr/>
        </p:nvSpPr>
        <p:spPr>
          <a:xfrm>
            <a:off x="761981" y="4930016"/>
            <a:ext cx="431789" cy="431791"/>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4
</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81456"/>
            <a:ext cx="1441414" cy="200177"/>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122969" y="1817327"/>
            <a:ext cx="5635326" cy="222561"/>
          </a:xfrm>
          <a:prstGeom prst="rect">
            <a:avLst/>
          </a:prstGeom>
          <a:noFill/>
          <a:ln/>
        </p:spPr>
        <p:txBody>
          <a:bodyPr wrap="square" lIns="1016" tIns="1016" rIns="1016" bIns="1016" rtlCol="0" anchor="t"/>
          <a:lstStyle/>
          <a:p>
            <a:pPr marL="0" indent="0">
              <a:lnSpc>
                <a:spcPct val="125199"/>
              </a:lnSpc>
              <a:buNone/>
            </a:pPr>
            <a:r>
              <a:rPr lang="en-US" sz="1300" b="1" dirty="0">
                <a:solidFill>
                  <a:srgbClr val="0F172A"/>
                </a:solidFill>
                <a:latin typeface="Segoe UI" pitchFamily="34" charset="0"/>
                <a:ea typeface="Segoe UI" pitchFamily="34" charset="-122"/>
                <a:cs typeface="Segoe UI" pitchFamily="34" charset="-120"/>
              </a:rPr>
              <a:t>Delineation of Regions
</a:t>
            </a:r>
            <a:endParaRPr lang="en-US" sz="1300" dirty="0"/>
          </a:p>
        </p:txBody>
      </p:sp>
      <p:sp>
        <p:nvSpPr>
          <p:cNvPr id="9" name="Text 2"/>
          <p:cNvSpPr/>
          <p:nvPr/>
        </p:nvSpPr>
        <p:spPr>
          <a:xfrm>
            <a:off x="1122969" y="2084339"/>
            <a:ext cx="5635326" cy="677687"/>
          </a:xfrm>
          <a:prstGeom prst="rect">
            <a:avLst/>
          </a:prstGeom>
          <a:noFill/>
          <a:ln/>
        </p:spPr>
        <p:txBody>
          <a:bodyPr wrap="square" lIns="1016" tIns="1016" rIns="1016" bIns="1016" rtlCol="0" anchor="t"/>
          <a:lstStyle/>
          <a:p>
            <a:pPr marL="0" indent="0">
              <a:lnSpc>
                <a:spcPct val="148257"/>
              </a:lnSpc>
              <a:buNone/>
            </a:pPr>
            <a:r>
              <a:rPr lang="en-US" sz="1100" dirty="0">
                <a:solidFill>
                  <a:srgbClr val="64748B"/>
                </a:solidFill>
                <a:latin typeface="Segoe UI" pitchFamily="34" charset="0"/>
                <a:ea typeface="Segoe UI" pitchFamily="34" charset="-122"/>
                <a:cs typeface="Segoe UI" pitchFamily="34" charset="-120"/>
              </a:rPr>
              <a:t>India's agro-ecological zones categorize regions based on climate, soil, and agricultural practices, enhancing targeted planning and resource allocation.
</a:t>
            </a:r>
            <a:endParaRPr lang="en-US" sz="1100" dirty="0"/>
          </a:p>
        </p:txBody>
      </p:sp>
      <p:sp>
        <p:nvSpPr>
          <p:cNvPr id="10" name="Text 3"/>
          <p:cNvSpPr/>
          <p:nvPr/>
        </p:nvSpPr>
        <p:spPr>
          <a:xfrm>
            <a:off x="1122969" y="2960298"/>
            <a:ext cx="5635326" cy="222561"/>
          </a:xfrm>
          <a:prstGeom prst="rect">
            <a:avLst/>
          </a:prstGeom>
          <a:noFill/>
          <a:ln/>
        </p:spPr>
        <p:txBody>
          <a:bodyPr wrap="square" lIns="1016" tIns="1016" rIns="1016" bIns="1016" rtlCol="0" anchor="t"/>
          <a:lstStyle/>
          <a:p>
            <a:pPr marL="0" indent="0">
              <a:lnSpc>
                <a:spcPct val="125199"/>
              </a:lnSpc>
              <a:buNone/>
            </a:pPr>
            <a:r>
              <a:rPr lang="en-US" sz="1300" b="1" dirty="0">
                <a:solidFill>
                  <a:srgbClr val="0F172A"/>
                </a:solidFill>
                <a:latin typeface="Segoe UI" pitchFamily="34" charset="0"/>
                <a:ea typeface="Segoe UI" pitchFamily="34" charset="-122"/>
                <a:cs typeface="Segoe UI" pitchFamily="34" charset="-120"/>
              </a:rPr>
              <a:t>Tailored Planning Strategies
</a:t>
            </a:r>
            <a:endParaRPr lang="en-US" sz="1300" dirty="0"/>
          </a:p>
        </p:txBody>
      </p:sp>
      <p:sp>
        <p:nvSpPr>
          <p:cNvPr id="11" name="Text 4"/>
          <p:cNvSpPr/>
          <p:nvPr/>
        </p:nvSpPr>
        <p:spPr>
          <a:xfrm>
            <a:off x="1122969" y="3227310"/>
            <a:ext cx="5635326" cy="677687"/>
          </a:xfrm>
          <a:prstGeom prst="rect">
            <a:avLst/>
          </a:prstGeom>
          <a:noFill/>
          <a:ln/>
        </p:spPr>
        <p:txBody>
          <a:bodyPr wrap="square" lIns="1016" tIns="1016" rIns="1016" bIns="1016" rtlCol="0" anchor="t"/>
          <a:lstStyle/>
          <a:p>
            <a:pPr marL="0" indent="0">
              <a:lnSpc>
                <a:spcPct val="148257"/>
              </a:lnSpc>
              <a:buNone/>
            </a:pPr>
            <a:r>
              <a:rPr lang="en-US" sz="1100" dirty="0">
                <a:solidFill>
                  <a:srgbClr val="64748B"/>
                </a:solidFill>
                <a:latin typeface="Segoe UI" pitchFamily="34" charset="0"/>
                <a:ea typeface="Segoe UI" pitchFamily="34" charset="-122"/>
                <a:cs typeface="Segoe UI" pitchFamily="34" charset="-120"/>
              </a:rPr>
              <a:t>These zones support customized planning strategies, ensuring that agricultural policies align with the unique ecological and economic characteristics of each region.
</a:t>
            </a:r>
            <a:endParaRPr lang="en-US" sz="1100" dirty="0"/>
          </a:p>
        </p:txBody>
      </p:sp>
      <p:sp>
        <p:nvSpPr>
          <p:cNvPr id="12" name="Text 5"/>
          <p:cNvSpPr/>
          <p:nvPr/>
        </p:nvSpPr>
        <p:spPr>
          <a:xfrm>
            <a:off x="1122969" y="4103270"/>
            <a:ext cx="5635326" cy="222561"/>
          </a:xfrm>
          <a:prstGeom prst="rect">
            <a:avLst/>
          </a:prstGeom>
          <a:noFill/>
          <a:ln/>
        </p:spPr>
        <p:txBody>
          <a:bodyPr wrap="square" lIns="1016" tIns="1016" rIns="1016" bIns="1016" rtlCol="0" anchor="t"/>
          <a:lstStyle/>
          <a:p>
            <a:pPr marL="0" indent="0">
              <a:lnSpc>
                <a:spcPct val="125199"/>
              </a:lnSpc>
              <a:buNone/>
            </a:pPr>
            <a:r>
              <a:rPr lang="en-US" sz="1300" b="1" dirty="0">
                <a:solidFill>
                  <a:srgbClr val="0F172A"/>
                </a:solidFill>
                <a:latin typeface="Segoe UI" pitchFamily="34" charset="0"/>
                <a:ea typeface="Segoe UI" pitchFamily="34" charset="-122"/>
                <a:cs typeface="Segoe UI" pitchFamily="34" charset="-120"/>
              </a:rPr>
              <a:t>Targeted Interventions
</a:t>
            </a:r>
            <a:endParaRPr lang="en-US" sz="1300" dirty="0"/>
          </a:p>
        </p:txBody>
      </p:sp>
      <p:sp>
        <p:nvSpPr>
          <p:cNvPr id="13" name="Text 6"/>
          <p:cNvSpPr/>
          <p:nvPr/>
        </p:nvSpPr>
        <p:spPr>
          <a:xfrm>
            <a:off x="1122969" y="4370282"/>
            <a:ext cx="5635326" cy="677687"/>
          </a:xfrm>
          <a:prstGeom prst="rect">
            <a:avLst/>
          </a:prstGeom>
          <a:noFill/>
          <a:ln/>
        </p:spPr>
        <p:txBody>
          <a:bodyPr wrap="square" lIns="1016" tIns="1016" rIns="1016" bIns="1016" rtlCol="0" anchor="t"/>
          <a:lstStyle/>
          <a:p>
            <a:pPr marL="0" indent="0">
              <a:lnSpc>
                <a:spcPct val="148257"/>
              </a:lnSpc>
              <a:buNone/>
            </a:pPr>
            <a:r>
              <a:rPr lang="en-US" sz="1100" dirty="0">
                <a:solidFill>
                  <a:srgbClr val="64748B"/>
                </a:solidFill>
                <a:latin typeface="Segoe UI" pitchFamily="34" charset="0"/>
                <a:ea typeface="Segoe UI" pitchFamily="34" charset="-122"/>
                <a:cs typeface="Segoe UI" pitchFamily="34" charset="-120"/>
              </a:rPr>
              <a:t>Agro-ecological zones facilitate focused interventions in agriculture, promoting sustainable practices that cater to the specific needs of diverse regions.
</a:t>
            </a:r>
            <a:endParaRPr lang="en-US" sz="1100" dirty="0"/>
          </a:p>
        </p:txBody>
      </p:sp>
      <p:sp>
        <p:nvSpPr>
          <p:cNvPr id="14" name="Text 7"/>
          <p:cNvSpPr/>
          <p:nvPr/>
        </p:nvSpPr>
        <p:spPr>
          <a:xfrm>
            <a:off x="1122969" y="5246241"/>
            <a:ext cx="5635326" cy="222561"/>
          </a:xfrm>
          <a:prstGeom prst="rect">
            <a:avLst/>
          </a:prstGeom>
          <a:noFill/>
          <a:ln/>
        </p:spPr>
        <p:txBody>
          <a:bodyPr wrap="square" lIns="1016" tIns="1016" rIns="1016" bIns="1016" rtlCol="0" anchor="t"/>
          <a:lstStyle/>
          <a:p>
            <a:pPr marL="0" indent="0">
              <a:lnSpc>
                <a:spcPct val="125199"/>
              </a:lnSpc>
              <a:buNone/>
            </a:pPr>
            <a:r>
              <a:rPr lang="en-US" sz="1300" b="1" dirty="0">
                <a:solidFill>
                  <a:srgbClr val="0F172A"/>
                </a:solidFill>
                <a:latin typeface="Segoe UI" pitchFamily="34" charset="0"/>
                <a:ea typeface="Segoe UI" pitchFamily="34" charset="-122"/>
                <a:cs typeface="Segoe UI" pitchFamily="34" charset="-120"/>
              </a:rPr>
              <a:t>Sustainable Practices
</a:t>
            </a:r>
            <a:endParaRPr lang="en-US" sz="1300" dirty="0"/>
          </a:p>
        </p:txBody>
      </p:sp>
      <p:sp>
        <p:nvSpPr>
          <p:cNvPr id="15" name="Text 8"/>
          <p:cNvSpPr/>
          <p:nvPr/>
        </p:nvSpPr>
        <p:spPr>
          <a:xfrm>
            <a:off x="1122969" y="5513253"/>
            <a:ext cx="5635326" cy="677687"/>
          </a:xfrm>
          <a:prstGeom prst="rect">
            <a:avLst/>
          </a:prstGeom>
          <a:noFill/>
          <a:ln/>
        </p:spPr>
        <p:txBody>
          <a:bodyPr wrap="square" lIns="1016" tIns="1016" rIns="1016" bIns="1016" rtlCol="0" anchor="t"/>
          <a:lstStyle/>
          <a:p>
            <a:pPr marL="0" indent="0">
              <a:lnSpc>
                <a:spcPct val="148257"/>
              </a:lnSpc>
              <a:buNone/>
            </a:pPr>
            <a:r>
              <a:rPr lang="en-US" sz="1100" dirty="0">
                <a:solidFill>
                  <a:srgbClr val="64748B"/>
                </a:solidFill>
                <a:latin typeface="Segoe UI" pitchFamily="34" charset="0"/>
                <a:ea typeface="Segoe UI" pitchFamily="34" charset="-122"/>
                <a:cs typeface="Segoe UI" pitchFamily="34" charset="-120"/>
              </a:rPr>
              <a:t>Encouraging sustainable agricultural practices based on regional characteristics helps in conserving resources and enhancing productivity across various agro-ecological zones.
</a:t>
            </a:r>
            <a:endParaRPr lang="en-US" sz="1100" dirty="0"/>
          </a:p>
        </p:txBody>
      </p:sp>
      <p:sp>
        <p:nvSpPr>
          <p:cNvPr id="16" name="Text 9"/>
          <p:cNvSpPr/>
          <p:nvPr/>
        </p:nvSpPr>
        <p:spPr>
          <a:xfrm>
            <a:off x="7356290" y="6603674"/>
            <a:ext cx="1308068" cy="155730"/>
          </a:xfrm>
          <a:prstGeom prst="rect">
            <a:avLst/>
          </a:prstGeom>
          <a:noFill/>
          <a:ln/>
        </p:spPr>
        <p:txBody>
          <a:bodyPr wrap="square" lIns="1016" tIns="1016" rIns="1016" bIns="1016" rtlCol="0" anchor="t"/>
          <a:lstStyle/>
          <a:p>
            <a:pPr marL="0" indent="0">
              <a:lnSpc>
                <a:spcPct val="136328"/>
              </a:lnSpc>
              <a:buNone/>
            </a:pPr>
            <a:r>
              <a:rPr lang="en-US" sz="800" dirty="0">
                <a:solidFill>
                  <a:srgbClr val="FFFFFF"/>
                </a:solidFill>
                <a:latin typeface="Segoe UI" pitchFamily="34" charset="0"/>
                <a:ea typeface="Segoe UI" pitchFamily="34" charset="-122"/>
                <a:cs typeface="Segoe UI" pitchFamily="34" charset="-120"/>
              </a:rPr>
              <a:t>Photo by Scott Goodwill
</a:t>
            </a:r>
            <a:endParaRPr lang="en-US" sz="800" dirty="0"/>
          </a:p>
        </p:txBody>
      </p:sp>
      <p:sp>
        <p:nvSpPr>
          <p:cNvPr id="17" name="Text 10"/>
          <p:cNvSpPr/>
          <p:nvPr/>
        </p:nvSpPr>
        <p:spPr>
          <a:xfrm>
            <a:off x="623237" y="656576"/>
            <a:ext cx="6145217" cy="694355"/>
          </a:xfrm>
          <a:prstGeom prst="rect">
            <a:avLst/>
          </a:prstGeom>
          <a:noFill/>
          <a:ln/>
        </p:spPr>
        <p:txBody>
          <a:bodyPr wrap="square" lIns="1016" tIns="1016" rIns="1016" bIns="1016" rtlCol="0" anchor="t"/>
          <a:lstStyle/>
          <a:p>
            <a:pPr marL="0" indent="0">
              <a:lnSpc>
                <a:spcPct val="118885"/>
              </a:lnSpc>
              <a:buNone/>
            </a:pPr>
            <a:r>
              <a:rPr lang="en-US" sz="2100" b="1" dirty="0">
                <a:solidFill>
                  <a:srgbClr val="0F172A"/>
                </a:solidFill>
                <a:latin typeface="Segoe UI" pitchFamily="34" charset="0"/>
                <a:ea typeface="Segoe UI" pitchFamily="34" charset="-122"/>
                <a:cs typeface="Segoe UI" pitchFamily="34" charset="-120"/>
              </a:rPr>
              <a:t>Overview of India's Agro-Ecological Zones
</a:t>
            </a:r>
            <a:endParaRPr lang="en-US" sz="2100" dirty="0"/>
          </a:p>
        </p:txBody>
      </p:sp>
      <p:sp>
        <p:nvSpPr>
          <p:cNvPr id="18" name="Shape 11"/>
          <p:cNvSpPr/>
          <p:nvPr/>
        </p:nvSpPr>
        <p:spPr>
          <a:xfrm>
            <a:off x="623237" y="1551266"/>
            <a:ext cx="578629" cy="55563"/>
          </a:xfrm>
          <a:prstGeom prst="ellipse">
            <a:avLst/>
          </a:prstGeom>
          <a:solidFill>
            <a:srgbClr val="4F46E5"/>
          </a:solidFill>
          <a:ln/>
        </p:spPr>
      </p:sp>
      <p:sp>
        <p:nvSpPr>
          <p:cNvPr id="19" name="Shape 12"/>
          <p:cNvSpPr/>
          <p:nvPr/>
        </p:nvSpPr>
        <p:spPr>
          <a:xfrm>
            <a:off x="623237" y="1819862"/>
            <a:ext cx="333843" cy="333843"/>
          </a:xfrm>
          <a:prstGeom prst="ellipse">
            <a:avLst/>
          </a:prstGeom>
          <a:solidFill>
            <a:srgbClr val="4F46E5">
              <a:alpha val="12000"/>
            </a:srgbClr>
          </a:solidFill>
          <a:ln/>
        </p:spPr>
      </p:sp>
      <p:pic>
        <p:nvPicPr>
          <p:cNvPr id="20"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1181" y="1897809"/>
            <a:ext cx="177954" cy="177954"/>
          </a:xfrm>
          <a:prstGeom prst="rect">
            <a:avLst/>
          </a:prstGeom>
        </p:spPr>
      </p:pic>
      <p:sp>
        <p:nvSpPr>
          <p:cNvPr id="21" name="Shape 13"/>
          <p:cNvSpPr/>
          <p:nvPr/>
        </p:nvSpPr>
        <p:spPr>
          <a:xfrm>
            <a:off x="623237" y="2962833"/>
            <a:ext cx="333843" cy="333843"/>
          </a:xfrm>
          <a:prstGeom prst="ellipse">
            <a:avLst/>
          </a:prstGeom>
          <a:solidFill>
            <a:srgbClr val="4F46E5">
              <a:alpha val="12000"/>
            </a:srgbClr>
          </a:solidFill>
          <a:ln/>
        </p:spPr>
      </p:sp>
      <p:pic>
        <p:nvPicPr>
          <p:cNvPr id="22"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01181" y="3040781"/>
            <a:ext cx="177954" cy="177954"/>
          </a:xfrm>
          <a:prstGeom prst="rect">
            <a:avLst/>
          </a:prstGeom>
        </p:spPr>
      </p:pic>
      <p:sp>
        <p:nvSpPr>
          <p:cNvPr id="23" name="Shape 14"/>
          <p:cNvSpPr/>
          <p:nvPr/>
        </p:nvSpPr>
        <p:spPr>
          <a:xfrm>
            <a:off x="623237" y="4105805"/>
            <a:ext cx="333843" cy="333843"/>
          </a:xfrm>
          <a:prstGeom prst="ellipse">
            <a:avLst/>
          </a:prstGeom>
          <a:solidFill>
            <a:srgbClr val="4F46E5">
              <a:alpha val="12000"/>
            </a:srgbClr>
          </a:solidFill>
          <a:ln/>
        </p:spPr>
      </p:sp>
      <p:pic>
        <p:nvPicPr>
          <p:cNvPr id="24"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01181" y="4183752"/>
            <a:ext cx="177954" cy="177954"/>
          </a:xfrm>
          <a:prstGeom prst="rect">
            <a:avLst/>
          </a:prstGeom>
        </p:spPr>
      </p:pic>
      <p:sp>
        <p:nvSpPr>
          <p:cNvPr id="25" name="Shape 15"/>
          <p:cNvSpPr/>
          <p:nvPr/>
        </p:nvSpPr>
        <p:spPr>
          <a:xfrm>
            <a:off x="623237" y="5248776"/>
            <a:ext cx="333843" cy="333843"/>
          </a:xfrm>
          <a:prstGeom prst="ellipse">
            <a:avLst/>
          </a:prstGeom>
          <a:solidFill>
            <a:srgbClr val="4F46E5">
              <a:alpha val="12000"/>
            </a:srgbClr>
          </a:solidFill>
          <a:ln/>
        </p:spPr>
      </p:sp>
      <p:pic>
        <p:nvPicPr>
          <p:cNvPr id="26"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01181" y="5326724"/>
            <a:ext cx="177954" cy="177954"/>
          </a:xfrm>
          <a:prstGeom prst="rect">
            <a:avLst/>
          </a:prstGeom>
        </p:spPr>
      </p:pic>
      <p:sp>
        <p:nvSpPr>
          <p:cNvPr id="27" name="Shape 16"/>
          <p:cNvSpPr/>
          <p:nvPr/>
        </p:nvSpPr>
        <p:spPr>
          <a:xfrm>
            <a:off x="7146746" y="0"/>
            <a:ext cx="66673" cy="6812280"/>
          </a:xfrm>
          <a:prstGeom prst="rect">
            <a:avLst/>
          </a:prstGeom>
          <a:solidFill>
            <a:srgbClr val="4F46E5"/>
          </a:solidFill>
          <a:ln/>
        </p:spPr>
      </p:sp>
      <p:pic>
        <p:nvPicPr>
          <p:cNvPr id="28" name="Image 9" descr="preencoded.png"/>
          <p:cNvPicPr>
            <a:picLocks noChangeAspect="1"/>
          </p:cNvPicPr>
          <p:nvPr/>
        </p:nvPicPr>
        <p:blipFill>
          <a:blip r:embed="rId16"/>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70815"/>
            <a:ext cx="1397283" cy="210812"/>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182499" y="1549996"/>
            <a:ext cx="5551825" cy="234466"/>
          </a:xfrm>
          <a:prstGeom prst="rect">
            <a:avLst/>
          </a:prstGeom>
          <a:noFill/>
          <a:ln/>
        </p:spPr>
        <p:txBody>
          <a:bodyPr wrap="square" lIns="1016" tIns="1016" rIns="1016" bIns="1016" rtlCol="0" anchor="t"/>
          <a:lstStyle/>
          <a:p>
            <a:pPr marL="0" indent="0">
              <a:lnSpc>
                <a:spcPct val="123109"/>
              </a:lnSpc>
              <a:buNone/>
            </a:pPr>
            <a:r>
              <a:rPr lang="en-US" sz="1400" b="1" dirty="0">
                <a:solidFill>
                  <a:srgbClr val="0F172A"/>
                </a:solidFill>
                <a:latin typeface="Segoe UI" pitchFamily="34" charset="0"/>
                <a:ea typeface="Segoe UI" pitchFamily="34" charset="-122"/>
                <a:cs typeface="Segoe UI" pitchFamily="34" charset="-120"/>
              </a:rPr>
              <a:t>Growth Pole Model
</a:t>
            </a:r>
            <a:endParaRPr lang="en-US" sz="1400" dirty="0"/>
          </a:p>
        </p:txBody>
      </p:sp>
      <p:sp>
        <p:nvSpPr>
          <p:cNvPr id="9" name="Text 2"/>
          <p:cNvSpPr/>
          <p:nvPr/>
        </p:nvSpPr>
        <p:spPr>
          <a:xfrm>
            <a:off x="1182499" y="1831290"/>
            <a:ext cx="5551825" cy="713881"/>
          </a:xfrm>
          <a:prstGeom prst="rect">
            <a:avLst/>
          </a:prstGeom>
          <a:noFill/>
          <a:ln/>
        </p:spPr>
        <p:txBody>
          <a:bodyPr wrap="square" lIns="1016" tIns="1016" rIns="1016" bIns="1016" rtlCol="0" anchor="t"/>
          <a:lstStyle/>
          <a:p>
            <a:pPr marL="0" indent="0">
              <a:lnSpc>
                <a:spcPct val="144179"/>
              </a:lnSpc>
              <a:buNone/>
            </a:pPr>
            <a:r>
              <a:rPr lang="en-US" sz="1200" dirty="0">
                <a:solidFill>
                  <a:srgbClr val="64748B"/>
                </a:solidFill>
                <a:latin typeface="Segoe UI" pitchFamily="34" charset="0"/>
                <a:ea typeface="Segoe UI" pitchFamily="34" charset="-122"/>
                <a:cs typeface="Segoe UI" pitchFamily="34" charset="-120"/>
              </a:rPr>
              <a:t>Perroux's Growth Pole Model emphasizes the importance of economic hubs, suggesting that investment in specific areas can stimulate broader regional development and growth.
</a:t>
            </a:r>
            <a:endParaRPr lang="en-US" sz="1200" dirty="0"/>
          </a:p>
        </p:txBody>
      </p:sp>
      <p:sp>
        <p:nvSpPr>
          <p:cNvPr id="10" name="Text 3"/>
          <p:cNvSpPr/>
          <p:nvPr/>
        </p:nvSpPr>
        <p:spPr>
          <a:xfrm>
            <a:off x="1182499" y="2752975"/>
            <a:ext cx="5551825" cy="234466"/>
          </a:xfrm>
          <a:prstGeom prst="rect">
            <a:avLst/>
          </a:prstGeom>
          <a:noFill/>
          <a:ln/>
        </p:spPr>
        <p:txBody>
          <a:bodyPr wrap="square" lIns="1016" tIns="1016" rIns="1016" bIns="1016" rtlCol="0" anchor="t"/>
          <a:lstStyle/>
          <a:p>
            <a:pPr marL="0" indent="0">
              <a:lnSpc>
                <a:spcPct val="123109"/>
              </a:lnSpc>
              <a:buNone/>
            </a:pPr>
            <a:r>
              <a:rPr lang="en-US" sz="1400" b="1" dirty="0">
                <a:solidFill>
                  <a:srgbClr val="0F172A"/>
                </a:solidFill>
                <a:latin typeface="Segoe UI" pitchFamily="34" charset="0"/>
                <a:ea typeface="Segoe UI" pitchFamily="34" charset="-122"/>
                <a:cs typeface="Segoe UI" pitchFamily="34" charset="-120"/>
              </a:rPr>
              <a:t>Cumulative Causation
</a:t>
            </a:r>
            <a:endParaRPr lang="en-US" sz="1400" dirty="0"/>
          </a:p>
        </p:txBody>
      </p:sp>
      <p:sp>
        <p:nvSpPr>
          <p:cNvPr id="11" name="Text 4"/>
          <p:cNvSpPr/>
          <p:nvPr/>
        </p:nvSpPr>
        <p:spPr>
          <a:xfrm>
            <a:off x="1182499" y="3034269"/>
            <a:ext cx="5551825" cy="713881"/>
          </a:xfrm>
          <a:prstGeom prst="rect">
            <a:avLst/>
          </a:prstGeom>
          <a:noFill/>
          <a:ln/>
        </p:spPr>
        <p:txBody>
          <a:bodyPr wrap="square" lIns="1016" tIns="1016" rIns="1016" bIns="1016" rtlCol="0" anchor="t"/>
          <a:lstStyle/>
          <a:p>
            <a:pPr marL="0" indent="0">
              <a:lnSpc>
                <a:spcPct val="144179"/>
              </a:lnSpc>
              <a:buNone/>
            </a:pPr>
            <a:r>
              <a:rPr lang="en-US" sz="1200" dirty="0">
                <a:solidFill>
                  <a:srgbClr val="64748B"/>
                </a:solidFill>
                <a:latin typeface="Segoe UI" pitchFamily="34" charset="0"/>
                <a:ea typeface="Segoe UI" pitchFamily="34" charset="-122"/>
                <a:cs typeface="Segoe UI" pitchFamily="34" charset="-120"/>
              </a:rPr>
              <a:t>Myrdal's theory of cumulative causation highlights how initial advantages can lead to further development, creating a cycle that exacerbates regional disparities over time.
</a:t>
            </a:r>
            <a:endParaRPr lang="en-US" sz="1200" dirty="0"/>
          </a:p>
        </p:txBody>
      </p:sp>
      <p:sp>
        <p:nvSpPr>
          <p:cNvPr id="12" name="Text 5"/>
          <p:cNvSpPr/>
          <p:nvPr/>
        </p:nvSpPr>
        <p:spPr>
          <a:xfrm>
            <a:off x="1182499" y="3955949"/>
            <a:ext cx="5551825" cy="234466"/>
          </a:xfrm>
          <a:prstGeom prst="rect">
            <a:avLst/>
          </a:prstGeom>
          <a:noFill/>
          <a:ln/>
        </p:spPr>
        <p:txBody>
          <a:bodyPr wrap="square" lIns="1016" tIns="1016" rIns="1016" bIns="1016" rtlCol="0" anchor="t"/>
          <a:lstStyle/>
          <a:p>
            <a:pPr marL="0" indent="0">
              <a:lnSpc>
                <a:spcPct val="123109"/>
              </a:lnSpc>
              <a:buNone/>
            </a:pPr>
            <a:r>
              <a:rPr lang="en-US" sz="1400" b="1" dirty="0">
                <a:solidFill>
                  <a:srgbClr val="0F172A"/>
                </a:solidFill>
                <a:latin typeface="Segoe UI" pitchFamily="34" charset="0"/>
                <a:ea typeface="Segoe UI" pitchFamily="34" charset="-122"/>
                <a:cs typeface="Segoe UI" pitchFamily="34" charset="-120"/>
              </a:rPr>
              <a:t>Stages of Growth
</a:t>
            </a:r>
            <a:endParaRPr lang="en-US" sz="1400" dirty="0"/>
          </a:p>
        </p:txBody>
      </p:sp>
      <p:sp>
        <p:nvSpPr>
          <p:cNvPr id="13" name="Text 6"/>
          <p:cNvSpPr/>
          <p:nvPr/>
        </p:nvSpPr>
        <p:spPr>
          <a:xfrm>
            <a:off x="1182499" y="4237243"/>
            <a:ext cx="5551825" cy="713881"/>
          </a:xfrm>
          <a:prstGeom prst="rect">
            <a:avLst/>
          </a:prstGeom>
          <a:noFill/>
          <a:ln/>
        </p:spPr>
        <p:txBody>
          <a:bodyPr wrap="square" lIns="1016" tIns="1016" rIns="1016" bIns="1016" rtlCol="0" anchor="t"/>
          <a:lstStyle/>
          <a:p>
            <a:pPr marL="0" indent="0">
              <a:lnSpc>
                <a:spcPct val="144179"/>
              </a:lnSpc>
              <a:buNone/>
            </a:pPr>
            <a:r>
              <a:rPr lang="en-US" sz="1200" dirty="0">
                <a:solidFill>
                  <a:srgbClr val="64748B"/>
                </a:solidFill>
                <a:latin typeface="Segoe UI" pitchFamily="34" charset="0"/>
                <a:ea typeface="Segoe UI" pitchFamily="34" charset="-122"/>
                <a:cs typeface="Segoe UI" pitchFamily="34" charset="-120"/>
              </a:rPr>
              <a:t>Rostow's Stages of Growth provide a linear framework for development, outlining five stages that countries typically progress through as they industrialize and grow economically.
</a:t>
            </a:r>
            <a:endParaRPr lang="en-US" sz="1200" dirty="0"/>
          </a:p>
        </p:txBody>
      </p:sp>
      <p:sp>
        <p:nvSpPr>
          <p:cNvPr id="14" name="Text 7"/>
          <p:cNvSpPr/>
          <p:nvPr/>
        </p:nvSpPr>
        <p:spPr>
          <a:xfrm>
            <a:off x="1182499" y="5158929"/>
            <a:ext cx="5551825" cy="234466"/>
          </a:xfrm>
          <a:prstGeom prst="rect">
            <a:avLst/>
          </a:prstGeom>
          <a:noFill/>
          <a:ln/>
        </p:spPr>
        <p:txBody>
          <a:bodyPr wrap="square" lIns="1016" tIns="1016" rIns="1016" bIns="1016" rtlCol="0" anchor="t"/>
          <a:lstStyle/>
          <a:p>
            <a:pPr marL="0" indent="0">
              <a:lnSpc>
                <a:spcPct val="123109"/>
              </a:lnSpc>
              <a:buNone/>
            </a:pPr>
            <a:r>
              <a:rPr lang="en-US" sz="1400" b="1" dirty="0">
                <a:solidFill>
                  <a:srgbClr val="0F172A"/>
                </a:solidFill>
                <a:latin typeface="Segoe UI" pitchFamily="34" charset="0"/>
                <a:ea typeface="Segoe UI" pitchFamily="34" charset="-122"/>
                <a:cs typeface="Segoe UI" pitchFamily="34" charset="-120"/>
              </a:rPr>
              <a:t>Growth Foci Model
</a:t>
            </a:r>
            <a:endParaRPr lang="en-US" sz="1400" dirty="0"/>
          </a:p>
        </p:txBody>
      </p:sp>
      <p:sp>
        <p:nvSpPr>
          <p:cNvPr id="15" name="Text 8"/>
          <p:cNvSpPr/>
          <p:nvPr/>
        </p:nvSpPr>
        <p:spPr>
          <a:xfrm>
            <a:off x="1182499" y="5440228"/>
            <a:ext cx="5551825" cy="713881"/>
          </a:xfrm>
          <a:prstGeom prst="rect">
            <a:avLst/>
          </a:prstGeom>
          <a:noFill/>
          <a:ln/>
        </p:spPr>
        <p:txBody>
          <a:bodyPr wrap="square" lIns="1016" tIns="1016" rIns="1016" bIns="1016" rtlCol="0" anchor="t"/>
          <a:lstStyle/>
          <a:p>
            <a:pPr marL="0" indent="0">
              <a:lnSpc>
                <a:spcPct val="144179"/>
              </a:lnSpc>
              <a:buNone/>
            </a:pPr>
            <a:r>
              <a:rPr lang="en-US" sz="1200" dirty="0">
                <a:solidFill>
                  <a:srgbClr val="64748B"/>
                </a:solidFill>
                <a:latin typeface="Segoe UI" pitchFamily="34" charset="0"/>
                <a:ea typeface="Segoe UI" pitchFamily="34" charset="-122"/>
                <a:cs typeface="Segoe UI" pitchFamily="34" charset="-120"/>
              </a:rPr>
              <a:t>R. P. Mishra's Growth Foci Model identifies critical areas for investment, suggesting that targeted development in specific sectors can lead to overall regional improvement.
</a:t>
            </a:r>
            <a:endParaRPr lang="en-US" sz="1200" dirty="0"/>
          </a:p>
        </p:txBody>
      </p:sp>
      <p:sp>
        <p:nvSpPr>
          <p:cNvPr id="16" name="Text 9"/>
          <p:cNvSpPr/>
          <p:nvPr/>
        </p:nvSpPr>
        <p:spPr>
          <a:xfrm>
            <a:off x="7359942" y="6594154"/>
            <a:ext cx="1256634" cy="164141"/>
          </a:xfrm>
          <a:prstGeom prst="rect">
            <a:avLst/>
          </a:prstGeom>
          <a:noFill/>
          <a:ln/>
        </p:spPr>
        <p:txBody>
          <a:bodyPr wrap="square" lIns="1016" tIns="1016" rIns="1016" bIns="1016" rtlCol="0" anchor="t"/>
          <a:lstStyle/>
          <a:p>
            <a:pPr marL="0" indent="0">
              <a:lnSpc>
                <a:spcPct val="143627"/>
              </a:lnSpc>
              <a:buNone/>
            </a:pPr>
            <a:r>
              <a:rPr lang="en-US" sz="800" dirty="0">
                <a:solidFill>
                  <a:srgbClr val="FFFFFF"/>
                </a:solidFill>
                <a:latin typeface="Segoe UI" pitchFamily="34" charset="0"/>
                <a:ea typeface="Segoe UI" pitchFamily="34" charset="-122"/>
                <a:cs typeface="Segoe UI" pitchFamily="34" charset="-120"/>
              </a:rPr>
              <a:t>Photo by Heeren Darji
</a:t>
            </a:r>
            <a:endParaRPr lang="en-US" sz="800" dirty="0"/>
          </a:p>
        </p:txBody>
      </p:sp>
      <p:sp>
        <p:nvSpPr>
          <p:cNvPr id="17" name="Text 10"/>
          <p:cNvSpPr/>
          <p:nvPr/>
        </p:nvSpPr>
        <p:spPr>
          <a:xfrm>
            <a:off x="656573" y="693559"/>
            <a:ext cx="6087911" cy="365751"/>
          </a:xfrm>
          <a:prstGeom prst="rect">
            <a:avLst/>
          </a:prstGeom>
          <a:noFill/>
          <a:ln/>
        </p:spPr>
        <p:txBody>
          <a:bodyPr wrap="square" lIns="1016" tIns="1016" rIns="1016" bIns="1016" rtlCol="0" anchor="t"/>
          <a:lstStyle/>
          <a:p>
            <a:pPr marL="0" indent="0">
              <a:lnSpc>
                <a:spcPct val="120031"/>
              </a:lnSpc>
              <a:buNone/>
            </a:pPr>
            <a:r>
              <a:rPr lang="en-US" sz="2200" b="1" dirty="0">
                <a:solidFill>
                  <a:srgbClr val="0F172A"/>
                </a:solidFill>
                <a:latin typeface="Segoe UI" pitchFamily="34" charset="0"/>
                <a:ea typeface="Segoe UI" pitchFamily="34" charset="-122"/>
                <a:cs typeface="Segoe UI" pitchFamily="34" charset="-120"/>
              </a:rPr>
              <a:t>Theories of Regional Planning
</a:t>
            </a:r>
            <a:endParaRPr lang="en-US" sz="2200" dirty="0"/>
          </a:p>
        </p:txBody>
      </p:sp>
      <p:sp>
        <p:nvSpPr>
          <p:cNvPr id="18" name="Shape 11"/>
          <p:cNvSpPr/>
          <p:nvPr/>
        </p:nvSpPr>
        <p:spPr>
          <a:xfrm>
            <a:off x="656573" y="1270280"/>
            <a:ext cx="609585" cy="58577"/>
          </a:xfrm>
          <a:prstGeom prst="ellipse">
            <a:avLst/>
          </a:prstGeom>
          <a:solidFill>
            <a:srgbClr val="4F46E5"/>
          </a:solidFill>
          <a:ln/>
        </p:spPr>
      </p:sp>
      <p:sp>
        <p:nvSpPr>
          <p:cNvPr id="19" name="Shape 12"/>
          <p:cNvSpPr/>
          <p:nvPr/>
        </p:nvSpPr>
        <p:spPr>
          <a:xfrm>
            <a:off x="656573" y="1552536"/>
            <a:ext cx="351623" cy="351621"/>
          </a:xfrm>
          <a:prstGeom prst="ellipse">
            <a:avLst/>
          </a:prstGeom>
          <a:solidFill>
            <a:srgbClr val="4F46E5">
              <a:alpha val="12000"/>
            </a:srgbClr>
          </a:solidFill>
          <a:ln/>
        </p:spPr>
      </p:sp>
      <p:pic>
        <p:nvPicPr>
          <p:cNvPr id="20"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8645" y="1634603"/>
            <a:ext cx="187479" cy="187479"/>
          </a:xfrm>
          <a:prstGeom prst="rect">
            <a:avLst/>
          </a:prstGeom>
        </p:spPr>
      </p:pic>
      <p:sp>
        <p:nvSpPr>
          <p:cNvPr id="21" name="Shape 13"/>
          <p:cNvSpPr/>
          <p:nvPr/>
        </p:nvSpPr>
        <p:spPr>
          <a:xfrm>
            <a:off x="656573" y="2755510"/>
            <a:ext cx="351623" cy="351621"/>
          </a:xfrm>
          <a:prstGeom prst="ellipse">
            <a:avLst/>
          </a:prstGeom>
          <a:solidFill>
            <a:srgbClr val="4F46E5">
              <a:alpha val="12000"/>
            </a:srgbClr>
          </a:solidFill>
          <a:ln/>
        </p:spPr>
      </p:sp>
      <p:pic>
        <p:nvPicPr>
          <p:cNvPr id="22"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8645" y="2837583"/>
            <a:ext cx="187479" cy="187479"/>
          </a:xfrm>
          <a:prstGeom prst="rect">
            <a:avLst/>
          </a:prstGeom>
        </p:spPr>
      </p:pic>
      <p:sp>
        <p:nvSpPr>
          <p:cNvPr id="23" name="Shape 14"/>
          <p:cNvSpPr/>
          <p:nvPr/>
        </p:nvSpPr>
        <p:spPr>
          <a:xfrm>
            <a:off x="656573" y="3958490"/>
            <a:ext cx="351623" cy="351621"/>
          </a:xfrm>
          <a:prstGeom prst="ellipse">
            <a:avLst/>
          </a:prstGeom>
          <a:solidFill>
            <a:srgbClr val="4F46E5">
              <a:alpha val="12000"/>
            </a:srgbClr>
          </a:solidFill>
          <a:ln/>
        </p:spPr>
      </p:sp>
      <p:pic>
        <p:nvPicPr>
          <p:cNvPr id="24"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38645" y="4040562"/>
            <a:ext cx="187479" cy="187479"/>
          </a:xfrm>
          <a:prstGeom prst="rect">
            <a:avLst/>
          </a:prstGeom>
        </p:spPr>
      </p:pic>
      <p:sp>
        <p:nvSpPr>
          <p:cNvPr id="25" name="Shape 15"/>
          <p:cNvSpPr/>
          <p:nvPr/>
        </p:nvSpPr>
        <p:spPr>
          <a:xfrm>
            <a:off x="656573" y="5161464"/>
            <a:ext cx="351623" cy="351625"/>
          </a:xfrm>
          <a:prstGeom prst="ellipse">
            <a:avLst/>
          </a:prstGeom>
          <a:solidFill>
            <a:srgbClr val="4F46E5">
              <a:alpha val="12000"/>
            </a:srgbClr>
          </a:solidFill>
          <a:ln/>
        </p:spPr>
      </p:sp>
      <p:pic>
        <p:nvPicPr>
          <p:cNvPr id="26"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38647" y="5243541"/>
            <a:ext cx="187476" cy="187476"/>
          </a:xfrm>
          <a:prstGeom prst="rect">
            <a:avLst/>
          </a:prstGeom>
        </p:spPr>
      </p:pic>
      <p:sp>
        <p:nvSpPr>
          <p:cNvPr id="27" name="Shape 16"/>
          <p:cNvSpPr/>
          <p:nvPr/>
        </p:nvSpPr>
        <p:spPr>
          <a:xfrm>
            <a:off x="7143096" y="0"/>
            <a:ext cx="70324" cy="6812280"/>
          </a:xfrm>
          <a:prstGeom prst="rect">
            <a:avLst/>
          </a:prstGeom>
          <a:solidFill>
            <a:srgbClr val="4F46E5"/>
          </a:solidFill>
          <a:ln/>
        </p:spPr>
      </p:sp>
      <p:pic>
        <p:nvPicPr>
          <p:cNvPr id="28" name="Image 9" descr="preencoded.png"/>
          <p:cNvPicPr>
            <a:picLocks noChangeAspect="1"/>
          </p:cNvPicPr>
          <p:nvPr/>
        </p:nvPicPr>
        <p:blipFill>
          <a:blip r:embed="rId16"/>
          <a:srcRect/>
          <a:stretch/>
        </p:blipFill>
        <p:spPr>
          <a:xfrm>
            <a:off x="7213419" y="0"/>
            <a:ext cx="4932556" cy="6812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523962" y="2285943"/>
            <a:ext cx="4825879" cy="4526337"/>
          </a:xfrm>
          <a:prstGeom prst="rect">
            <a:avLst/>
          </a:prstGeom>
        </p:spPr>
      </p:pic>
      <p:sp>
        <p:nvSpPr>
          <p:cNvPr id="3" name="Shape 0"/>
          <p:cNvSpPr/>
          <p:nvPr/>
        </p:nvSpPr>
        <p:spPr>
          <a:xfrm>
            <a:off x="761981" y="1482052"/>
            <a:ext cx="3352716" cy="2175456"/>
          </a:xfrm>
          <a:prstGeom prst="roundRect">
            <a:avLst>
              <a:gd name="adj" fmla="val 9340"/>
            </a:avLst>
          </a:prstGeom>
          <a:solidFill>
            <a:srgbClr val="000000">
              <a:alpha val="0"/>
            </a:srgbClr>
          </a:solidFill>
          <a:ln w="10160">
            <a:solidFill>
              <a:srgbClr val="0F172A">
                <a:alpha val="18000"/>
              </a:srgbClr>
            </a:solidFill>
            <a:prstDash val="solid"/>
          </a:ln>
        </p:spPr>
      </p:sp>
      <p:sp>
        <p:nvSpPr>
          <p:cNvPr id="4" name="Shape 1"/>
          <p:cNvSpPr/>
          <p:nvPr/>
        </p:nvSpPr>
        <p:spPr>
          <a:xfrm>
            <a:off x="4419489" y="1482052"/>
            <a:ext cx="3352716" cy="2175456"/>
          </a:xfrm>
          <a:prstGeom prst="roundRect">
            <a:avLst>
              <a:gd name="adj" fmla="val 9340"/>
            </a:avLst>
          </a:prstGeom>
          <a:solidFill>
            <a:srgbClr val="000000">
              <a:alpha val="0"/>
            </a:srgbClr>
          </a:solidFill>
          <a:ln w="10160">
            <a:solidFill>
              <a:srgbClr val="0F172A">
                <a:alpha val="18000"/>
              </a:srgbClr>
            </a:solidFill>
            <a:prstDash val="solid"/>
          </a:ln>
        </p:spPr>
      </p:sp>
      <p:sp>
        <p:nvSpPr>
          <p:cNvPr id="5" name="Shape 2"/>
          <p:cNvSpPr/>
          <p:nvPr/>
        </p:nvSpPr>
        <p:spPr>
          <a:xfrm>
            <a:off x="8076998" y="1482052"/>
            <a:ext cx="3352716" cy="2175456"/>
          </a:xfrm>
          <a:prstGeom prst="roundRect">
            <a:avLst>
              <a:gd name="adj" fmla="val 9340"/>
            </a:avLst>
          </a:prstGeom>
          <a:solidFill>
            <a:srgbClr val="000000">
              <a:alpha val="0"/>
            </a:srgbClr>
          </a:solidFill>
          <a:ln w="10160">
            <a:solidFill>
              <a:srgbClr val="0F172A">
                <a:alpha val="18000"/>
              </a:srgbClr>
            </a:solidFill>
            <a:prstDash val="solid"/>
          </a:ln>
        </p:spPr>
      </p:sp>
      <p:sp>
        <p:nvSpPr>
          <p:cNvPr id="6" name="Shape 3"/>
          <p:cNvSpPr/>
          <p:nvPr/>
        </p:nvSpPr>
        <p:spPr>
          <a:xfrm>
            <a:off x="761981" y="3962301"/>
            <a:ext cx="3359384" cy="2175456"/>
          </a:xfrm>
          <a:prstGeom prst="roundRect">
            <a:avLst>
              <a:gd name="adj" fmla="val 9340"/>
            </a:avLst>
          </a:prstGeom>
          <a:solidFill>
            <a:srgbClr val="000000">
              <a:alpha val="0"/>
            </a:srgbClr>
          </a:solidFill>
          <a:ln w="10160">
            <a:solidFill>
              <a:srgbClr val="0F172A">
                <a:alpha val="18000"/>
              </a:srgbClr>
            </a:solidFill>
            <a:prstDash val="solid"/>
          </a:ln>
        </p:spPr>
      </p:sp>
      <p:sp>
        <p:nvSpPr>
          <p:cNvPr id="7" name="Shape 4"/>
          <p:cNvSpPr/>
          <p:nvPr/>
        </p:nvSpPr>
        <p:spPr>
          <a:xfrm>
            <a:off x="4426157" y="3962301"/>
            <a:ext cx="3359542" cy="2175456"/>
          </a:xfrm>
          <a:prstGeom prst="roundRect">
            <a:avLst>
              <a:gd name="adj" fmla="val 9340"/>
            </a:avLst>
          </a:prstGeom>
          <a:solidFill>
            <a:srgbClr val="000000">
              <a:alpha val="0"/>
            </a:srgbClr>
          </a:solidFill>
          <a:ln w="10160">
            <a:solidFill>
              <a:srgbClr val="0F172A">
                <a:alpha val="18000"/>
              </a:srgbClr>
            </a:solidFill>
            <a:prstDash val="solid"/>
          </a:ln>
        </p:spPr>
      </p:sp>
      <p:pic>
        <p:nvPicPr>
          <p:cNvPr id="8" name="Image 1" descr="preencoded.png"/>
          <p:cNvPicPr>
            <a:picLocks noChangeAspect="1"/>
          </p:cNvPicPr>
          <p:nvPr/>
        </p:nvPicPr>
        <p:blipFill>
          <a:blip r:embed="rId4"/>
          <a:stretch>
            <a:fillRect/>
          </a:stretch>
        </p:blipFill>
        <p:spPr>
          <a:xfrm>
            <a:off x="126997" y="5714857"/>
            <a:ext cx="1523962" cy="1015975"/>
          </a:xfrm>
          <a:prstGeom prst="rect">
            <a:avLst/>
          </a:prstGeom>
        </p:spPr>
      </p:pic>
      <p:pic>
        <p:nvPicPr>
          <p:cNvPr id="9" name="Image 2" descr="preencoded.png"/>
          <p:cNvPicPr>
            <a:picLocks noChangeAspect="1"/>
          </p:cNvPicPr>
          <p:nvPr/>
        </p:nvPicPr>
        <p:blipFill>
          <a:blip r:embed="rId5"/>
          <a:stretch>
            <a:fillRect/>
          </a:stretch>
        </p:blipFill>
        <p:spPr>
          <a:xfrm>
            <a:off x="0" y="1142971"/>
            <a:ext cx="63498" cy="4444889"/>
          </a:xfrm>
          <a:prstGeom prst="rect">
            <a:avLst/>
          </a:prstGeom>
        </p:spPr>
      </p:pic>
      <p:pic>
        <p:nvPicPr>
          <p:cNvPr id="10" name="Image 3" descr="preencoded.png"/>
          <p:cNvPicPr>
            <a:picLocks noChangeAspect="1"/>
          </p:cNvPicPr>
          <p:nvPr/>
        </p:nvPicPr>
        <p:blipFill>
          <a:blip r:embed="rId6"/>
          <a:stretch>
            <a:fillRect/>
          </a:stretch>
        </p:blipFill>
        <p:spPr>
          <a:xfrm>
            <a:off x="10159746" y="6286343"/>
            <a:ext cx="1523962" cy="406390"/>
          </a:xfrm>
          <a:prstGeom prst="rect">
            <a:avLst/>
          </a:prstGeom>
        </p:spPr>
      </p:pic>
      <p:pic>
        <p:nvPicPr>
          <p:cNvPr id="11" name="Image 4" descr="preencoded.png"/>
          <p:cNvPicPr>
            <a:picLocks noChangeAspect="1"/>
          </p:cNvPicPr>
          <p:nvPr/>
        </p:nvPicPr>
        <p:blipFill>
          <a:blip r:embed="rId7"/>
          <a:stretch>
            <a:fillRect/>
          </a:stretch>
        </p:blipFill>
        <p:spPr>
          <a:xfrm>
            <a:off x="0" y="0"/>
            <a:ext cx="12145975" cy="76198"/>
          </a:xfrm>
          <a:prstGeom prst="rect">
            <a:avLst/>
          </a:prstGeom>
        </p:spPr>
      </p:pic>
      <p:sp>
        <p:nvSpPr>
          <p:cNvPr id="12" name="Text 5"/>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Key Features
</a:t>
            </a:r>
            <a:endParaRPr lang="en-US" sz="2900" dirty="0"/>
          </a:p>
        </p:txBody>
      </p:sp>
      <p:sp>
        <p:nvSpPr>
          <p:cNvPr id="13" name="Text 6"/>
          <p:cNvSpPr/>
          <p:nvPr/>
        </p:nvSpPr>
        <p:spPr>
          <a:xfrm>
            <a:off x="1661118" y="1720809"/>
            <a:ext cx="2214825" cy="539731"/>
          </a:xfrm>
          <a:prstGeom prst="rect">
            <a:avLst/>
          </a:prstGeom>
          <a:noFill/>
          <a:ln/>
        </p:spPr>
        <p:txBody>
          <a:bodyPr wrap="square" lIns="1016" tIns="1016" rIns="1016" bIns="1016" rtlCol="0" anchor="t"/>
          <a:lstStyle/>
          <a:p>
            <a:pPr marL="0" indent="0" algn="l">
              <a:lnSpc>
                <a:spcPct val="125000"/>
              </a:lnSpc>
              <a:buNone/>
            </a:pPr>
            <a:r>
              <a:rPr lang="en-US" sz="1500" b="1" dirty="0">
                <a:solidFill>
                  <a:srgbClr val="0F172A"/>
                </a:solidFill>
                <a:latin typeface="Segoe UI" pitchFamily="34" charset="0"/>
                <a:ea typeface="Segoe UI" pitchFamily="34" charset="-122"/>
                <a:cs typeface="Segoe UI" pitchFamily="34" charset="-120"/>
              </a:rPr>
              <a:t>Economic Indicators
</a:t>
            </a:r>
            <a:endParaRPr lang="en-US" sz="1500" dirty="0"/>
          </a:p>
        </p:txBody>
      </p:sp>
      <p:sp>
        <p:nvSpPr>
          <p:cNvPr id="14" name="Text 7"/>
          <p:cNvSpPr/>
          <p:nvPr/>
        </p:nvSpPr>
        <p:spPr>
          <a:xfrm>
            <a:off x="1000735" y="2387542"/>
            <a:ext cx="2875208" cy="773411"/>
          </a:xfrm>
          <a:prstGeom prst="rect">
            <a:avLst/>
          </a:prstGeom>
          <a:noFill/>
          <a:ln/>
        </p:spPr>
        <p:txBody>
          <a:bodyPr wrap="square" lIns="1016" tIns="1016" rIns="1016" bIns="1016" rtlCol="0" anchor="t"/>
          <a:lstStyle/>
          <a:p>
            <a:pPr marL="0" indent="0" algn="l">
              <a:lnSpc>
                <a:spcPct val="145000"/>
              </a:lnSpc>
              <a:buNone/>
            </a:pPr>
            <a:r>
              <a:rPr lang="en-US" sz="1300" dirty="0">
                <a:solidFill>
                  <a:srgbClr val="0F172A"/>
                </a:solidFill>
                <a:latin typeface="Segoe UI" pitchFamily="34" charset="0"/>
                <a:ea typeface="Segoe UI" pitchFamily="34" charset="-122"/>
                <a:cs typeface="Segoe UI" pitchFamily="34" charset="-120"/>
              </a:rPr>
              <a:t>Utilizes GDP and employment rates to assess economic health and growth potential.
</a:t>
            </a:r>
            <a:endParaRPr lang="en-US" sz="1300" dirty="0"/>
          </a:p>
        </p:txBody>
      </p:sp>
      <p:sp>
        <p:nvSpPr>
          <p:cNvPr id="15" name="Text 8"/>
          <p:cNvSpPr/>
          <p:nvPr/>
        </p:nvSpPr>
        <p:spPr>
          <a:xfrm>
            <a:off x="5318627" y="1839868"/>
            <a:ext cx="2214824" cy="269865"/>
          </a:xfrm>
          <a:prstGeom prst="rect">
            <a:avLst/>
          </a:prstGeom>
          <a:noFill/>
          <a:ln/>
        </p:spPr>
        <p:txBody>
          <a:bodyPr wrap="square" lIns="1016" tIns="1016" rIns="1016" bIns="1016" rtlCol="0" anchor="t"/>
          <a:lstStyle/>
          <a:p>
            <a:pPr marL="0" indent="0" algn="l">
              <a:lnSpc>
                <a:spcPct val="125000"/>
              </a:lnSpc>
              <a:buNone/>
            </a:pPr>
            <a:r>
              <a:rPr lang="en-US" sz="1500" b="1" dirty="0">
                <a:solidFill>
                  <a:srgbClr val="0F172A"/>
                </a:solidFill>
                <a:latin typeface="Segoe UI" pitchFamily="34" charset="0"/>
                <a:ea typeface="Segoe UI" pitchFamily="34" charset="-122"/>
                <a:cs typeface="Segoe UI" pitchFamily="34" charset="-120"/>
              </a:rPr>
              <a:t>Social Indicators
</a:t>
            </a:r>
            <a:endParaRPr lang="en-US" sz="1500" dirty="0"/>
          </a:p>
        </p:txBody>
      </p:sp>
      <p:sp>
        <p:nvSpPr>
          <p:cNvPr id="16" name="Text 9"/>
          <p:cNvSpPr/>
          <p:nvPr/>
        </p:nvSpPr>
        <p:spPr>
          <a:xfrm>
            <a:off x="4658244" y="2355789"/>
            <a:ext cx="2875208" cy="773411"/>
          </a:xfrm>
          <a:prstGeom prst="rect">
            <a:avLst/>
          </a:prstGeom>
          <a:noFill/>
          <a:ln/>
        </p:spPr>
        <p:txBody>
          <a:bodyPr wrap="square" lIns="1016" tIns="1016" rIns="1016" bIns="1016" rtlCol="0" anchor="t"/>
          <a:lstStyle/>
          <a:p>
            <a:pPr marL="0" indent="0" algn="l">
              <a:lnSpc>
                <a:spcPct val="145000"/>
              </a:lnSpc>
              <a:buNone/>
            </a:pPr>
            <a:r>
              <a:rPr lang="en-US" sz="1300" dirty="0">
                <a:solidFill>
                  <a:srgbClr val="0F172A"/>
                </a:solidFill>
                <a:latin typeface="Segoe UI" pitchFamily="34" charset="0"/>
                <a:ea typeface="Segoe UI" pitchFamily="34" charset="-122"/>
                <a:cs typeface="Segoe UI" pitchFamily="34" charset="-120"/>
              </a:rPr>
              <a:t>Evaluates education, health, and equity to measure societal well-being and quality of life.
</a:t>
            </a:r>
            <a:endParaRPr lang="en-US" sz="1300" dirty="0"/>
          </a:p>
        </p:txBody>
      </p:sp>
      <p:sp>
        <p:nvSpPr>
          <p:cNvPr id="17" name="Text 10"/>
          <p:cNvSpPr/>
          <p:nvPr/>
        </p:nvSpPr>
        <p:spPr>
          <a:xfrm>
            <a:off x="8976136" y="1720809"/>
            <a:ext cx="2214824" cy="539731"/>
          </a:xfrm>
          <a:prstGeom prst="rect">
            <a:avLst/>
          </a:prstGeom>
          <a:noFill/>
          <a:ln/>
        </p:spPr>
        <p:txBody>
          <a:bodyPr wrap="square" lIns="1016" tIns="1016" rIns="1016" bIns="1016" rtlCol="0" anchor="t"/>
          <a:lstStyle/>
          <a:p>
            <a:pPr marL="0" indent="0" algn="l">
              <a:lnSpc>
                <a:spcPct val="125000"/>
              </a:lnSpc>
              <a:buNone/>
            </a:pPr>
            <a:r>
              <a:rPr lang="en-US" sz="1500" b="1" dirty="0">
                <a:solidFill>
                  <a:srgbClr val="0F172A"/>
                </a:solidFill>
                <a:latin typeface="Segoe UI" pitchFamily="34" charset="0"/>
                <a:ea typeface="Segoe UI" pitchFamily="34" charset="-122"/>
                <a:cs typeface="Segoe UI" pitchFamily="34" charset="-120"/>
              </a:rPr>
              <a:t>Environmental Indicators
</a:t>
            </a:r>
            <a:endParaRPr lang="en-US" sz="1500" dirty="0"/>
          </a:p>
        </p:txBody>
      </p:sp>
      <p:sp>
        <p:nvSpPr>
          <p:cNvPr id="18" name="Text 11"/>
          <p:cNvSpPr/>
          <p:nvPr/>
        </p:nvSpPr>
        <p:spPr>
          <a:xfrm>
            <a:off x="8315752" y="2387542"/>
            <a:ext cx="2875208" cy="1031209"/>
          </a:xfrm>
          <a:prstGeom prst="rect">
            <a:avLst/>
          </a:prstGeom>
          <a:noFill/>
          <a:ln/>
        </p:spPr>
        <p:txBody>
          <a:bodyPr wrap="square" lIns="1016" tIns="1016" rIns="1016" bIns="1016" rtlCol="0" anchor="t"/>
          <a:lstStyle/>
          <a:p>
            <a:pPr marL="0" indent="0" algn="l">
              <a:lnSpc>
                <a:spcPct val="145000"/>
              </a:lnSpc>
              <a:buNone/>
            </a:pPr>
            <a:r>
              <a:rPr lang="en-US" sz="1300" dirty="0">
                <a:solidFill>
                  <a:srgbClr val="0F172A"/>
                </a:solidFill>
                <a:latin typeface="Segoe UI" pitchFamily="34" charset="0"/>
                <a:ea typeface="Segoe UI" pitchFamily="34" charset="-122"/>
                <a:cs typeface="Segoe UI" pitchFamily="34" charset="-120"/>
              </a:rPr>
              <a:t>Measures sustainability and resource use to ensure ecological balance and conservation.
</a:t>
            </a:r>
            <a:endParaRPr lang="en-US" sz="1300" dirty="0"/>
          </a:p>
        </p:txBody>
      </p:sp>
      <p:sp>
        <p:nvSpPr>
          <p:cNvPr id="19" name="Text 12"/>
          <p:cNvSpPr/>
          <p:nvPr/>
        </p:nvSpPr>
        <p:spPr>
          <a:xfrm>
            <a:off x="1661118" y="4201058"/>
            <a:ext cx="2221492" cy="539731"/>
          </a:xfrm>
          <a:prstGeom prst="rect">
            <a:avLst/>
          </a:prstGeom>
          <a:noFill/>
          <a:ln/>
        </p:spPr>
        <p:txBody>
          <a:bodyPr wrap="square" lIns="1016" tIns="1016" rIns="1016" bIns="1016" rtlCol="0" anchor="t"/>
          <a:lstStyle/>
          <a:p>
            <a:pPr marL="0" indent="0" algn="l">
              <a:lnSpc>
                <a:spcPct val="125000"/>
              </a:lnSpc>
              <a:buNone/>
            </a:pPr>
            <a:r>
              <a:rPr lang="en-US" sz="1500" b="1" dirty="0">
                <a:solidFill>
                  <a:srgbClr val="0F172A"/>
                </a:solidFill>
                <a:latin typeface="Segoe UI" pitchFamily="34" charset="0"/>
                <a:ea typeface="Segoe UI" pitchFamily="34" charset="-122"/>
                <a:cs typeface="Segoe UI" pitchFamily="34" charset="-120"/>
              </a:rPr>
              <a:t>Human Development Index
</a:t>
            </a:r>
            <a:endParaRPr lang="en-US" sz="1500" dirty="0"/>
          </a:p>
        </p:txBody>
      </p:sp>
      <p:sp>
        <p:nvSpPr>
          <p:cNvPr id="20" name="Text 13"/>
          <p:cNvSpPr/>
          <p:nvPr/>
        </p:nvSpPr>
        <p:spPr>
          <a:xfrm>
            <a:off x="1000735" y="4867791"/>
            <a:ext cx="2881875" cy="1031209"/>
          </a:xfrm>
          <a:prstGeom prst="rect">
            <a:avLst/>
          </a:prstGeom>
          <a:noFill/>
          <a:ln/>
        </p:spPr>
        <p:txBody>
          <a:bodyPr wrap="square" lIns="1016" tIns="1016" rIns="1016" bIns="1016" rtlCol="0" anchor="t"/>
          <a:lstStyle/>
          <a:p>
            <a:pPr marL="0" indent="0" algn="l">
              <a:lnSpc>
                <a:spcPct val="145000"/>
              </a:lnSpc>
              <a:buNone/>
            </a:pPr>
            <a:r>
              <a:rPr lang="en-US" sz="1300" dirty="0">
                <a:solidFill>
                  <a:srgbClr val="0F172A"/>
                </a:solidFill>
                <a:latin typeface="Segoe UI" pitchFamily="34" charset="0"/>
                <a:ea typeface="Segoe UI" pitchFamily="34" charset="-122"/>
                <a:cs typeface="Segoe UI" pitchFamily="34" charset="-120"/>
              </a:rPr>
              <a:t>Combines health, education, and income metrics to provide a comprehensive view of development.
</a:t>
            </a:r>
            <a:endParaRPr lang="en-US" sz="1300" dirty="0"/>
          </a:p>
        </p:txBody>
      </p:sp>
      <p:sp>
        <p:nvSpPr>
          <p:cNvPr id="21" name="Text 14"/>
          <p:cNvSpPr/>
          <p:nvPr/>
        </p:nvSpPr>
        <p:spPr>
          <a:xfrm>
            <a:off x="5325294" y="4201058"/>
            <a:ext cx="2221651" cy="539731"/>
          </a:xfrm>
          <a:prstGeom prst="rect">
            <a:avLst/>
          </a:prstGeom>
          <a:noFill/>
          <a:ln/>
        </p:spPr>
        <p:txBody>
          <a:bodyPr wrap="square" lIns="1016" tIns="1016" rIns="1016" bIns="1016" rtlCol="0" anchor="t"/>
          <a:lstStyle/>
          <a:p>
            <a:pPr marL="0" indent="0" algn="l">
              <a:lnSpc>
                <a:spcPct val="125000"/>
              </a:lnSpc>
              <a:buNone/>
            </a:pPr>
            <a:r>
              <a:rPr lang="en-US" sz="1500" b="1" dirty="0">
                <a:solidFill>
                  <a:srgbClr val="0F172A"/>
                </a:solidFill>
                <a:latin typeface="Segoe UI" pitchFamily="34" charset="0"/>
                <a:ea typeface="Segoe UI" pitchFamily="34" charset="-122"/>
                <a:cs typeface="Segoe UI" pitchFamily="34" charset="-120"/>
              </a:rPr>
              <a:t>Regional Imbalances
</a:t>
            </a:r>
            <a:endParaRPr lang="en-US" sz="1500" dirty="0"/>
          </a:p>
        </p:txBody>
      </p:sp>
      <p:sp>
        <p:nvSpPr>
          <p:cNvPr id="22" name="Text 15"/>
          <p:cNvSpPr/>
          <p:nvPr/>
        </p:nvSpPr>
        <p:spPr>
          <a:xfrm>
            <a:off x="4664911" y="4867791"/>
            <a:ext cx="2882035" cy="1031209"/>
          </a:xfrm>
          <a:prstGeom prst="rect">
            <a:avLst/>
          </a:prstGeom>
          <a:noFill/>
          <a:ln/>
        </p:spPr>
        <p:txBody>
          <a:bodyPr wrap="square" lIns="1016" tIns="1016" rIns="1016" bIns="1016" rtlCol="0" anchor="t"/>
          <a:lstStyle/>
          <a:p>
            <a:pPr marL="0" indent="0" algn="l">
              <a:lnSpc>
                <a:spcPct val="145000"/>
              </a:lnSpc>
              <a:buNone/>
            </a:pPr>
            <a:r>
              <a:rPr lang="en-US" sz="1300" dirty="0">
                <a:solidFill>
                  <a:srgbClr val="0F172A"/>
                </a:solidFill>
                <a:latin typeface="Segoe UI" pitchFamily="34" charset="0"/>
                <a:ea typeface="Segoe UI" pitchFamily="34" charset="-122"/>
                <a:cs typeface="Segoe UI" pitchFamily="34" charset="-120"/>
              </a:rPr>
              <a:t>Identifies and addresses disparities in development across different regions for balanced growth.
</a:t>
            </a:r>
            <a:endParaRPr lang="en-US" sz="1300" dirty="0"/>
          </a:p>
        </p:txBody>
      </p:sp>
      <p:sp>
        <p:nvSpPr>
          <p:cNvPr id="23" name="Shape 16"/>
          <p:cNvSpPr/>
          <p:nvPr/>
        </p:nvSpPr>
        <p:spPr>
          <a:xfrm>
            <a:off x="1000735" y="1736680"/>
            <a:ext cx="507987" cy="507993"/>
          </a:xfrm>
          <a:prstGeom prst="roundRect">
            <a:avLst>
              <a:gd name="adj" fmla="val 25000"/>
            </a:avLst>
          </a:prstGeom>
          <a:solidFill>
            <a:srgbClr val="4F46E5">
              <a:alpha val="12000"/>
            </a:srgbClr>
          </a:solidFill>
          <a:ln/>
        </p:spPr>
      </p:sp>
      <p:pic>
        <p:nvPicPr>
          <p:cNvPr id="24"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15032" y="1850980"/>
            <a:ext cx="279393" cy="279393"/>
          </a:xfrm>
          <a:prstGeom prst="rect">
            <a:avLst/>
          </a:prstGeom>
        </p:spPr>
      </p:pic>
      <p:sp>
        <p:nvSpPr>
          <p:cNvPr id="25" name="Shape 17"/>
          <p:cNvSpPr/>
          <p:nvPr/>
        </p:nvSpPr>
        <p:spPr>
          <a:xfrm>
            <a:off x="4658244" y="1720809"/>
            <a:ext cx="507988" cy="507984"/>
          </a:xfrm>
          <a:prstGeom prst="roundRect">
            <a:avLst>
              <a:gd name="adj" fmla="val 25000"/>
            </a:avLst>
          </a:prstGeom>
          <a:solidFill>
            <a:srgbClr val="8B5CF6">
              <a:alpha val="12000"/>
            </a:srgbClr>
          </a:solidFill>
          <a:ln/>
        </p:spPr>
      </p:sp>
      <p:pic>
        <p:nvPicPr>
          <p:cNvPr id="26"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72542" y="1835106"/>
            <a:ext cx="279390" cy="279390"/>
          </a:xfrm>
          <a:prstGeom prst="rect">
            <a:avLst/>
          </a:prstGeom>
        </p:spPr>
      </p:pic>
      <p:sp>
        <p:nvSpPr>
          <p:cNvPr id="27" name="Shape 18"/>
          <p:cNvSpPr/>
          <p:nvPr/>
        </p:nvSpPr>
        <p:spPr>
          <a:xfrm>
            <a:off x="8315752" y="1736680"/>
            <a:ext cx="507988" cy="507993"/>
          </a:xfrm>
          <a:prstGeom prst="roundRect">
            <a:avLst>
              <a:gd name="adj" fmla="val 25000"/>
            </a:avLst>
          </a:prstGeom>
          <a:solidFill>
            <a:srgbClr val="4F46E5">
              <a:alpha val="12000"/>
            </a:srgbClr>
          </a:solidFill>
          <a:ln/>
        </p:spPr>
      </p:sp>
      <p:pic>
        <p:nvPicPr>
          <p:cNvPr id="2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30049" y="1850980"/>
            <a:ext cx="279393" cy="279393"/>
          </a:xfrm>
          <a:prstGeom prst="rect">
            <a:avLst/>
          </a:prstGeom>
        </p:spPr>
      </p:pic>
      <p:sp>
        <p:nvSpPr>
          <p:cNvPr id="29" name="Shape 19"/>
          <p:cNvSpPr/>
          <p:nvPr/>
        </p:nvSpPr>
        <p:spPr>
          <a:xfrm>
            <a:off x="1000735" y="4216929"/>
            <a:ext cx="507987" cy="507993"/>
          </a:xfrm>
          <a:prstGeom prst="roundRect">
            <a:avLst>
              <a:gd name="adj" fmla="val 25000"/>
            </a:avLst>
          </a:prstGeom>
          <a:solidFill>
            <a:srgbClr val="4F46E5">
              <a:alpha val="12000"/>
            </a:srgbClr>
          </a:solidFill>
          <a:ln/>
        </p:spPr>
      </p:sp>
      <p:pic>
        <p:nvPicPr>
          <p:cNvPr id="30"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15032" y="4331229"/>
            <a:ext cx="279393" cy="279393"/>
          </a:xfrm>
          <a:prstGeom prst="rect">
            <a:avLst/>
          </a:prstGeom>
        </p:spPr>
      </p:pic>
      <p:sp>
        <p:nvSpPr>
          <p:cNvPr id="31" name="Shape 20"/>
          <p:cNvSpPr/>
          <p:nvPr/>
        </p:nvSpPr>
        <p:spPr>
          <a:xfrm>
            <a:off x="4664911" y="4216929"/>
            <a:ext cx="507988" cy="507993"/>
          </a:xfrm>
          <a:prstGeom prst="roundRect">
            <a:avLst>
              <a:gd name="adj" fmla="val 25000"/>
            </a:avLst>
          </a:prstGeom>
          <a:solidFill>
            <a:srgbClr val="8B5CF6">
              <a:alpha val="12000"/>
            </a:srgbClr>
          </a:solidFill>
          <a:ln/>
        </p:spPr>
      </p:sp>
      <p:pic>
        <p:nvPicPr>
          <p:cNvPr id="32"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779208" y="4331229"/>
            <a:ext cx="279393" cy="27939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904952" y="2539937"/>
            <a:ext cx="5079873" cy="4272344"/>
          </a:xfrm>
          <a:prstGeom prst="rect">
            <a:avLst/>
          </a:prstGeom>
        </p:spPr>
      </p:pic>
      <p:pic>
        <p:nvPicPr>
          <p:cNvPr id="3" name="Image 1" descr="preencoded.png"/>
          <p:cNvPicPr>
            <a:picLocks noChangeAspect="1"/>
          </p:cNvPicPr>
          <p:nvPr/>
        </p:nvPicPr>
        <p:blipFill>
          <a:blip r:embed="rId4"/>
          <a:stretch>
            <a:fillRect/>
          </a:stretch>
        </p:blipFill>
        <p:spPr>
          <a:xfrm>
            <a:off x="0" y="1142971"/>
            <a:ext cx="50799" cy="3174921"/>
          </a:xfrm>
          <a:prstGeom prst="rect">
            <a:avLst/>
          </a:prstGeom>
        </p:spPr>
      </p:pic>
      <p:pic>
        <p:nvPicPr>
          <p:cNvPr id="4" name="Image 2" descr="preencoded.png"/>
          <p:cNvPicPr>
            <a:picLocks noChangeAspect="1"/>
          </p:cNvPicPr>
          <p:nvPr/>
        </p:nvPicPr>
        <p:blipFill>
          <a:blip r:embed="rId5"/>
          <a:stretch>
            <a:fillRect/>
          </a:stretch>
        </p:blipFill>
        <p:spPr>
          <a:xfrm>
            <a:off x="10540736" y="6286343"/>
            <a:ext cx="1142971" cy="406390"/>
          </a:xfrm>
          <a:prstGeom prst="rect">
            <a:avLst/>
          </a:prstGeom>
        </p:spPr>
      </p:pic>
      <p:pic>
        <p:nvPicPr>
          <p:cNvPr id="5" name="Image 3" descr="preencoded.png"/>
          <p:cNvPicPr>
            <a:picLocks noChangeAspect="1"/>
          </p:cNvPicPr>
          <p:nvPr/>
        </p:nvPicPr>
        <p:blipFill>
          <a:blip r:embed="rId6"/>
          <a:stretch>
            <a:fillRect/>
          </a:stretch>
        </p:blipFill>
        <p:spPr>
          <a:xfrm>
            <a:off x="0" y="0"/>
            <a:ext cx="12145975" cy="76198"/>
          </a:xfrm>
          <a:prstGeom prst="rect">
            <a:avLst/>
          </a:prstGeom>
        </p:spPr>
      </p:pic>
      <p:sp>
        <p:nvSpPr>
          <p:cNvPr id="6"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Development Indicators Comparison
</a:t>
            </a:r>
            <a:endParaRPr lang="en-US" sz="2900" dirty="0"/>
          </a:p>
        </p:txBody>
      </p:sp>
      <p:graphicFrame>
        <p:nvGraphicFramePr>
          <p:cNvPr id="7" name="Chart 0"/>
          <p:cNvGraphicFramePr/>
          <p:nvPr/>
        </p:nvGraphicFramePr>
        <p:xfrm>
          <a:off x="761981" y="1981150"/>
          <a:ext cx="10667733" cy="411469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67733" y="507987"/>
            <a:ext cx="1269968" cy="1523962"/>
          </a:xfrm>
          <a:prstGeom prst="rect">
            <a:avLst/>
          </a:prstGeom>
        </p:spPr>
      </p:pic>
      <p:pic>
        <p:nvPicPr>
          <p:cNvPr id="3" name="Image 1" descr="preencoded.png"/>
          <p:cNvPicPr>
            <a:picLocks noChangeAspect="1"/>
          </p:cNvPicPr>
          <p:nvPr/>
        </p:nvPicPr>
        <p:blipFill>
          <a:blip r:embed="rId4"/>
          <a:stretch>
            <a:fillRect/>
          </a:stretch>
        </p:blipFill>
        <p:spPr>
          <a:xfrm>
            <a:off x="253994" y="4825879"/>
            <a:ext cx="1269968" cy="1523962"/>
          </a:xfrm>
          <a:prstGeom prst="rect">
            <a:avLst/>
          </a:prstGeom>
        </p:spPr>
      </p:pic>
      <p:pic>
        <p:nvPicPr>
          <p:cNvPr id="4" name="Image 2" descr="preencoded.png"/>
          <p:cNvPicPr>
            <a:picLocks noChangeAspect="1"/>
          </p:cNvPicPr>
          <p:nvPr/>
        </p:nvPicPr>
        <p:blipFill>
          <a:blip r:embed="rId5"/>
          <a:stretch>
            <a:fillRect/>
          </a:stretch>
        </p:blipFill>
        <p:spPr>
          <a:xfrm>
            <a:off x="11048724" y="4063898"/>
            <a:ext cx="761981" cy="761981"/>
          </a:xfrm>
          <a:prstGeom prst="rect">
            <a:avLst/>
          </a:prstGeom>
        </p:spPr>
      </p:pic>
      <p:pic>
        <p:nvPicPr>
          <p:cNvPr id="5" name="Image 3" descr="preencoded.png"/>
          <p:cNvPicPr>
            <a:picLocks noChangeAspect="1"/>
          </p:cNvPicPr>
          <p:nvPr/>
        </p:nvPicPr>
        <p:blipFill>
          <a:blip r:embed="rId5"/>
          <a:stretch>
            <a:fillRect/>
          </a:stretch>
        </p:blipFill>
        <p:spPr>
          <a:xfrm>
            <a:off x="380990" y="2031949"/>
            <a:ext cx="761981" cy="761981"/>
          </a:xfrm>
          <a:prstGeom prst="rect">
            <a:avLst/>
          </a:prstGeom>
        </p:spPr>
      </p:pic>
      <p:pic>
        <p:nvPicPr>
          <p:cNvPr id="6" name="Image 4" descr="preencoded.png"/>
          <p:cNvPicPr>
            <a:picLocks noChangeAspect="1"/>
          </p:cNvPicPr>
          <p:nvPr/>
        </p:nvPicPr>
        <p:blipFill>
          <a:blip r:embed="rId6"/>
          <a:stretch>
            <a:fillRect/>
          </a:stretch>
        </p:blipFill>
        <p:spPr>
          <a:xfrm>
            <a:off x="0" y="0"/>
            <a:ext cx="12145975" cy="76198"/>
          </a:xfrm>
          <a:prstGeom prst="rect">
            <a:avLst/>
          </a:prstGeom>
        </p:spPr>
      </p:pic>
      <p:sp>
        <p:nvSpPr>
          <p:cNvPr id="7" name="Shape 0"/>
          <p:cNvSpPr/>
          <p:nvPr/>
        </p:nvSpPr>
        <p:spPr>
          <a:xfrm>
            <a:off x="1269968" y="2343091"/>
            <a:ext cx="9651759" cy="2908227"/>
          </a:xfrm>
          <a:prstGeom prst="roundRect">
            <a:avLst>
              <a:gd name="adj" fmla="val 7860"/>
            </a:avLst>
          </a:prstGeom>
          <a:solidFill>
            <a:srgbClr val="FFFFFF"/>
          </a:solidFill>
          <a:ln w="12700">
            <a:solidFill>
              <a:srgbClr val="0F172A"/>
            </a:solidFill>
            <a:prstDash val="solid"/>
          </a:ln>
        </p:spPr>
      </p:sp>
      <p:sp>
        <p:nvSpPr>
          <p:cNvPr id="8" name="Text 1"/>
          <p:cNvSpPr/>
          <p:nvPr/>
        </p:nvSpPr>
        <p:spPr>
          <a:xfrm>
            <a:off x="5333867" y="1682708"/>
            <a:ext cx="1523962" cy="1142971"/>
          </a:xfrm>
          <a:prstGeom prst="rect">
            <a:avLst/>
          </a:prstGeom>
          <a:noFill/>
          <a:ln/>
        </p:spPr>
        <p:txBody>
          <a:bodyPr wrap="square" lIns="1016" tIns="1016" rIns="1016" bIns="1016" rtlCol="0" anchor="t"/>
          <a:lstStyle/>
          <a:p>
            <a:pPr marL="0" indent="0" algn="ctr">
              <a:lnSpc>
                <a:spcPct val="130000"/>
              </a:lnSpc>
              <a:buNone/>
            </a:pPr>
            <a:r>
              <a:rPr lang="en-US" sz="8600" b="1" dirty="0">
                <a:solidFill>
                  <a:srgbClr val="4F46E5"/>
                </a:solidFill>
                <a:latin typeface="Segoe UI" pitchFamily="34" charset="0"/>
                <a:ea typeface="Segoe UI" pitchFamily="34" charset="-122"/>
                <a:cs typeface="Segoe UI" pitchFamily="34" charset="-120"/>
              </a:rPr>
              <a:t>“
</a:t>
            </a:r>
            <a:endParaRPr lang="en-US" sz="8600" dirty="0"/>
          </a:p>
        </p:txBody>
      </p:sp>
      <p:sp>
        <p:nvSpPr>
          <p:cNvPr id="9" name="Text 2"/>
          <p:cNvSpPr/>
          <p:nvPr/>
        </p:nvSpPr>
        <p:spPr>
          <a:xfrm>
            <a:off x="1523962" y="2724082"/>
            <a:ext cx="9143771" cy="1003275"/>
          </a:xfrm>
          <a:prstGeom prst="rect">
            <a:avLst/>
          </a:prstGeom>
          <a:noFill/>
          <a:ln/>
        </p:spPr>
        <p:txBody>
          <a:bodyPr wrap="square" lIns="1016" tIns="1016" rIns="1016" bIns="1016" rtlCol="0" anchor="t"/>
          <a:lstStyle/>
          <a:p>
            <a:pPr marL="0" indent="0" algn="ctr">
              <a:lnSpc>
                <a:spcPct val="130000"/>
              </a:lnSpc>
              <a:buNone/>
            </a:pPr>
            <a:r>
              <a:rPr lang="en-US" sz="2500" dirty="0">
                <a:solidFill>
                  <a:srgbClr val="0F172A"/>
                </a:solidFill>
                <a:latin typeface="Segoe UI" pitchFamily="34" charset="0"/>
                <a:ea typeface="Segoe UI" pitchFamily="34" charset="-122"/>
                <a:cs typeface="Segoe UI" pitchFamily="34" charset="-120"/>
              </a:rPr>
              <a:t>Planning is bringing the future into the present.
</a:t>
            </a:r>
            <a:endParaRPr lang="en-US" sz="2500" dirty="0"/>
          </a:p>
        </p:txBody>
      </p:sp>
      <p:sp>
        <p:nvSpPr>
          <p:cNvPr id="10" name="Shape 3"/>
          <p:cNvSpPr/>
          <p:nvPr/>
        </p:nvSpPr>
        <p:spPr>
          <a:xfrm>
            <a:off x="5841854" y="3930552"/>
            <a:ext cx="507987" cy="50799"/>
          </a:xfrm>
          <a:prstGeom prst="rect">
            <a:avLst/>
          </a:prstGeom>
          <a:solidFill>
            <a:srgbClr val="4F46E5"/>
          </a:solidFill>
          <a:ln/>
        </p:spPr>
      </p:sp>
      <p:sp>
        <p:nvSpPr>
          <p:cNvPr id="11" name="Text 4"/>
          <p:cNvSpPr/>
          <p:nvPr/>
        </p:nvSpPr>
        <p:spPr>
          <a:xfrm>
            <a:off x="1523962" y="4184545"/>
            <a:ext cx="9143771" cy="330192"/>
          </a:xfrm>
          <a:prstGeom prst="rect">
            <a:avLst/>
          </a:prstGeom>
          <a:noFill/>
          <a:ln/>
        </p:spPr>
        <p:txBody>
          <a:bodyPr wrap="square" lIns="1016" tIns="1016" rIns="1016" bIns="1016" rtlCol="0" anchor="t"/>
          <a:lstStyle/>
          <a:p>
            <a:pPr marL="0" indent="0" algn="ctr">
              <a:lnSpc>
                <a:spcPct val="130000"/>
              </a:lnSpc>
              <a:buNone/>
            </a:pPr>
            <a:r>
              <a:rPr lang="en-US" sz="1400" b="1" dirty="0">
                <a:solidFill>
                  <a:srgbClr val="0F172A"/>
                </a:solidFill>
                <a:latin typeface="Segoe UI" pitchFamily="34" charset="0"/>
                <a:ea typeface="Segoe UI" pitchFamily="34" charset="-122"/>
                <a:cs typeface="Segoe UI" pitchFamily="34" charset="-120"/>
              </a:rPr>
              <a:t>Alan Lakein, Author and Time Management Expert
</a:t>
            </a:r>
            <a:endParaRPr lang="en-US" sz="1400" dirty="0"/>
          </a:p>
        </p:txBody>
      </p:sp>
      <p:sp>
        <p:nvSpPr>
          <p:cNvPr id="12" name="Text 5"/>
          <p:cNvSpPr/>
          <p:nvPr/>
        </p:nvSpPr>
        <p:spPr>
          <a:xfrm>
            <a:off x="1523962" y="4565536"/>
            <a:ext cx="9143771" cy="380990"/>
          </a:xfrm>
          <a:prstGeom prst="rect">
            <a:avLst/>
          </a:prstGeom>
          <a:noFill/>
          <a:ln/>
        </p:spPr>
        <p:txBody>
          <a:bodyPr wrap="square" lIns="1016" tIns="1016" rIns="1016" bIns="1016" rtlCol="0" anchor="t"/>
          <a:lstStyle/>
          <a:p>
            <a:pPr marL="0" indent="0" algn="ctr">
              <a:lnSpc>
                <a:spcPct val="130000"/>
              </a:lnSpc>
              <a:buNone/>
            </a:pPr>
            <a:r>
              <a:rPr lang="en-US" sz="1200" dirty="0">
                <a:solidFill>
                  <a:srgbClr val="475569"/>
                </a:solidFill>
                <a:latin typeface="Calibri" pitchFamily="34" charset="0"/>
                <a:ea typeface="Calibri" pitchFamily="34" charset="-122"/>
                <a:cs typeface="Calibri" pitchFamily="34" charset="-120"/>
              </a:rPr>
              <a:t>This quote emphasizes the critical role of foresight in regional planning, encouraging proactive strategies to address development challenges and inspiring stakeholders to actively shape their regions.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425805" y="6553036"/>
            <a:ext cx="1689693"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1731604"/>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Local Resistance to Change
</a:t>
            </a:r>
            <a:endParaRPr lang="en-US" sz="1400" dirty="0"/>
          </a:p>
        </p:txBody>
      </p:sp>
      <p:sp>
        <p:nvSpPr>
          <p:cNvPr id="9" name="Text 2"/>
          <p:cNvSpPr/>
          <p:nvPr/>
        </p:nvSpPr>
        <p:spPr>
          <a:xfrm>
            <a:off x="599425" y="2036396"/>
            <a:ext cx="3552101" cy="1289015"/>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Communities often resist proposed changes due to fear of disruption. For instance, 60% of local populations oppose new infrastructure projects, impacting planning effectiveness.
</a:t>
            </a:r>
            <a:endParaRPr lang="en-US" sz="1300" dirty="0"/>
          </a:p>
        </p:txBody>
      </p:sp>
      <p:sp>
        <p:nvSpPr>
          <p:cNvPr id="10" name="Text 3"/>
          <p:cNvSpPr/>
          <p:nvPr/>
        </p:nvSpPr>
        <p:spPr>
          <a:xfrm>
            <a:off x="4771270" y="1731604"/>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Limited Financial Resources
</a:t>
            </a:r>
            <a:endParaRPr lang="en-US" sz="1400" dirty="0"/>
          </a:p>
        </p:txBody>
      </p:sp>
      <p:sp>
        <p:nvSpPr>
          <p:cNvPr id="11" name="Text 4"/>
          <p:cNvSpPr/>
          <p:nvPr/>
        </p:nvSpPr>
        <p:spPr>
          <a:xfrm>
            <a:off x="4771270" y="2036396"/>
            <a:ext cx="3552101" cy="1289015"/>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Funding constraints hinder project implementation. Reports indicate that 70% of regional plans face budget shortfalls, limiting development opportunities and project scope.
</a:t>
            </a:r>
            <a:endParaRPr lang="en-US" sz="1300" dirty="0"/>
          </a:p>
        </p:txBody>
      </p:sp>
      <p:sp>
        <p:nvSpPr>
          <p:cNvPr id="12" name="Text 5"/>
          <p:cNvSpPr/>
          <p:nvPr/>
        </p:nvSpPr>
        <p:spPr>
          <a:xfrm>
            <a:off x="599425" y="4153434"/>
            <a:ext cx="3552101"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Data Scarcity Issues
</a:t>
            </a:r>
            <a:endParaRPr lang="en-US" sz="1400" dirty="0"/>
          </a:p>
        </p:txBody>
      </p:sp>
      <p:sp>
        <p:nvSpPr>
          <p:cNvPr id="13" name="Text 6"/>
          <p:cNvSpPr/>
          <p:nvPr/>
        </p:nvSpPr>
        <p:spPr>
          <a:xfrm>
            <a:off x="599425" y="4458226"/>
            <a:ext cx="3552101" cy="154682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Inadequate data availability complicates decision-making. Approximately 50% of regions lack comprehensive data, leading to poorly informed planning strategies and outcomes.
</a:t>
            </a:r>
            <a:endParaRPr lang="en-US" sz="1300" dirty="0"/>
          </a:p>
        </p:txBody>
      </p:sp>
      <p:sp>
        <p:nvSpPr>
          <p:cNvPr id="14" name="Text 7"/>
          <p:cNvSpPr/>
          <p:nvPr/>
        </p:nvSpPr>
        <p:spPr>
          <a:xfrm>
            <a:off x="4771270" y="4153434"/>
            <a:ext cx="3552101" cy="507984"/>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Coordination Among Stakeholders
</a:t>
            </a:r>
            <a:endParaRPr lang="en-US" sz="1400" dirty="0"/>
          </a:p>
        </p:txBody>
      </p:sp>
      <p:sp>
        <p:nvSpPr>
          <p:cNvPr id="15" name="Text 8"/>
          <p:cNvSpPr/>
          <p:nvPr/>
        </p:nvSpPr>
        <p:spPr>
          <a:xfrm>
            <a:off x="4771270" y="4712216"/>
            <a:ext cx="3552101" cy="128902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Effective regional planning requires collaboration. However, 65% of projects experience coordination challenges among stakeholders, delaying progress and complicating implementation.
</a:t>
            </a:r>
            <a:endParaRPr lang="en-US" sz="1300" dirty="0"/>
          </a:p>
        </p:txBody>
      </p:sp>
      <p:sp>
        <p:nvSpPr>
          <p:cNvPr id="16" name="Text 9"/>
          <p:cNvSpPr/>
          <p:nvPr/>
        </p:nvSpPr>
        <p:spPr>
          <a:xfrm>
            <a:off x="10502003" y="6578443"/>
            <a:ext cx="1537297"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John Cameron
</a:t>
            </a:r>
            <a:endParaRPr lang="en-US" sz="900" dirty="0"/>
          </a:p>
        </p:txBody>
      </p:sp>
      <p:sp>
        <p:nvSpPr>
          <p:cNvPr id="17" name="Text 10"/>
          <p:cNvSpPr/>
          <p:nvPr/>
        </p:nvSpPr>
        <p:spPr>
          <a:xfrm>
            <a:off x="380990" y="680074"/>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Challenges in Regional Planning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1416649"/>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1416649"/>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838479"/>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838479"/>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015975"/>
            <a:ext cx="3256197" cy="4444889"/>
          </a:xfrm>
          <a:prstGeom prst="rect">
            <a:avLst/>
          </a:prstGeom>
        </p:spPr>
      </p:pic>
      <p:pic>
        <p:nvPicPr>
          <p:cNvPr id="3" name="Image 1" descr="preencoded.png"/>
          <p:cNvPicPr>
            <a:picLocks noChangeAspect="1"/>
          </p:cNvPicPr>
          <p:nvPr/>
        </p:nvPicPr>
        <p:blipFill>
          <a:blip r:embed="rId4"/>
          <a:stretch>
            <a:fillRect/>
          </a:stretch>
        </p:blipFill>
        <p:spPr>
          <a:xfrm>
            <a:off x="6057749" y="1904952"/>
            <a:ext cx="76198" cy="380990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286743" y="6286343"/>
            <a:ext cx="1396965" cy="406390"/>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Regional Planning vs. Traditional Planning
</a:t>
            </a:r>
            <a:endParaRPr lang="en-US" sz="2900" dirty="0"/>
          </a:p>
        </p:txBody>
      </p:sp>
      <p:sp>
        <p:nvSpPr>
          <p:cNvPr id="8" name="Text 1"/>
          <p:cNvSpPr/>
          <p:nvPr/>
        </p:nvSpPr>
        <p:spPr>
          <a:xfrm>
            <a:off x="761981" y="2349448"/>
            <a:ext cx="5079873" cy="317489"/>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4F46E5"/>
                </a:solidFill>
                <a:latin typeface="Segoe UI" pitchFamily="34" charset="0"/>
                <a:ea typeface="Segoe UI" pitchFamily="34" charset="-122"/>
                <a:cs typeface="Segoe UI" pitchFamily="34" charset="-120"/>
              </a:rPr>
              <a:t>Regional Planning
</a:t>
            </a:r>
            <a:endParaRPr lang="en-US" sz="1800" dirty="0"/>
          </a:p>
        </p:txBody>
      </p:sp>
      <p:sp>
        <p:nvSpPr>
          <p:cNvPr id="9" name="Text 2"/>
          <p:cNvSpPr/>
          <p:nvPr/>
        </p:nvSpPr>
        <p:spPr>
          <a:xfrm>
            <a:off x="1003275" y="2819330"/>
            <a:ext cx="3808794"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Focuses on holistic development efforts.
</a:t>
            </a:r>
            <a:endParaRPr lang="en-US" sz="1400" dirty="0"/>
          </a:p>
        </p:txBody>
      </p:sp>
      <p:sp>
        <p:nvSpPr>
          <p:cNvPr id="10" name="Text 3"/>
          <p:cNvSpPr/>
          <p:nvPr/>
        </p:nvSpPr>
        <p:spPr>
          <a:xfrm>
            <a:off x="1003275" y="3257469"/>
            <a:ext cx="4514420"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Addresses regional imbalances and disparities.
</a:t>
            </a:r>
            <a:endParaRPr lang="en-US" sz="1400" dirty="0"/>
          </a:p>
        </p:txBody>
      </p:sp>
      <p:sp>
        <p:nvSpPr>
          <p:cNvPr id="11" name="Text 4"/>
          <p:cNvSpPr/>
          <p:nvPr/>
        </p:nvSpPr>
        <p:spPr>
          <a:xfrm>
            <a:off x="1003275" y="3695608"/>
            <a:ext cx="3691162"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Incorporates local contexts and needs.
</a:t>
            </a:r>
            <a:endParaRPr lang="en-US" sz="1400" dirty="0"/>
          </a:p>
        </p:txBody>
      </p:sp>
      <p:sp>
        <p:nvSpPr>
          <p:cNvPr id="12" name="Text 5"/>
          <p:cNvSpPr/>
          <p:nvPr/>
        </p:nvSpPr>
        <p:spPr>
          <a:xfrm>
            <a:off x="1003275" y="4133747"/>
            <a:ext cx="4728727"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Encourages collaboration among various sectors.
</a:t>
            </a:r>
            <a:endParaRPr lang="en-US" sz="1400" dirty="0"/>
          </a:p>
        </p:txBody>
      </p:sp>
      <p:sp>
        <p:nvSpPr>
          <p:cNvPr id="13" name="Text 6"/>
          <p:cNvSpPr/>
          <p:nvPr/>
        </p:nvSpPr>
        <p:spPr>
          <a:xfrm>
            <a:off x="1003275" y="4571886"/>
            <a:ext cx="4777620"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Utilizes adaptive strategies for sustainable growth.
</a:t>
            </a:r>
            <a:endParaRPr lang="en-US" sz="1400" dirty="0"/>
          </a:p>
        </p:txBody>
      </p:sp>
      <p:sp>
        <p:nvSpPr>
          <p:cNvPr id="14" name="Text 7"/>
          <p:cNvSpPr/>
          <p:nvPr/>
        </p:nvSpPr>
        <p:spPr>
          <a:xfrm>
            <a:off x="6349841" y="2349448"/>
            <a:ext cx="5079874" cy="317489"/>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8B5CF6"/>
                </a:solidFill>
                <a:latin typeface="Segoe UI" pitchFamily="34" charset="0"/>
                <a:ea typeface="Segoe UI" pitchFamily="34" charset="-122"/>
                <a:cs typeface="Segoe UI" pitchFamily="34" charset="-120"/>
              </a:rPr>
              <a:t>Traditional Planning
</a:t>
            </a:r>
            <a:endParaRPr lang="en-US" sz="1800" dirty="0"/>
          </a:p>
        </p:txBody>
      </p:sp>
      <p:sp>
        <p:nvSpPr>
          <p:cNvPr id="15" name="Text 8"/>
          <p:cNvSpPr/>
          <p:nvPr/>
        </p:nvSpPr>
        <p:spPr>
          <a:xfrm>
            <a:off x="6591135" y="2819330"/>
            <a:ext cx="3579088"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Often emphasizes sectoral strategies.
</a:t>
            </a:r>
            <a:endParaRPr lang="en-US" sz="1400" dirty="0"/>
          </a:p>
        </p:txBody>
      </p:sp>
      <p:sp>
        <p:nvSpPr>
          <p:cNvPr id="16" name="Text 9"/>
          <p:cNvSpPr/>
          <p:nvPr/>
        </p:nvSpPr>
        <p:spPr>
          <a:xfrm>
            <a:off x="6591135" y="3257469"/>
            <a:ext cx="3660842"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May overlook inter-regional dynamics.
</a:t>
            </a:r>
            <a:endParaRPr lang="en-US" sz="1400" dirty="0"/>
          </a:p>
        </p:txBody>
      </p:sp>
      <p:sp>
        <p:nvSpPr>
          <p:cNvPr id="17" name="Text 10"/>
          <p:cNvSpPr/>
          <p:nvPr/>
        </p:nvSpPr>
        <p:spPr>
          <a:xfrm>
            <a:off x="6591135" y="3695608"/>
            <a:ext cx="3758947"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Typically follows a top-down approach.
</a:t>
            </a:r>
            <a:endParaRPr lang="en-US" sz="1400" dirty="0"/>
          </a:p>
        </p:txBody>
      </p:sp>
      <p:sp>
        <p:nvSpPr>
          <p:cNvPr id="18" name="Text 11"/>
          <p:cNvSpPr/>
          <p:nvPr/>
        </p:nvSpPr>
        <p:spPr>
          <a:xfrm>
            <a:off x="6591135" y="4133747"/>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Focuses on isolated projects rather than integrated solutions.
</a:t>
            </a:r>
            <a:endParaRPr lang="en-US" sz="1400" dirty="0"/>
          </a:p>
        </p:txBody>
      </p:sp>
      <p:sp>
        <p:nvSpPr>
          <p:cNvPr id="19" name="Text 12"/>
          <p:cNvSpPr/>
          <p:nvPr/>
        </p:nvSpPr>
        <p:spPr>
          <a:xfrm>
            <a:off x="6591135" y="4857629"/>
            <a:ext cx="4684913"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Can lead to uneven development across regions.
</a:t>
            </a:r>
            <a:endParaRPr lang="en-US" sz="1400" dirty="0"/>
          </a:p>
        </p:txBody>
      </p:sp>
      <p:sp>
        <p:nvSpPr>
          <p:cNvPr id="20" name="Shape 13"/>
          <p:cNvSpPr/>
          <p:nvPr/>
        </p:nvSpPr>
        <p:spPr>
          <a:xfrm>
            <a:off x="761981" y="2920934"/>
            <a:ext cx="88898" cy="88895"/>
          </a:xfrm>
          <a:prstGeom prst="ellipse">
            <a:avLst/>
          </a:prstGeom>
          <a:solidFill>
            <a:srgbClr val="4F46E5"/>
          </a:solidFill>
          <a:ln/>
        </p:spPr>
      </p:sp>
      <p:sp>
        <p:nvSpPr>
          <p:cNvPr id="21" name="Shape 14"/>
          <p:cNvSpPr/>
          <p:nvPr/>
        </p:nvSpPr>
        <p:spPr>
          <a:xfrm>
            <a:off x="761981" y="3359073"/>
            <a:ext cx="88898" cy="88895"/>
          </a:xfrm>
          <a:prstGeom prst="ellipse">
            <a:avLst/>
          </a:prstGeom>
          <a:solidFill>
            <a:srgbClr val="4F46E5"/>
          </a:solidFill>
          <a:ln/>
        </p:spPr>
      </p:sp>
      <p:sp>
        <p:nvSpPr>
          <p:cNvPr id="22" name="Shape 15"/>
          <p:cNvSpPr/>
          <p:nvPr/>
        </p:nvSpPr>
        <p:spPr>
          <a:xfrm>
            <a:off x="761981" y="3797212"/>
            <a:ext cx="88898" cy="88895"/>
          </a:xfrm>
          <a:prstGeom prst="ellipse">
            <a:avLst/>
          </a:prstGeom>
          <a:solidFill>
            <a:srgbClr val="4F46E5"/>
          </a:solidFill>
          <a:ln/>
        </p:spPr>
      </p:sp>
      <p:sp>
        <p:nvSpPr>
          <p:cNvPr id="23" name="Shape 16"/>
          <p:cNvSpPr/>
          <p:nvPr/>
        </p:nvSpPr>
        <p:spPr>
          <a:xfrm>
            <a:off x="761981" y="4235351"/>
            <a:ext cx="88898" cy="88895"/>
          </a:xfrm>
          <a:prstGeom prst="ellipse">
            <a:avLst/>
          </a:prstGeom>
          <a:solidFill>
            <a:srgbClr val="4F46E5"/>
          </a:solidFill>
          <a:ln/>
        </p:spPr>
      </p:sp>
      <p:sp>
        <p:nvSpPr>
          <p:cNvPr id="24" name="Shape 17"/>
          <p:cNvSpPr/>
          <p:nvPr/>
        </p:nvSpPr>
        <p:spPr>
          <a:xfrm>
            <a:off x="761981" y="4673490"/>
            <a:ext cx="88898" cy="88895"/>
          </a:xfrm>
          <a:prstGeom prst="ellipse">
            <a:avLst/>
          </a:prstGeom>
          <a:solidFill>
            <a:srgbClr val="4F46E5"/>
          </a:solidFill>
          <a:ln/>
        </p:spPr>
      </p:sp>
      <p:sp>
        <p:nvSpPr>
          <p:cNvPr id="25" name="Shape 18"/>
          <p:cNvSpPr/>
          <p:nvPr/>
        </p:nvSpPr>
        <p:spPr>
          <a:xfrm>
            <a:off x="6349841" y="2920934"/>
            <a:ext cx="88898" cy="88895"/>
          </a:xfrm>
          <a:prstGeom prst="ellipse">
            <a:avLst/>
          </a:prstGeom>
          <a:solidFill>
            <a:srgbClr val="8B5CF6"/>
          </a:solidFill>
          <a:ln/>
        </p:spPr>
      </p:sp>
      <p:sp>
        <p:nvSpPr>
          <p:cNvPr id="26" name="Shape 19"/>
          <p:cNvSpPr/>
          <p:nvPr/>
        </p:nvSpPr>
        <p:spPr>
          <a:xfrm>
            <a:off x="6349841" y="3359073"/>
            <a:ext cx="88898" cy="88895"/>
          </a:xfrm>
          <a:prstGeom prst="ellipse">
            <a:avLst/>
          </a:prstGeom>
          <a:solidFill>
            <a:srgbClr val="8B5CF6"/>
          </a:solidFill>
          <a:ln/>
        </p:spPr>
      </p:sp>
      <p:sp>
        <p:nvSpPr>
          <p:cNvPr id="27" name="Shape 20"/>
          <p:cNvSpPr/>
          <p:nvPr/>
        </p:nvSpPr>
        <p:spPr>
          <a:xfrm>
            <a:off x="6349841" y="3797212"/>
            <a:ext cx="88898" cy="88895"/>
          </a:xfrm>
          <a:prstGeom prst="ellipse">
            <a:avLst/>
          </a:prstGeom>
          <a:solidFill>
            <a:srgbClr val="8B5CF6"/>
          </a:solidFill>
          <a:ln/>
        </p:spPr>
      </p:sp>
      <p:sp>
        <p:nvSpPr>
          <p:cNvPr id="28" name="Shape 21"/>
          <p:cNvSpPr/>
          <p:nvPr/>
        </p:nvSpPr>
        <p:spPr>
          <a:xfrm>
            <a:off x="6349841" y="4235351"/>
            <a:ext cx="88898" cy="88895"/>
          </a:xfrm>
          <a:prstGeom prst="ellipse">
            <a:avLst/>
          </a:prstGeom>
          <a:solidFill>
            <a:srgbClr val="8B5CF6"/>
          </a:solidFill>
          <a:ln/>
        </p:spPr>
      </p:sp>
      <p:sp>
        <p:nvSpPr>
          <p:cNvPr id="29" name="Shape 22"/>
          <p:cNvSpPr/>
          <p:nvPr/>
        </p:nvSpPr>
        <p:spPr>
          <a:xfrm>
            <a:off x="6349841" y="4959233"/>
            <a:ext cx="88898" cy="88895"/>
          </a:xfrm>
          <a:prstGeom prst="ellipse">
            <a:avLst/>
          </a:prstGeom>
          <a:solidFill>
            <a:srgbClr val="8B5CF6"/>
          </a:solid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pic>
        <p:nvPicPr>
          <p:cNvPr id="3" name="Image 1"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4" name="Image 2"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7" name="Image 5" descr="preencoded.png"/>
          <p:cNvPicPr>
            <a:picLocks noChangeAspect="1"/>
          </p:cNvPicPr>
          <p:nvPr/>
        </p:nvPicPr>
        <p:blipFill>
          <a:blip r:embed="rId6"/>
          <a:stretch>
            <a:fillRect/>
          </a:stretch>
        </p:blipFill>
        <p:spPr>
          <a:xfrm>
            <a:off x="5168771" y="355591"/>
            <a:ext cx="1727157" cy="761981"/>
          </a:xfrm>
          <a:prstGeom prst="rect">
            <a:avLst/>
          </a:prstGeom>
        </p:spPr>
      </p:pic>
      <p:pic>
        <p:nvPicPr>
          <p:cNvPr id="8" name="Image 6" descr="preencoded.png"/>
          <p:cNvPicPr>
            <a:picLocks noChangeAspect="1"/>
          </p:cNvPicPr>
          <p:nvPr/>
        </p:nvPicPr>
        <p:blipFill>
          <a:blip r:embed="rId7"/>
          <a:stretch>
            <a:fillRect/>
          </a:stretch>
        </p:blipFill>
        <p:spPr>
          <a:xfrm>
            <a:off x="0" y="6756231"/>
            <a:ext cx="12145975" cy="56049"/>
          </a:xfrm>
          <a:prstGeom prst="rect">
            <a:avLst/>
          </a:prstGeom>
        </p:spPr>
      </p:pic>
      <p:pic>
        <p:nvPicPr>
          <p:cNvPr id="9" name="Image 7" descr="preencoded.png"/>
          <p:cNvPicPr>
            <a:picLocks noChangeAspect="1"/>
          </p:cNvPicPr>
          <p:nvPr/>
        </p:nvPicPr>
        <p:blipFill>
          <a:blip r:embed="rId8"/>
          <a:stretch>
            <a:fillRect/>
          </a:stretch>
        </p:blipFill>
        <p:spPr>
          <a:xfrm>
            <a:off x="0" y="0"/>
            <a:ext cx="12145975" cy="101597"/>
          </a:xfrm>
          <a:prstGeom prst="rect">
            <a:avLst/>
          </a:prstGeom>
        </p:spPr>
      </p:pic>
      <p:sp>
        <p:nvSpPr>
          <p:cNvPr id="10" name="Text 0"/>
          <p:cNvSpPr/>
          <p:nvPr/>
        </p:nvSpPr>
        <p:spPr>
          <a:xfrm>
            <a:off x="4749681" y="2210850"/>
            <a:ext cx="2692332" cy="407337"/>
          </a:xfrm>
          <a:prstGeom prst="rect">
            <a:avLst/>
          </a:prstGeom>
          <a:noFill/>
          <a:ln/>
        </p:spPr>
        <p:txBody>
          <a:bodyPr wrap="square" lIns="1016" tIns="1016" rIns="1016" bIns="1016" rtlCol="0" anchor="t"/>
          <a:lstStyle/>
          <a:p>
            <a:pPr marL="0" indent="0" algn="ctr">
              <a:lnSpc>
                <a:spcPct val="118832"/>
              </a:lnSpc>
              <a:buNone/>
            </a:pPr>
            <a:r>
              <a:rPr lang="en-US" sz="2400" b="1" dirty="0">
                <a:solidFill>
                  <a:srgbClr val="0F172A"/>
                </a:solidFill>
                <a:latin typeface="Segoe UI" pitchFamily="34" charset="0"/>
                <a:ea typeface="Segoe UI" pitchFamily="34" charset="-122"/>
                <a:cs typeface="Segoe UI" pitchFamily="34" charset="-120"/>
              </a:rPr>
              <a:t>Key Takeaways
</a:t>
            </a:r>
            <a:endParaRPr lang="en-US" sz="2400" dirty="0"/>
          </a:p>
        </p:txBody>
      </p:sp>
      <p:sp>
        <p:nvSpPr>
          <p:cNvPr id="11" name="Text 1"/>
          <p:cNvSpPr/>
          <p:nvPr/>
        </p:nvSpPr>
        <p:spPr>
          <a:xfrm>
            <a:off x="1848439" y="3127141"/>
            <a:ext cx="8494817" cy="2154654"/>
          </a:xfrm>
          <a:prstGeom prst="rect">
            <a:avLst/>
          </a:prstGeom>
          <a:noFill/>
          <a:ln/>
        </p:spPr>
        <p:txBody>
          <a:bodyPr wrap="square" lIns="1016" tIns="1016" rIns="1016" bIns="1016" rtlCol="0" anchor="t"/>
          <a:lstStyle/>
          <a:p>
            <a:pPr marL="0" indent="0" algn="ctr">
              <a:lnSpc>
                <a:spcPct val="161611"/>
              </a:lnSpc>
              <a:buNone/>
            </a:pPr>
            <a:r>
              <a:rPr lang="en-US" sz="1400" dirty="0">
                <a:solidFill>
                  <a:srgbClr val="64748B"/>
                </a:solidFill>
                <a:latin typeface="Segoe UI" pitchFamily="34" charset="0"/>
                <a:ea typeface="Segoe UI" pitchFamily="34" charset="-122"/>
                <a:cs typeface="Segoe UI" pitchFamily="34" charset="-120"/>
              </a:rPr>
              <a:t>In summary, regional planning is essential for addressing imbalances and fostering sustainable development. Key theories, such as the Growth Pole Model, provide frameworks for effective planning. Moving forward, prioritizing the delineation of ideal planning regions and utilizing comprehensive indicators will enhance regional strategies. Collaboration among stakeholders is crucial for implementing these insights effectively. Together, we can create resilient regions that thrive economically, socially, and environmentally.
</a:t>
            </a:r>
            <a:endParaRPr lang="en-US" sz="1400" dirty="0"/>
          </a:p>
        </p:txBody>
      </p:sp>
      <p:sp>
        <p:nvSpPr>
          <p:cNvPr id="12" name="Shape 2"/>
          <p:cNvSpPr/>
          <p:nvPr/>
        </p:nvSpPr>
        <p:spPr>
          <a:xfrm>
            <a:off x="5778990" y="2844406"/>
            <a:ext cx="633714" cy="56519"/>
          </a:xfrm>
          <a:prstGeom prst="ellipse">
            <a:avLst/>
          </a:prstGeom>
          <a:solidFill>
            <a:srgbClr val="4F46E5"/>
          </a:solidFill>
          <a:ln/>
        </p:spPr>
      </p:sp>
    </p:spTree>
  </p:cSld>
  <p:clrMapOvr>
    <a:masterClrMapping/>
  </p:clrMapOvr>
</p:sld>
</file>

<file path=ppt/theme/_rels/theme1.xml.rels>&#65279;<?xml version="1.0" encoding="utf-8"?><Relationships xmlns="http://schemas.openxmlformats.org/package/2006/relationships"><Relationship Type="http://schemas.openxmlformats.org/officeDocument/2006/relationships/image" Target="/ppt/media/image2.jpeg" Id="rId2" /><Relationship Type="http://schemas.openxmlformats.org/officeDocument/2006/relationships/image" Target="/ppt/media/image1.jpeg" Id="rId1" /></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Main Event</Template>
  <TotalTime>3</TotalTime>
  <Words>1145</Words>
  <Application>Microsoft Office PowerPoint</Application>
  <PresentationFormat>Widescreen</PresentationFormat>
  <Paragraphs>108</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Impact</vt:lpstr>
      <vt:lpstr>Segoe UI</vt:lpstr>
      <vt:lpstr>Main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2026-08-24T13:58:27Z</dcterms:created>
  <dcterms:modified xsi:type="dcterms:W3CDTF">2026-09-04T14:29:53Z</dcterms:modified>
</cp:coreProperties>
</file>