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5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58" d="100"/>
          <a:sy n="58" d="100"/>
        </p:scale>
        <p:origin x="492"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tableStyles" Target="tableStyles.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1635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346836"/>
            <a:ext cx="10972800" cy="2865120"/>
          </a:xfrm>
        </p:spPr>
        <p:txBody>
          <a:bodyPr anchor="b"/>
          <a:lstStyle>
            <a:lvl1pPr algn="ct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3867373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1562916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8220" y="2051686"/>
            <a:ext cx="12618720" cy="3423284"/>
          </a:xfrm>
        </p:spPr>
        <p:txBody>
          <a:bodyPr anchor="b"/>
          <a:lstStyle>
            <a:lvl1pPr>
              <a:defRPr sz="7200"/>
            </a:lvl1pPr>
          </a:lstStyle>
          <a:p>
            <a:r>
              <a:rPr lang="en-US" smtClean="0"/>
              <a:t>Click to edit Master title style</a:t>
            </a:r>
            <a:endParaRPr lang="en-US" dirty="0"/>
          </a:p>
        </p:txBody>
      </p:sp>
      <p:sp>
        <p:nvSpPr>
          <p:cNvPr id="3" name="Text Placeholder 2"/>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7/8/2025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8631613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05840" y="2190750"/>
            <a:ext cx="6217920" cy="522160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406640" y="2190750"/>
            <a:ext cx="6217920" cy="522160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7/8/2025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3027115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07746" y="438150"/>
            <a:ext cx="12618720" cy="159067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Click to edit Master text styles</a:t>
            </a:r>
          </a:p>
        </p:txBody>
      </p:sp>
      <p:sp>
        <p:nvSpPr>
          <p:cNvPr id="4" name="Content Placeholder 3"/>
          <p:cNvSpPr>
            <a:spLocks noGrp="1"/>
          </p:cNvSpPr>
          <p:nvPr>
            <p:ph sz="half" idx="2"/>
          </p:nvPr>
        </p:nvSpPr>
        <p:spPr>
          <a:xfrm>
            <a:off x="1007746" y="3006090"/>
            <a:ext cx="6189344" cy="442150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Click to edit Master text styles</a:t>
            </a:r>
          </a:p>
        </p:txBody>
      </p:sp>
      <p:sp>
        <p:nvSpPr>
          <p:cNvPr id="6" name="Content Placeholder 5"/>
          <p:cNvSpPr>
            <a:spLocks noGrp="1"/>
          </p:cNvSpPr>
          <p:nvPr>
            <p:ph sz="quarter" idx="4"/>
          </p:nvPr>
        </p:nvSpPr>
        <p:spPr>
          <a:xfrm>
            <a:off x="7406640" y="3006090"/>
            <a:ext cx="6219826" cy="442150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7/8/2025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6843199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7/8/2025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8935524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7/8/2025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933718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7746" y="548640"/>
            <a:ext cx="4718684" cy="1920240"/>
          </a:xfrm>
        </p:spPr>
        <p:txBody>
          <a:bodyPr anchor="b"/>
          <a:lstStyle>
            <a:lvl1pPr>
              <a:defRPr sz="3840"/>
            </a:lvl1pPr>
          </a:lstStyle>
          <a:p>
            <a:r>
              <a:rPr lang="en-US" smtClean="0"/>
              <a:t>Click to edit Master title style</a:t>
            </a:r>
            <a:endParaRPr lang="en-US" dirty="0"/>
          </a:p>
        </p:txBody>
      </p:sp>
      <p:sp>
        <p:nvSpPr>
          <p:cNvPr id="3" name="Content Placeholder 2"/>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7/8/2025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8862297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7746" y="548640"/>
            <a:ext cx="4718684" cy="1920240"/>
          </a:xfrm>
        </p:spPr>
        <p:txBody>
          <a:bodyPr anchor="b"/>
          <a:lstStyle>
            <a:lvl1pPr>
              <a:defRPr sz="384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219826" y="1184911"/>
            <a:ext cx="7406640" cy="5848350"/>
          </a:xfrm>
        </p:spPr>
        <p:txBody>
          <a:bodyPr anchor="t"/>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r>
              <a:rPr lang="en-US" smtClean="0"/>
              <a:t>Click icon to add picture</a:t>
            </a:r>
            <a:endParaRPr lang="en-US" dirty="0"/>
          </a:p>
        </p:txBody>
      </p:sp>
      <p:sp>
        <p:nvSpPr>
          <p:cNvPr id="4" name="Text Placeholder 3"/>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7/8/2025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8437060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2895606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469880" y="438150"/>
            <a:ext cx="3154680" cy="6974206"/>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05840" y="438150"/>
            <a:ext cx="9281160" cy="697420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9334597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70171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lide 2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43901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21191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lide 4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6478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Slide 5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822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Slide 6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911934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lide 7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13066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Slide 8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6432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C764DE79-268F-4C1A-8933-263129D2AF90}" type="datetimeFigureOut">
              <a:rPr lang="en-US" dirty="0"/>
              <a:t>7/8/2025</a:t>
            </a:fld>
            <a:endParaRPr lang="en-US" dirty="0"/>
          </a:p>
        </p:txBody>
      </p:sp>
      <p:sp>
        <p:nvSpPr>
          <p:cNvPr id="5" name="Footer Placeholder 4"/>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633715930"/>
      </p:ext>
    </p:extLst>
  </p:cSld>
  <p:clrMap bg1="dk1" tx1="lt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Lst>
  <p:hf sldNum="0" hdr="0" ftr="0" dt="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2416630" y="2113121"/>
            <a:ext cx="11419982" cy="1956435"/>
          </a:xfrm>
          <a:prstGeom prst="rect">
            <a:avLst/>
          </a:prstGeom>
          <a:noFill/>
          <a:ln/>
        </p:spPr>
        <p:txBody>
          <a:bodyPr wrap="square" lIns="0" tIns="0" rIns="0" bIns="0" rtlCol="0" anchor="t"/>
          <a:lstStyle/>
          <a:p>
            <a:pPr marL="0" indent="0" algn="l">
              <a:lnSpc>
                <a:spcPts val="7700"/>
              </a:lnSpc>
              <a:buNone/>
            </a:pPr>
            <a:r>
              <a:rPr lang="en-US" sz="6150" dirty="0">
                <a:solidFill>
                  <a:srgbClr val="FFFFFF"/>
                </a:solidFill>
                <a:latin typeface="Fraunces Medium" pitchFamily="34" charset="0"/>
                <a:ea typeface="Fraunces Medium" pitchFamily="34" charset="-122"/>
                <a:cs typeface="Fraunces Medium" pitchFamily="34" charset="-120"/>
              </a:rPr>
              <a:t>Regional Development</a:t>
            </a:r>
            <a:endParaRPr lang="en-US" sz="6150" dirty="0"/>
          </a:p>
        </p:txBody>
      </p:sp>
      <p:sp>
        <p:nvSpPr>
          <p:cNvPr id="4" name="Text 1"/>
          <p:cNvSpPr/>
          <p:nvPr/>
        </p:nvSpPr>
        <p:spPr>
          <a:xfrm>
            <a:off x="9219333" y="4509026"/>
            <a:ext cx="4224524" cy="527192"/>
          </a:xfrm>
          <a:prstGeom prst="rect">
            <a:avLst/>
          </a:prstGeom>
          <a:noFill/>
          <a:ln/>
        </p:spPr>
        <p:txBody>
          <a:bodyPr wrap="none" lIns="0" tIns="0" rIns="0" bIns="0" rtlCol="0" anchor="t"/>
          <a:lstStyle/>
          <a:p>
            <a:pPr marL="0" indent="0" algn="l">
              <a:lnSpc>
                <a:spcPts val="2850"/>
              </a:lnSpc>
              <a:buNone/>
            </a:pPr>
            <a:r>
              <a:rPr lang="en-US" sz="2400" dirty="0">
                <a:solidFill>
                  <a:srgbClr val="EBECEF"/>
                </a:solidFill>
                <a:latin typeface="Cooper Black" panose="0208090404030B020404" pitchFamily="18" charset="0"/>
                <a:ea typeface="Epilogue" pitchFamily="34" charset="-122"/>
                <a:cs typeface="Epilogue" pitchFamily="34" charset="-120"/>
              </a:rPr>
              <a:t>Presented by Dr. Suraj Tamang</a:t>
            </a:r>
            <a:endParaRPr lang="en-US" sz="2400" dirty="0">
              <a:latin typeface="Cooper Black" panose="0208090404030B0204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29350" y="753308"/>
            <a:ext cx="7658100" cy="1326594"/>
          </a:xfrm>
          <a:prstGeom prst="rect">
            <a:avLst/>
          </a:prstGeom>
          <a:noFill/>
          <a:ln/>
        </p:spPr>
        <p:txBody>
          <a:bodyPr wrap="square" lIns="0" tIns="0" rIns="0" bIns="0" rtlCol="0" anchor="t"/>
          <a:lstStyle/>
          <a:p>
            <a:pPr marL="0" indent="0" algn="l">
              <a:lnSpc>
                <a:spcPts val="5200"/>
              </a:lnSpc>
              <a:buNone/>
            </a:pPr>
            <a:r>
              <a:rPr lang="en-US" sz="4150" dirty="0">
                <a:solidFill>
                  <a:srgbClr val="FFFFFF"/>
                </a:solidFill>
                <a:latin typeface="Fraunces Medium" pitchFamily="34" charset="0"/>
                <a:ea typeface="Fraunces Medium" pitchFamily="34" charset="-122"/>
                <a:cs typeface="Fraunces Medium" pitchFamily="34" charset="-120"/>
              </a:rPr>
              <a:t>What is Regional Development?</a:t>
            </a:r>
            <a:endParaRPr lang="en-US" sz="4150" dirty="0"/>
          </a:p>
        </p:txBody>
      </p:sp>
      <p:pic>
        <p:nvPicPr>
          <p:cNvPr id="4" name="Image 1" descr="preencoded.png"/>
          <p:cNvPicPr>
            <a:picLocks noChangeAspect="1"/>
          </p:cNvPicPr>
          <p:nvPr/>
        </p:nvPicPr>
        <p:blipFill>
          <a:blip r:embed="rId4"/>
          <a:stretch>
            <a:fillRect/>
          </a:stretch>
        </p:blipFill>
        <p:spPr>
          <a:xfrm>
            <a:off x="6229350" y="2398276"/>
            <a:ext cx="530662" cy="530662"/>
          </a:xfrm>
          <a:prstGeom prst="rect">
            <a:avLst/>
          </a:prstGeom>
        </p:spPr>
      </p:pic>
      <p:sp>
        <p:nvSpPr>
          <p:cNvPr id="5" name="Text 1"/>
          <p:cNvSpPr/>
          <p:nvPr/>
        </p:nvSpPr>
        <p:spPr>
          <a:xfrm>
            <a:off x="6229350" y="3194209"/>
            <a:ext cx="2653427" cy="331708"/>
          </a:xfrm>
          <a:prstGeom prst="rect">
            <a:avLst/>
          </a:prstGeom>
          <a:noFill/>
          <a:ln/>
        </p:spPr>
        <p:txBody>
          <a:bodyPr wrap="none" lIns="0" tIns="0" rIns="0" bIns="0" rtlCol="0" anchor="t"/>
          <a:lstStyle/>
          <a:p>
            <a:pPr marL="0" indent="0" algn="l">
              <a:lnSpc>
                <a:spcPts val="2600"/>
              </a:lnSpc>
              <a:buNone/>
            </a:pPr>
            <a:r>
              <a:rPr lang="en-US" sz="2050" dirty="0">
                <a:solidFill>
                  <a:srgbClr val="EBECEF"/>
                </a:solidFill>
                <a:latin typeface="Fraunces Medium" pitchFamily="34" charset="0"/>
                <a:ea typeface="Fraunces Medium" pitchFamily="34" charset="-122"/>
                <a:cs typeface="Fraunces Medium" pitchFamily="34" charset="-120"/>
              </a:rPr>
              <a:t>Targeted Efforts</a:t>
            </a:r>
            <a:endParaRPr lang="en-US" sz="2050" dirty="0"/>
          </a:p>
        </p:txBody>
      </p:sp>
      <p:sp>
        <p:nvSpPr>
          <p:cNvPr id="6" name="Text 2"/>
          <p:cNvSpPr/>
          <p:nvPr/>
        </p:nvSpPr>
        <p:spPr>
          <a:xfrm>
            <a:off x="6229350" y="3653195"/>
            <a:ext cx="3696414" cy="1018699"/>
          </a:xfrm>
          <a:prstGeom prst="rect">
            <a:avLst/>
          </a:prstGeom>
          <a:noFill/>
          <a:ln/>
        </p:spPr>
        <p:txBody>
          <a:bodyPr wrap="square" lIns="0" tIns="0" rIns="0" bIns="0" rtlCol="0" anchor="t"/>
          <a:lstStyle/>
          <a:p>
            <a:pPr marL="0" indent="0" algn="l">
              <a:lnSpc>
                <a:spcPts val="2650"/>
              </a:lnSpc>
              <a:buNone/>
            </a:pPr>
            <a:r>
              <a:rPr lang="en-US" sz="1650" dirty="0">
                <a:solidFill>
                  <a:srgbClr val="EBECEF"/>
                </a:solidFill>
                <a:latin typeface="Epilogue" pitchFamily="34" charset="0"/>
                <a:ea typeface="Epilogue" pitchFamily="34" charset="-122"/>
                <a:cs typeface="Epilogue" pitchFamily="34" charset="-120"/>
              </a:rPr>
              <a:t>Focused initiatives to develop specific geographic areas within a country.</a:t>
            </a:r>
            <a:endParaRPr lang="en-US" sz="1650" dirty="0"/>
          </a:p>
        </p:txBody>
      </p:sp>
      <p:pic>
        <p:nvPicPr>
          <p:cNvPr id="7" name="Image 2" descr="preencoded.png"/>
          <p:cNvPicPr>
            <a:picLocks noChangeAspect="1"/>
          </p:cNvPicPr>
          <p:nvPr/>
        </p:nvPicPr>
        <p:blipFill>
          <a:blip r:embed="rId5"/>
          <a:stretch>
            <a:fillRect/>
          </a:stretch>
        </p:blipFill>
        <p:spPr>
          <a:xfrm>
            <a:off x="10191036" y="2398276"/>
            <a:ext cx="530662" cy="530662"/>
          </a:xfrm>
          <a:prstGeom prst="rect">
            <a:avLst/>
          </a:prstGeom>
        </p:spPr>
      </p:pic>
      <p:sp>
        <p:nvSpPr>
          <p:cNvPr id="8" name="Text 3"/>
          <p:cNvSpPr/>
          <p:nvPr/>
        </p:nvSpPr>
        <p:spPr>
          <a:xfrm>
            <a:off x="10191036" y="3194209"/>
            <a:ext cx="2653427" cy="331708"/>
          </a:xfrm>
          <a:prstGeom prst="rect">
            <a:avLst/>
          </a:prstGeom>
          <a:noFill/>
          <a:ln/>
        </p:spPr>
        <p:txBody>
          <a:bodyPr wrap="none" lIns="0" tIns="0" rIns="0" bIns="0" rtlCol="0" anchor="t"/>
          <a:lstStyle/>
          <a:p>
            <a:pPr marL="0" indent="0" algn="l">
              <a:lnSpc>
                <a:spcPts val="2600"/>
              </a:lnSpc>
              <a:buNone/>
            </a:pPr>
            <a:r>
              <a:rPr lang="en-US" sz="2050" dirty="0">
                <a:solidFill>
                  <a:srgbClr val="EBECEF"/>
                </a:solidFill>
                <a:latin typeface="Fraunces Medium" pitchFamily="34" charset="0"/>
                <a:ea typeface="Fraunces Medium" pitchFamily="34" charset="-122"/>
                <a:cs typeface="Fraunces Medium" pitchFamily="34" charset="-120"/>
              </a:rPr>
              <a:t>Key Metrics</a:t>
            </a:r>
            <a:endParaRPr lang="en-US" sz="2050" dirty="0"/>
          </a:p>
        </p:txBody>
      </p:sp>
      <p:sp>
        <p:nvSpPr>
          <p:cNvPr id="9" name="Text 4"/>
          <p:cNvSpPr/>
          <p:nvPr/>
        </p:nvSpPr>
        <p:spPr>
          <a:xfrm>
            <a:off x="10191036" y="3653195"/>
            <a:ext cx="3696414" cy="1018699"/>
          </a:xfrm>
          <a:prstGeom prst="rect">
            <a:avLst/>
          </a:prstGeom>
          <a:noFill/>
          <a:ln/>
        </p:spPr>
        <p:txBody>
          <a:bodyPr wrap="square" lIns="0" tIns="0" rIns="0" bIns="0" rtlCol="0" anchor="t"/>
          <a:lstStyle/>
          <a:p>
            <a:pPr marL="0" indent="0" algn="l">
              <a:lnSpc>
                <a:spcPts val="2650"/>
              </a:lnSpc>
              <a:buNone/>
            </a:pPr>
            <a:r>
              <a:rPr lang="en-US" sz="1650" dirty="0">
                <a:solidFill>
                  <a:srgbClr val="EBECEF"/>
                </a:solidFill>
                <a:latin typeface="Epilogue" pitchFamily="34" charset="0"/>
                <a:ea typeface="Epilogue" pitchFamily="34" charset="-122"/>
                <a:cs typeface="Epilogue" pitchFamily="34" charset="-120"/>
              </a:rPr>
              <a:t>Measured by improvements in income, job creation, innovation, and overall creativity.</a:t>
            </a:r>
            <a:endParaRPr lang="en-US" sz="1650" dirty="0"/>
          </a:p>
        </p:txBody>
      </p:sp>
      <p:pic>
        <p:nvPicPr>
          <p:cNvPr id="10" name="Image 3" descr="preencoded.png"/>
          <p:cNvPicPr>
            <a:picLocks noChangeAspect="1"/>
          </p:cNvPicPr>
          <p:nvPr/>
        </p:nvPicPr>
        <p:blipFill>
          <a:blip r:embed="rId6"/>
          <a:stretch>
            <a:fillRect/>
          </a:stretch>
        </p:blipFill>
        <p:spPr>
          <a:xfrm>
            <a:off x="6229350" y="5202555"/>
            <a:ext cx="530662" cy="530662"/>
          </a:xfrm>
          <a:prstGeom prst="rect">
            <a:avLst/>
          </a:prstGeom>
        </p:spPr>
      </p:pic>
      <p:sp>
        <p:nvSpPr>
          <p:cNvPr id="11" name="Text 5"/>
          <p:cNvSpPr/>
          <p:nvPr/>
        </p:nvSpPr>
        <p:spPr>
          <a:xfrm>
            <a:off x="6229350" y="5998488"/>
            <a:ext cx="2653427" cy="331708"/>
          </a:xfrm>
          <a:prstGeom prst="rect">
            <a:avLst/>
          </a:prstGeom>
          <a:noFill/>
          <a:ln/>
        </p:spPr>
        <p:txBody>
          <a:bodyPr wrap="none" lIns="0" tIns="0" rIns="0" bIns="0" rtlCol="0" anchor="t"/>
          <a:lstStyle/>
          <a:p>
            <a:pPr marL="0" indent="0" algn="l">
              <a:lnSpc>
                <a:spcPts val="2600"/>
              </a:lnSpc>
              <a:buNone/>
            </a:pPr>
            <a:r>
              <a:rPr lang="en-US" sz="2050" dirty="0">
                <a:solidFill>
                  <a:srgbClr val="EBECEF"/>
                </a:solidFill>
                <a:latin typeface="Fraunces Medium" pitchFamily="34" charset="0"/>
                <a:ea typeface="Fraunces Medium" pitchFamily="34" charset="-122"/>
                <a:cs typeface="Fraunces Medium" pitchFamily="34" charset="-120"/>
              </a:rPr>
              <a:t>Core Aim</a:t>
            </a:r>
            <a:endParaRPr lang="en-US" sz="2050" dirty="0"/>
          </a:p>
        </p:txBody>
      </p:sp>
      <p:sp>
        <p:nvSpPr>
          <p:cNvPr id="12" name="Text 6"/>
          <p:cNvSpPr/>
          <p:nvPr/>
        </p:nvSpPr>
        <p:spPr>
          <a:xfrm>
            <a:off x="6229350" y="6457474"/>
            <a:ext cx="3696414" cy="1018699"/>
          </a:xfrm>
          <a:prstGeom prst="rect">
            <a:avLst/>
          </a:prstGeom>
          <a:noFill/>
          <a:ln/>
        </p:spPr>
        <p:txBody>
          <a:bodyPr wrap="square" lIns="0" tIns="0" rIns="0" bIns="0" rtlCol="0" anchor="t"/>
          <a:lstStyle/>
          <a:p>
            <a:pPr marL="0" indent="0" algn="l">
              <a:lnSpc>
                <a:spcPts val="2650"/>
              </a:lnSpc>
              <a:buNone/>
            </a:pPr>
            <a:r>
              <a:rPr lang="en-US" sz="1650" dirty="0">
                <a:solidFill>
                  <a:srgbClr val="EBECEF"/>
                </a:solidFill>
                <a:latin typeface="Epilogue" pitchFamily="34" charset="0"/>
                <a:ea typeface="Epilogue" pitchFamily="34" charset="-122"/>
                <a:cs typeface="Epilogue" pitchFamily="34" charset="-120"/>
              </a:rPr>
              <a:t>To reduce uneven development and promote balanced prosperity across all regions.</a:t>
            </a:r>
            <a:endParaRPr lang="en-US" sz="1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1096923"/>
            <a:ext cx="10505003" cy="708779"/>
          </a:xfrm>
          <a:prstGeom prst="rect">
            <a:avLst/>
          </a:prstGeom>
          <a:noFill/>
          <a:ln/>
        </p:spPr>
        <p:txBody>
          <a:bodyPr wrap="non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Key Theories of Regional Development</a:t>
            </a:r>
            <a:endParaRPr lang="en-US" sz="4450" dirty="0"/>
          </a:p>
        </p:txBody>
      </p:sp>
      <p:sp>
        <p:nvSpPr>
          <p:cNvPr id="3" name="Shape 1"/>
          <p:cNvSpPr/>
          <p:nvPr/>
        </p:nvSpPr>
        <p:spPr>
          <a:xfrm>
            <a:off x="793790" y="2259330"/>
            <a:ext cx="2173724" cy="1306949"/>
          </a:xfrm>
          <a:prstGeom prst="roundRect">
            <a:avLst>
              <a:gd name="adj" fmla="val 7289"/>
            </a:avLst>
          </a:prstGeom>
          <a:solidFill>
            <a:srgbClr val="283157"/>
          </a:solidFill>
          <a:ln w="7620">
            <a:solidFill>
              <a:srgbClr val="414A70"/>
            </a:solidFill>
            <a:prstDash val="solid"/>
          </a:ln>
        </p:spPr>
      </p:sp>
      <p:sp>
        <p:nvSpPr>
          <p:cNvPr id="4" name="Text 2"/>
          <p:cNvSpPr/>
          <p:nvPr/>
        </p:nvSpPr>
        <p:spPr>
          <a:xfrm>
            <a:off x="1721167" y="2713434"/>
            <a:ext cx="318968" cy="398621"/>
          </a:xfrm>
          <a:prstGeom prst="rect">
            <a:avLst/>
          </a:prstGeom>
          <a:noFill/>
          <a:ln/>
        </p:spPr>
        <p:txBody>
          <a:bodyPr wrap="none" lIns="0" tIns="0" rIns="0" bIns="0" rtlCol="0" anchor="t"/>
          <a:lstStyle/>
          <a:p>
            <a:pPr marL="0" indent="0" algn="ctr">
              <a:lnSpc>
                <a:spcPts val="4000"/>
              </a:lnSpc>
              <a:buNone/>
            </a:pPr>
            <a:r>
              <a:rPr lang="en-US" sz="2500" dirty="0">
                <a:solidFill>
                  <a:srgbClr val="EBECEF"/>
                </a:solidFill>
                <a:latin typeface="Fraunces Medium" pitchFamily="34" charset="0"/>
                <a:ea typeface="Fraunces Medium" pitchFamily="34" charset="-122"/>
                <a:cs typeface="Fraunces Medium" pitchFamily="34" charset="-120"/>
              </a:rPr>
              <a:t>1</a:t>
            </a:r>
            <a:endParaRPr lang="en-US" sz="2500" dirty="0"/>
          </a:p>
        </p:txBody>
      </p:sp>
      <p:sp>
        <p:nvSpPr>
          <p:cNvPr id="5" name="Text 3"/>
          <p:cNvSpPr/>
          <p:nvPr/>
        </p:nvSpPr>
        <p:spPr>
          <a:xfrm>
            <a:off x="3194328" y="2486144"/>
            <a:ext cx="2982039"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Cumulative Causation</a:t>
            </a:r>
            <a:endParaRPr lang="en-US" sz="2200" dirty="0"/>
          </a:p>
        </p:txBody>
      </p:sp>
      <p:sp>
        <p:nvSpPr>
          <p:cNvPr id="6" name="Text 4"/>
          <p:cNvSpPr/>
          <p:nvPr/>
        </p:nvSpPr>
        <p:spPr>
          <a:xfrm>
            <a:off x="3194328" y="2976563"/>
            <a:ext cx="8931473" cy="362903"/>
          </a:xfrm>
          <a:prstGeom prst="rect">
            <a:avLst/>
          </a:prstGeom>
          <a:noFill/>
          <a:ln/>
        </p:spPr>
        <p:txBody>
          <a:bodyPr wrap="non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Myrdal (1957): Growth in one area attracts resources, reinforcing further growth.</a:t>
            </a:r>
            <a:endParaRPr lang="en-US" sz="1750" dirty="0"/>
          </a:p>
        </p:txBody>
      </p:sp>
      <p:sp>
        <p:nvSpPr>
          <p:cNvPr id="7" name="Shape 5"/>
          <p:cNvSpPr/>
          <p:nvPr/>
        </p:nvSpPr>
        <p:spPr>
          <a:xfrm>
            <a:off x="3080861" y="3551039"/>
            <a:ext cx="10642402" cy="15240"/>
          </a:xfrm>
          <a:prstGeom prst="roundRect">
            <a:avLst>
              <a:gd name="adj" fmla="val 625116"/>
            </a:avLst>
          </a:prstGeom>
          <a:solidFill>
            <a:srgbClr val="414A70"/>
          </a:solidFill>
          <a:ln/>
        </p:spPr>
      </p:sp>
      <p:sp>
        <p:nvSpPr>
          <p:cNvPr id="8" name="Shape 6"/>
          <p:cNvSpPr/>
          <p:nvPr/>
        </p:nvSpPr>
        <p:spPr>
          <a:xfrm>
            <a:off x="793790" y="3679627"/>
            <a:ext cx="4347567" cy="1669852"/>
          </a:xfrm>
          <a:prstGeom prst="roundRect">
            <a:avLst>
              <a:gd name="adj" fmla="val 5705"/>
            </a:avLst>
          </a:prstGeom>
          <a:solidFill>
            <a:srgbClr val="283157"/>
          </a:solidFill>
          <a:ln w="7620">
            <a:solidFill>
              <a:srgbClr val="414A70"/>
            </a:solidFill>
            <a:prstDash val="solid"/>
          </a:ln>
        </p:spPr>
      </p:sp>
      <p:sp>
        <p:nvSpPr>
          <p:cNvPr id="9" name="Text 7"/>
          <p:cNvSpPr/>
          <p:nvPr/>
        </p:nvSpPr>
        <p:spPr>
          <a:xfrm>
            <a:off x="2808089" y="4315182"/>
            <a:ext cx="318968" cy="398621"/>
          </a:xfrm>
          <a:prstGeom prst="rect">
            <a:avLst/>
          </a:prstGeom>
          <a:noFill/>
          <a:ln/>
        </p:spPr>
        <p:txBody>
          <a:bodyPr wrap="none" lIns="0" tIns="0" rIns="0" bIns="0" rtlCol="0" anchor="t"/>
          <a:lstStyle/>
          <a:p>
            <a:pPr marL="0" indent="0" algn="ctr">
              <a:lnSpc>
                <a:spcPts val="4000"/>
              </a:lnSpc>
              <a:buNone/>
            </a:pPr>
            <a:r>
              <a:rPr lang="en-US" sz="2500" dirty="0">
                <a:solidFill>
                  <a:srgbClr val="EBECEF"/>
                </a:solidFill>
                <a:latin typeface="Fraunces Medium" pitchFamily="34" charset="0"/>
                <a:ea typeface="Fraunces Medium" pitchFamily="34" charset="-122"/>
                <a:cs typeface="Fraunces Medium" pitchFamily="34" charset="-120"/>
              </a:rPr>
              <a:t>2</a:t>
            </a:r>
            <a:endParaRPr lang="en-US" sz="2500" dirty="0"/>
          </a:p>
        </p:txBody>
      </p:sp>
      <p:sp>
        <p:nvSpPr>
          <p:cNvPr id="10" name="Text 8"/>
          <p:cNvSpPr/>
          <p:nvPr/>
        </p:nvSpPr>
        <p:spPr>
          <a:xfrm>
            <a:off x="5368171" y="3906441"/>
            <a:ext cx="3816906"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Polarization &amp; Trickle-down</a:t>
            </a:r>
            <a:endParaRPr lang="en-US" sz="2200" dirty="0"/>
          </a:p>
        </p:txBody>
      </p:sp>
      <p:sp>
        <p:nvSpPr>
          <p:cNvPr id="11" name="Text 9"/>
          <p:cNvSpPr/>
          <p:nvPr/>
        </p:nvSpPr>
        <p:spPr>
          <a:xfrm>
            <a:off x="5368171" y="4396859"/>
            <a:ext cx="8241625"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Hirschman (1958): Growth in core regions eventually benefits periphery through spread effects.</a:t>
            </a:r>
            <a:endParaRPr lang="en-US" sz="1750" dirty="0"/>
          </a:p>
        </p:txBody>
      </p:sp>
      <p:sp>
        <p:nvSpPr>
          <p:cNvPr id="12" name="Shape 10"/>
          <p:cNvSpPr/>
          <p:nvPr/>
        </p:nvSpPr>
        <p:spPr>
          <a:xfrm>
            <a:off x="5254704" y="5334238"/>
            <a:ext cx="8468558" cy="15240"/>
          </a:xfrm>
          <a:prstGeom prst="roundRect">
            <a:avLst>
              <a:gd name="adj" fmla="val 625116"/>
            </a:avLst>
          </a:prstGeom>
          <a:solidFill>
            <a:srgbClr val="414A70"/>
          </a:solidFill>
          <a:ln/>
        </p:spPr>
      </p:sp>
      <p:sp>
        <p:nvSpPr>
          <p:cNvPr id="13" name="Shape 11"/>
          <p:cNvSpPr/>
          <p:nvPr/>
        </p:nvSpPr>
        <p:spPr>
          <a:xfrm>
            <a:off x="793790" y="5462826"/>
            <a:ext cx="6521410" cy="1669852"/>
          </a:xfrm>
          <a:prstGeom prst="roundRect">
            <a:avLst>
              <a:gd name="adj" fmla="val 5705"/>
            </a:avLst>
          </a:prstGeom>
          <a:solidFill>
            <a:srgbClr val="283157"/>
          </a:solidFill>
          <a:ln w="7620">
            <a:solidFill>
              <a:srgbClr val="414A70"/>
            </a:solidFill>
            <a:prstDash val="solid"/>
          </a:ln>
        </p:spPr>
      </p:sp>
      <p:sp>
        <p:nvSpPr>
          <p:cNvPr id="14" name="Text 12"/>
          <p:cNvSpPr/>
          <p:nvPr/>
        </p:nvSpPr>
        <p:spPr>
          <a:xfrm>
            <a:off x="3895011" y="6098381"/>
            <a:ext cx="318968" cy="398621"/>
          </a:xfrm>
          <a:prstGeom prst="rect">
            <a:avLst/>
          </a:prstGeom>
          <a:noFill/>
          <a:ln/>
        </p:spPr>
        <p:txBody>
          <a:bodyPr wrap="none" lIns="0" tIns="0" rIns="0" bIns="0" rtlCol="0" anchor="t"/>
          <a:lstStyle/>
          <a:p>
            <a:pPr marL="0" indent="0" algn="ctr">
              <a:lnSpc>
                <a:spcPts val="4000"/>
              </a:lnSpc>
              <a:buNone/>
            </a:pPr>
            <a:r>
              <a:rPr lang="en-US" sz="2500" dirty="0">
                <a:solidFill>
                  <a:srgbClr val="EBECEF"/>
                </a:solidFill>
                <a:latin typeface="Fraunces Medium" pitchFamily="34" charset="0"/>
                <a:ea typeface="Fraunces Medium" pitchFamily="34" charset="-122"/>
                <a:cs typeface="Fraunces Medium" pitchFamily="34" charset="-120"/>
              </a:rPr>
              <a:t>3</a:t>
            </a:r>
            <a:endParaRPr lang="en-US" sz="2500" dirty="0"/>
          </a:p>
        </p:txBody>
      </p:sp>
      <p:sp>
        <p:nvSpPr>
          <p:cNvPr id="15" name="Text 13"/>
          <p:cNvSpPr/>
          <p:nvPr/>
        </p:nvSpPr>
        <p:spPr>
          <a:xfrm>
            <a:off x="7542014" y="5689640"/>
            <a:ext cx="2902744"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Economic Geography</a:t>
            </a:r>
            <a:endParaRPr lang="en-US" sz="2200" dirty="0"/>
          </a:p>
        </p:txBody>
      </p:sp>
      <p:sp>
        <p:nvSpPr>
          <p:cNvPr id="16" name="Text 14"/>
          <p:cNvSpPr/>
          <p:nvPr/>
        </p:nvSpPr>
        <p:spPr>
          <a:xfrm>
            <a:off x="7542014" y="6180058"/>
            <a:ext cx="6067782"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Focuses on firm networks, innovation clusters, and spatial organization driving regional growth.</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12326" y="402550"/>
            <a:ext cx="5459373" cy="457438"/>
          </a:xfrm>
          <a:prstGeom prst="rect">
            <a:avLst/>
          </a:prstGeom>
          <a:noFill/>
          <a:ln/>
        </p:spPr>
        <p:txBody>
          <a:bodyPr wrap="none" lIns="0" tIns="0" rIns="0" bIns="0" rtlCol="0" anchor="t"/>
          <a:lstStyle/>
          <a:p>
            <a:pPr marL="0" indent="0" algn="l">
              <a:lnSpc>
                <a:spcPts val="3600"/>
              </a:lnSpc>
              <a:buNone/>
            </a:pPr>
            <a:r>
              <a:rPr lang="en-US" sz="2850" dirty="0">
                <a:solidFill>
                  <a:srgbClr val="FFFFFF"/>
                </a:solidFill>
                <a:latin typeface="Fraunces Medium" pitchFamily="34" charset="0"/>
                <a:ea typeface="Fraunces Medium" pitchFamily="34" charset="-122"/>
                <a:cs typeface="Fraunces Medium" pitchFamily="34" charset="-120"/>
              </a:rPr>
              <a:t>Measuring Regional Disparities</a:t>
            </a:r>
            <a:endParaRPr lang="en-US" sz="2850" dirty="0"/>
          </a:p>
        </p:txBody>
      </p:sp>
      <p:sp>
        <p:nvSpPr>
          <p:cNvPr id="3" name="Text 1"/>
          <p:cNvSpPr/>
          <p:nvPr/>
        </p:nvSpPr>
        <p:spPr>
          <a:xfrm>
            <a:off x="512326" y="1211223"/>
            <a:ext cx="6624280" cy="468630"/>
          </a:xfrm>
          <a:prstGeom prst="rect">
            <a:avLst/>
          </a:prstGeom>
          <a:noFill/>
          <a:ln/>
        </p:spPr>
        <p:txBody>
          <a:bodyPr wrap="square" lIns="0" tIns="0" rIns="0" bIns="0" rtlCol="0" anchor="t"/>
          <a:lstStyle/>
          <a:p>
            <a:pPr marL="0" indent="0" algn="l">
              <a:lnSpc>
                <a:spcPts val="1800"/>
              </a:lnSpc>
              <a:buNone/>
            </a:pPr>
            <a:r>
              <a:rPr lang="en-US" sz="1150" dirty="0">
                <a:solidFill>
                  <a:srgbClr val="EBECEF"/>
                </a:solidFill>
                <a:latin typeface="Epilogue" pitchFamily="34" charset="0"/>
                <a:ea typeface="Epilogue" pitchFamily="34" charset="-122"/>
                <a:cs typeface="Epilogue" pitchFamily="34" charset="-120"/>
              </a:rPr>
              <a:t>Regional disparities are often measured using key economic indicators. These tools help policymakers understand the extent of inequality and target interventions effectively.</a:t>
            </a:r>
            <a:endParaRPr lang="en-US" sz="1150" dirty="0"/>
          </a:p>
        </p:txBody>
      </p:sp>
      <p:sp>
        <p:nvSpPr>
          <p:cNvPr id="4" name="Text 2"/>
          <p:cNvSpPr/>
          <p:nvPr/>
        </p:nvSpPr>
        <p:spPr>
          <a:xfrm>
            <a:off x="512326" y="1917621"/>
            <a:ext cx="6624280" cy="483037"/>
          </a:xfrm>
          <a:prstGeom prst="rect">
            <a:avLst/>
          </a:prstGeom>
          <a:noFill/>
          <a:ln/>
        </p:spPr>
        <p:txBody>
          <a:bodyPr wrap="none" lIns="0" tIns="0" rIns="0" bIns="0" rtlCol="0" anchor="t"/>
          <a:lstStyle/>
          <a:p>
            <a:pPr marL="0" indent="0" algn="ctr">
              <a:lnSpc>
                <a:spcPts val="3800"/>
              </a:lnSpc>
              <a:buNone/>
            </a:pPr>
            <a:r>
              <a:rPr lang="en-US" sz="3800" dirty="0">
                <a:solidFill>
                  <a:srgbClr val="EBECEF"/>
                </a:solidFill>
                <a:latin typeface="Fraunces Medium" pitchFamily="34" charset="0"/>
                <a:ea typeface="Fraunces Medium" pitchFamily="34" charset="-122"/>
                <a:cs typeface="Fraunces Medium" pitchFamily="34" charset="-120"/>
              </a:rPr>
              <a:t>0-1</a:t>
            </a:r>
            <a:endParaRPr lang="en-US" sz="3800" dirty="0"/>
          </a:p>
        </p:txBody>
      </p:sp>
      <p:sp>
        <p:nvSpPr>
          <p:cNvPr id="5" name="Text 3"/>
          <p:cNvSpPr/>
          <p:nvPr/>
        </p:nvSpPr>
        <p:spPr>
          <a:xfrm>
            <a:off x="2909530" y="2583537"/>
            <a:ext cx="1829872" cy="228719"/>
          </a:xfrm>
          <a:prstGeom prst="rect">
            <a:avLst/>
          </a:prstGeom>
          <a:noFill/>
          <a:ln/>
        </p:spPr>
        <p:txBody>
          <a:bodyPr wrap="none" lIns="0" tIns="0" rIns="0" bIns="0" rtlCol="0" anchor="t"/>
          <a:lstStyle/>
          <a:p>
            <a:pPr marL="0" indent="0" algn="ctr">
              <a:lnSpc>
                <a:spcPts val="1800"/>
              </a:lnSpc>
              <a:buNone/>
            </a:pPr>
            <a:r>
              <a:rPr lang="en-US" sz="1400" dirty="0">
                <a:solidFill>
                  <a:srgbClr val="EBECEF"/>
                </a:solidFill>
                <a:latin typeface="Fraunces Medium" pitchFamily="34" charset="0"/>
                <a:ea typeface="Fraunces Medium" pitchFamily="34" charset="-122"/>
                <a:cs typeface="Fraunces Medium" pitchFamily="34" charset="-120"/>
              </a:rPr>
              <a:t>Gini Coefficient</a:t>
            </a:r>
            <a:endParaRPr lang="en-US" sz="1400" dirty="0"/>
          </a:p>
        </p:txBody>
      </p:sp>
      <p:sp>
        <p:nvSpPr>
          <p:cNvPr id="6" name="Text 4"/>
          <p:cNvSpPr/>
          <p:nvPr/>
        </p:nvSpPr>
        <p:spPr>
          <a:xfrm>
            <a:off x="512326" y="2958584"/>
            <a:ext cx="6624280" cy="468630"/>
          </a:xfrm>
          <a:prstGeom prst="rect">
            <a:avLst/>
          </a:prstGeom>
          <a:noFill/>
          <a:ln/>
        </p:spPr>
        <p:txBody>
          <a:bodyPr wrap="square" lIns="0" tIns="0" rIns="0" bIns="0" rtlCol="0" anchor="t"/>
          <a:lstStyle/>
          <a:p>
            <a:pPr marL="0" indent="0" algn="ctr">
              <a:lnSpc>
                <a:spcPts val="1800"/>
              </a:lnSpc>
              <a:buNone/>
            </a:pPr>
            <a:r>
              <a:rPr lang="en-US" sz="1150" dirty="0">
                <a:solidFill>
                  <a:srgbClr val="EBECEF"/>
                </a:solidFill>
                <a:latin typeface="Epilogue" pitchFamily="34" charset="0"/>
                <a:ea typeface="Epilogue" pitchFamily="34" charset="-122"/>
                <a:cs typeface="Epilogue" pitchFamily="34" charset="-120"/>
              </a:rPr>
              <a:t>A measure of statistical dispersion intended to represent the income or wealth distribution of a nation's residents.</a:t>
            </a:r>
            <a:endParaRPr lang="en-US" sz="1150" dirty="0"/>
          </a:p>
        </p:txBody>
      </p:sp>
      <p:pic>
        <p:nvPicPr>
          <p:cNvPr id="7" name="Image 0" descr="preencoded.png"/>
          <p:cNvPicPr>
            <a:picLocks noChangeAspect="1"/>
          </p:cNvPicPr>
          <p:nvPr/>
        </p:nvPicPr>
        <p:blipFill>
          <a:blip r:embed="rId3"/>
          <a:stretch>
            <a:fillRect/>
          </a:stretch>
        </p:blipFill>
        <p:spPr>
          <a:xfrm>
            <a:off x="7501414" y="1244203"/>
            <a:ext cx="6624280" cy="6624280"/>
          </a:xfrm>
          <a:prstGeom prst="rect">
            <a:avLst/>
          </a:prstGeom>
        </p:spPr>
      </p:pic>
      <p:sp>
        <p:nvSpPr>
          <p:cNvPr id="8" name="Text 5"/>
          <p:cNvSpPr/>
          <p:nvPr/>
        </p:nvSpPr>
        <p:spPr>
          <a:xfrm>
            <a:off x="7501414" y="8033147"/>
            <a:ext cx="6624280" cy="937260"/>
          </a:xfrm>
          <a:prstGeom prst="rect">
            <a:avLst/>
          </a:prstGeom>
          <a:noFill/>
          <a:ln/>
        </p:spPr>
        <p:txBody>
          <a:bodyPr wrap="square" lIns="0" tIns="0" rIns="0" bIns="0" rtlCol="0" anchor="t"/>
          <a:lstStyle/>
          <a:p>
            <a:pPr marL="0" indent="0" algn="l">
              <a:lnSpc>
                <a:spcPts val="1800"/>
              </a:lnSpc>
              <a:buNone/>
            </a:pPr>
            <a:r>
              <a:rPr lang="en-US" sz="1150" dirty="0">
                <a:solidFill>
                  <a:srgbClr val="EBECEF"/>
                </a:solidFill>
                <a:latin typeface="Epilogue" pitchFamily="34" charset="0"/>
                <a:ea typeface="Epilogue" pitchFamily="34" charset="-122"/>
                <a:cs typeface="Epilogue" pitchFamily="34" charset="-120"/>
              </a:rPr>
              <a:t>The Lorenz Curve visually depicts income distribution, showing the proportion of total income earned by any given percentage of the population. Combined with the Gini Coefficient, it clearly highlights income inequality within and between regions, guiding efforts towards more balanced economic landscapes.</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33874" y="929045"/>
            <a:ext cx="7649051" cy="1334929"/>
          </a:xfrm>
          <a:prstGeom prst="rect">
            <a:avLst/>
          </a:prstGeom>
          <a:noFill/>
          <a:ln/>
        </p:spPr>
        <p:txBody>
          <a:bodyPr wrap="square" lIns="0" tIns="0" rIns="0" bIns="0" rtlCol="0" anchor="t"/>
          <a:lstStyle/>
          <a:p>
            <a:pPr marL="0" indent="0" algn="l">
              <a:lnSpc>
                <a:spcPts val="5250"/>
              </a:lnSpc>
              <a:buNone/>
            </a:pPr>
            <a:r>
              <a:rPr lang="en-US" sz="4200" dirty="0">
                <a:solidFill>
                  <a:srgbClr val="FFFFFF"/>
                </a:solidFill>
                <a:latin typeface="Fraunces Medium" pitchFamily="34" charset="0"/>
                <a:ea typeface="Fraunces Medium" pitchFamily="34" charset="-122"/>
                <a:cs typeface="Fraunces Medium" pitchFamily="34" charset="-120"/>
              </a:rPr>
              <a:t>Policy Approaches and Regional Strategies</a:t>
            </a:r>
            <a:endParaRPr lang="en-US" sz="4200" dirty="0"/>
          </a:p>
        </p:txBody>
      </p:sp>
      <p:pic>
        <p:nvPicPr>
          <p:cNvPr id="4" name="Image 1" descr="preencoded.png"/>
          <p:cNvPicPr>
            <a:picLocks noChangeAspect="1"/>
          </p:cNvPicPr>
          <p:nvPr/>
        </p:nvPicPr>
        <p:blipFill>
          <a:blip r:embed="rId4"/>
          <a:stretch>
            <a:fillRect/>
          </a:stretch>
        </p:blipFill>
        <p:spPr>
          <a:xfrm>
            <a:off x="6233874" y="2584252"/>
            <a:ext cx="1067872" cy="1572101"/>
          </a:xfrm>
          <a:prstGeom prst="rect">
            <a:avLst/>
          </a:prstGeom>
        </p:spPr>
      </p:pic>
      <p:sp>
        <p:nvSpPr>
          <p:cNvPr id="5" name="Text 1"/>
          <p:cNvSpPr/>
          <p:nvPr/>
        </p:nvSpPr>
        <p:spPr>
          <a:xfrm>
            <a:off x="7515225" y="2797731"/>
            <a:ext cx="2669619" cy="333613"/>
          </a:xfrm>
          <a:prstGeom prst="rect">
            <a:avLst/>
          </a:prstGeom>
          <a:noFill/>
          <a:ln/>
        </p:spPr>
        <p:txBody>
          <a:bodyPr wrap="none" lIns="0" tIns="0" rIns="0" bIns="0" rtlCol="0" anchor="t"/>
          <a:lstStyle/>
          <a:p>
            <a:pPr marL="0" indent="0" algn="l">
              <a:lnSpc>
                <a:spcPts val="2600"/>
              </a:lnSpc>
              <a:buNone/>
            </a:pPr>
            <a:r>
              <a:rPr lang="en-US" sz="2100" dirty="0">
                <a:solidFill>
                  <a:srgbClr val="EBECEF"/>
                </a:solidFill>
                <a:latin typeface="Fraunces Medium" pitchFamily="34" charset="0"/>
                <a:ea typeface="Fraunces Medium" pitchFamily="34" charset="-122"/>
                <a:cs typeface="Fraunces Medium" pitchFamily="34" charset="-120"/>
              </a:rPr>
              <a:t>Policy Interventions</a:t>
            </a:r>
            <a:endParaRPr lang="en-US" sz="2100" dirty="0"/>
          </a:p>
        </p:txBody>
      </p:sp>
      <p:sp>
        <p:nvSpPr>
          <p:cNvPr id="6" name="Text 2"/>
          <p:cNvSpPr/>
          <p:nvPr/>
        </p:nvSpPr>
        <p:spPr>
          <a:xfrm>
            <a:off x="7515225" y="3259455"/>
            <a:ext cx="6367701" cy="683419"/>
          </a:xfrm>
          <a:prstGeom prst="rect">
            <a:avLst/>
          </a:prstGeom>
          <a:noFill/>
          <a:ln/>
        </p:spPr>
        <p:txBody>
          <a:bodyPr wrap="square" lIns="0" tIns="0" rIns="0" bIns="0" rtlCol="0" anchor="t"/>
          <a:lstStyle/>
          <a:p>
            <a:pPr marL="0" indent="0" algn="l">
              <a:lnSpc>
                <a:spcPts val="2650"/>
              </a:lnSpc>
              <a:buNone/>
            </a:pPr>
            <a:r>
              <a:rPr lang="en-US" sz="1650" dirty="0">
                <a:solidFill>
                  <a:srgbClr val="EBECEF"/>
                </a:solidFill>
                <a:latin typeface="Epilogue" pitchFamily="34" charset="0"/>
                <a:ea typeface="Epilogue" pitchFamily="34" charset="-122"/>
                <a:cs typeface="Epilogue" pitchFamily="34" charset="-120"/>
              </a:rPr>
              <a:t>Regional policies aim to correct imbalances and stimulate growth in underdeveloped areas.</a:t>
            </a:r>
            <a:endParaRPr lang="en-US" sz="1650" dirty="0"/>
          </a:p>
        </p:txBody>
      </p:sp>
      <p:pic>
        <p:nvPicPr>
          <p:cNvPr id="7" name="Image 2" descr="preencoded.png"/>
          <p:cNvPicPr>
            <a:picLocks noChangeAspect="1"/>
          </p:cNvPicPr>
          <p:nvPr/>
        </p:nvPicPr>
        <p:blipFill>
          <a:blip r:embed="rId5"/>
          <a:stretch>
            <a:fillRect/>
          </a:stretch>
        </p:blipFill>
        <p:spPr>
          <a:xfrm>
            <a:off x="6233874" y="4156353"/>
            <a:ext cx="1067872" cy="1572101"/>
          </a:xfrm>
          <a:prstGeom prst="rect">
            <a:avLst/>
          </a:prstGeom>
        </p:spPr>
      </p:pic>
      <p:sp>
        <p:nvSpPr>
          <p:cNvPr id="8" name="Text 3"/>
          <p:cNvSpPr/>
          <p:nvPr/>
        </p:nvSpPr>
        <p:spPr>
          <a:xfrm>
            <a:off x="7515225" y="4369832"/>
            <a:ext cx="2669619" cy="333613"/>
          </a:xfrm>
          <a:prstGeom prst="rect">
            <a:avLst/>
          </a:prstGeom>
          <a:noFill/>
          <a:ln/>
        </p:spPr>
        <p:txBody>
          <a:bodyPr wrap="none" lIns="0" tIns="0" rIns="0" bIns="0" rtlCol="0" anchor="t"/>
          <a:lstStyle/>
          <a:p>
            <a:pPr marL="0" indent="0" algn="l">
              <a:lnSpc>
                <a:spcPts val="2600"/>
              </a:lnSpc>
              <a:buNone/>
            </a:pPr>
            <a:r>
              <a:rPr lang="en-US" sz="2100" dirty="0">
                <a:solidFill>
                  <a:srgbClr val="EBECEF"/>
                </a:solidFill>
                <a:latin typeface="Fraunces Medium" pitchFamily="34" charset="0"/>
                <a:ea typeface="Fraunces Medium" pitchFamily="34" charset="-122"/>
                <a:cs typeface="Fraunces Medium" pitchFamily="34" charset="-120"/>
              </a:rPr>
              <a:t>CEDS</a:t>
            </a:r>
            <a:endParaRPr lang="en-US" sz="2100" dirty="0"/>
          </a:p>
        </p:txBody>
      </p:sp>
      <p:sp>
        <p:nvSpPr>
          <p:cNvPr id="9" name="Text 4"/>
          <p:cNvSpPr/>
          <p:nvPr/>
        </p:nvSpPr>
        <p:spPr>
          <a:xfrm>
            <a:off x="7515225" y="4831556"/>
            <a:ext cx="6367701" cy="683419"/>
          </a:xfrm>
          <a:prstGeom prst="rect">
            <a:avLst/>
          </a:prstGeom>
          <a:noFill/>
          <a:ln/>
        </p:spPr>
        <p:txBody>
          <a:bodyPr wrap="square" lIns="0" tIns="0" rIns="0" bIns="0" rtlCol="0" anchor="t"/>
          <a:lstStyle/>
          <a:p>
            <a:pPr marL="0" indent="0" algn="l">
              <a:lnSpc>
                <a:spcPts val="2650"/>
              </a:lnSpc>
              <a:buNone/>
            </a:pPr>
            <a:r>
              <a:rPr lang="en-US" sz="1650" dirty="0">
                <a:solidFill>
                  <a:srgbClr val="EBECEF"/>
                </a:solidFill>
                <a:latin typeface="Epilogue" pitchFamily="34" charset="0"/>
                <a:ea typeface="Epilogue" pitchFamily="34" charset="-122"/>
                <a:cs typeface="Epilogue" pitchFamily="34" charset="-120"/>
              </a:rPr>
              <a:t>Comprehensive Economic Development Strategies (CEDS) provide strategic frameworks for regional growth in the US.</a:t>
            </a:r>
            <a:endParaRPr lang="en-US" sz="1650" dirty="0"/>
          </a:p>
        </p:txBody>
      </p:sp>
      <p:pic>
        <p:nvPicPr>
          <p:cNvPr id="10" name="Image 3" descr="preencoded.png"/>
          <p:cNvPicPr>
            <a:picLocks noChangeAspect="1"/>
          </p:cNvPicPr>
          <p:nvPr/>
        </p:nvPicPr>
        <p:blipFill>
          <a:blip r:embed="rId6"/>
          <a:stretch>
            <a:fillRect/>
          </a:stretch>
        </p:blipFill>
        <p:spPr>
          <a:xfrm>
            <a:off x="6233874" y="5728454"/>
            <a:ext cx="1067872" cy="1572101"/>
          </a:xfrm>
          <a:prstGeom prst="rect">
            <a:avLst/>
          </a:prstGeom>
        </p:spPr>
      </p:pic>
      <p:sp>
        <p:nvSpPr>
          <p:cNvPr id="11" name="Text 5"/>
          <p:cNvSpPr/>
          <p:nvPr/>
        </p:nvSpPr>
        <p:spPr>
          <a:xfrm>
            <a:off x="7515225" y="5941933"/>
            <a:ext cx="2669619" cy="333613"/>
          </a:xfrm>
          <a:prstGeom prst="rect">
            <a:avLst/>
          </a:prstGeom>
          <a:noFill/>
          <a:ln/>
        </p:spPr>
        <p:txBody>
          <a:bodyPr wrap="none" lIns="0" tIns="0" rIns="0" bIns="0" rtlCol="0" anchor="t"/>
          <a:lstStyle/>
          <a:p>
            <a:pPr marL="0" indent="0" algn="l">
              <a:lnSpc>
                <a:spcPts val="2600"/>
              </a:lnSpc>
              <a:buNone/>
            </a:pPr>
            <a:r>
              <a:rPr lang="en-US" sz="2100" dirty="0">
                <a:solidFill>
                  <a:srgbClr val="EBECEF"/>
                </a:solidFill>
                <a:latin typeface="Fraunces Medium" pitchFamily="34" charset="0"/>
                <a:ea typeface="Fraunces Medium" pitchFamily="34" charset="-122"/>
                <a:cs typeface="Fraunces Medium" pitchFamily="34" charset="-120"/>
              </a:rPr>
              <a:t>Opportunity Zones</a:t>
            </a:r>
            <a:endParaRPr lang="en-US" sz="2100" dirty="0"/>
          </a:p>
        </p:txBody>
      </p:sp>
      <p:sp>
        <p:nvSpPr>
          <p:cNvPr id="12" name="Text 6"/>
          <p:cNvSpPr/>
          <p:nvPr/>
        </p:nvSpPr>
        <p:spPr>
          <a:xfrm>
            <a:off x="7515225" y="6403658"/>
            <a:ext cx="6367701" cy="683419"/>
          </a:xfrm>
          <a:prstGeom prst="rect">
            <a:avLst/>
          </a:prstGeom>
          <a:noFill/>
          <a:ln/>
        </p:spPr>
        <p:txBody>
          <a:bodyPr wrap="square" lIns="0" tIns="0" rIns="0" bIns="0" rtlCol="0" anchor="t"/>
          <a:lstStyle/>
          <a:p>
            <a:pPr marL="0" indent="0" algn="l">
              <a:lnSpc>
                <a:spcPts val="2650"/>
              </a:lnSpc>
              <a:buNone/>
            </a:pPr>
            <a:r>
              <a:rPr lang="en-US" sz="1650" dirty="0">
                <a:solidFill>
                  <a:srgbClr val="EBECEF"/>
                </a:solidFill>
                <a:latin typeface="Epilogue" pitchFamily="34" charset="0"/>
                <a:ea typeface="Epilogue" pitchFamily="34" charset="-122"/>
                <a:cs typeface="Epilogue" pitchFamily="34" charset="-120"/>
              </a:rPr>
              <a:t>Tax incentives attract private investments to distressed communities, fostering economic revitalization.</a:t>
            </a:r>
            <a:endParaRPr lang="en-US" sz="1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90801" y="542806"/>
            <a:ext cx="7734062" cy="616863"/>
          </a:xfrm>
          <a:prstGeom prst="rect">
            <a:avLst/>
          </a:prstGeom>
          <a:noFill/>
          <a:ln/>
        </p:spPr>
        <p:txBody>
          <a:bodyPr wrap="none" lIns="0" tIns="0" rIns="0" bIns="0" rtlCol="0" anchor="t"/>
          <a:lstStyle/>
          <a:p>
            <a:pPr marL="0" indent="0" algn="l">
              <a:lnSpc>
                <a:spcPts val="4850"/>
              </a:lnSpc>
              <a:buNone/>
            </a:pPr>
            <a:r>
              <a:rPr lang="en-US" sz="3850" dirty="0">
                <a:solidFill>
                  <a:srgbClr val="FFFFFF"/>
                </a:solidFill>
                <a:latin typeface="Fraunces Medium" pitchFamily="34" charset="0"/>
                <a:ea typeface="Fraunces Medium" pitchFamily="34" charset="-122"/>
                <a:cs typeface="Fraunces Medium" pitchFamily="34" charset="-120"/>
              </a:rPr>
              <a:t>Case Examples &amp; Current Trends</a:t>
            </a:r>
            <a:endParaRPr lang="en-US" sz="3850" dirty="0"/>
          </a:p>
        </p:txBody>
      </p:sp>
      <p:pic>
        <p:nvPicPr>
          <p:cNvPr id="3" name="Image 0" descr="preencoded.png"/>
          <p:cNvPicPr>
            <a:picLocks noChangeAspect="1"/>
          </p:cNvPicPr>
          <p:nvPr/>
        </p:nvPicPr>
        <p:blipFill>
          <a:blip r:embed="rId3"/>
          <a:stretch>
            <a:fillRect/>
          </a:stretch>
        </p:blipFill>
        <p:spPr>
          <a:xfrm>
            <a:off x="690801" y="1677710"/>
            <a:ext cx="4094798" cy="4094798"/>
          </a:xfrm>
          <a:prstGeom prst="rect">
            <a:avLst/>
          </a:prstGeom>
        </p:spPr>
      </p:pic>
      <p:sp>
        <p:nvSpPr>
          <p:cNvPr id="4" name="Text 1"/>
          <p:cNvSpPr/>
          <p:nvPr/>
        </p:nvSpPr>
        <p:spPr>
          <a:xfrm>
            <a:off x="690801" y="5994559"/>
            <a:ext cx="2467332" cy="308372"/>
          </a:xfrm>
          <a:prstGeom prst="rect">
            <a:avLst/>
          </a:prstGeom>
          <a:noFill/>
          <a:ln/>
        </p:spPr>
        <p:txBody>
          <a:bodyPr wrap="none" lIns="0" tIns="0" rIns="0" bIns="0" rtlCol="0" anchor="t"/>
          <a:lstStyle/>
          <a:p>
            <a:pPr marL="0" indent="0" algn="l">
              <a:lnSpc>
                <a:spcPts val="2400"/>
              </a:lnSpc>
              <a:buNone/>
            </a:pPr>
            <a:r>
              <a:rPr lang="en-US" sz="1900" dirty="0">
                <a:solidFill>
                  <a:srgbClr val="FFFFFF"/>
                </a:solidFill>
                <a:latin typeface="Fraunces Medium" pitchFamily="34" charset="0"/>
                <a:ea typeface="Fraunces Medium" pitchFamily="34" charset="-122"/>
                <a:cs typeface="Fraunces Medium" pitchFamily="34" charset="-120"/>
              </a:rPr>
              <a:t>Southeast Alaska</a:t>
            </a:r>
            <a:endParaRPr lang="en-US" sz="1900" dirty="0"/>
          </a:p>
        </p:txBody>
      </p:sp>
      <p:sp>
        <p:nvSpPr>
          <p:cNvPr id="5" name="Text 2"/>
          <p:cNvSpPr/>
          <p:nvPr/>
        </p:nvSpPr>
        <p:spPr>
          <a:xfrm>
            <a:off x="690801" y="6500217"/>
            <a:ext cx="4094798" cy="1263015"/>
          </a:xfrm>
          <a:prstGeom prst="rect">
            <a:avLst/>
          </a:prstGeom>
          <a:noFill/>
          <a:ln/>
        </p:spPr>
        <p:txBody>
          <a:bodyPr wrap="square" lIns="0" tIns="0" rIns="0" bIns="0" rtlCol="0" anchor="t"/>
          <a:lstStyle/>
          <a:p>
            <a:pPr marL="0" indent="0" algn="l">
              <a:lnSpc>
                <a:spcPts val="2450"/>
              </a:lnSpc>
              <a:buNone/>
            </a:pPr>
            <a:r>
              <a:rPr lang="en-US" sz="1550" dirty="0">
                <a:solidFill>
                  <a:srgbClr val="EBECEF"/>
                </a:solidFill>
                <a:latin typeface="Epilogue" pitchFamily="34" charset="0"/>
                <a:ea typeface="Epilogue" pitchFamily="34" charset="-122"/>
                <a:cs typeface="Epilogue" pitchFamily="34" charset="-120"/>
              </a:rPr>
              <a:t>Its regional plan focuses on enhancing transportation, energy independence, and sustainable tourism, leveraging natural resources.</a:t>
            </a:r>
            <a:endParaRPr lang="en-US" sz="1550" dirty="0"/>
          </a:p>
        </p:txBody>
      </p:sp>
      <p:pic>
        <p:nvPicPr>
          <p:cNvPr id="6" name="Image 1" descr="preencoded.png"/>
          <p:cNvPicPr>
            <a:picLocks noChangeAspect="1"/>
          </p:cNvPicPr>
          <p:nvPr/>
        </p:nvPicPr>
        <p:blipFill>
          <a:blip r:embed="rId4"/>
          <a:stretch>
            <a:fillRect/>
          </a:stretch>
        </p:blipFill>
        <p:spPr>
          <a:xfrm>
            <a:off x="5274707" y="1677710"/>
            <a:ext cx="4094798" cy="4094798"/>
          </a:xfrm>
          <a:prstGeom prst="rect">
            <a:avLst/>
          </a:prstGeom>
        </p:spPr>
      </p:pic>
      <p:sp>
        <p:nvSpPr>
          <p:cNvPr id="7" name="Text 3"/>
          <p:cNvSpPr/>
          <p:nvPr/>
        </p:nvSpPr>
        <p:spPr>
          <a:xfrm>
            <a:off x="5274707" y="5994559"/>
            <a:ext cx="3689985" cy="308372"/>
          </a:xfrm>
          <a:prstGeom prst="rect">
            <a:avLst/>
          </a:prstGeom>
          <a:noFill/>
          <a:ln/>
        </p:spPr>
        <p:txBody>
          <a:bodyPr wrap="none" lIns="0" tIns="0" rIns="0" bIns="0" rtlCol="0" anchor="t"/>
          <a:lstStyle/>
          <a:p>
            <a:pPr marL="0" indent="0" algn="l">
              <a:lnSpc>
                <a:spcPts val="2400"/>
              </a:lnSpc>
              <a:buNone/>
            </a:pPr>
            <a:r>
              <a:rPr lang="en-US" sz="1900" dirty="0">
                <a:solidFill>
                  <a:srgbClr val="FFFFFF"/>
                </a:solidFill>
                <a:latin typeface="Fraunces Medium" pitchFamily="34" charset="0"/>
                <a:ea typeface="Fraunces Medium" pitchFamily="34" charset="-122"/>
                <a:cs typeface="Fraunces Medium" pitchFamily="34" charset="-120"/>
              </a:rPr>
              <a:t>Innovation &amp; Entrepreneurship</a:t>
            </a:r>
            <a:endParaRPr lang="en-US" sz="1900" dirty="0"/>
          </a:p>
        </p:txBody>
      </p:sp>
      <p:sp>
        <p:nvSpPr>
          <p:cNvPr id="8" name="Text 4"/>
          <p:cNvSpPr/>
          <p:nvPr/>
        </p:nvSpPr>
        <p:spPr>
          <a:xfrm>
            <a:off x="5274707" y="6500217"/>
            <a:ext cx="4094798" cy="947261"/>
          </a:xfrm>
          <a:prstGeom prst="rect">
            <a:avLst/>
          </a:prstGeom>
          <a:noFill/>
          <a:ln/>
        </p:spPr>
        <p:txBody>
          <a:bodyPr wrap="square" lIns="0" tIns="0" rIns="0" bIns="0" rtlCol="0" anchor="t"/>
          <a:lstStyle/>
          <a:p>
            <a:pPr marL="0" indent="0" algn="l">
              <a:lnSpc>
                <a:spcPts val="2450"/>
              </a:lnSpc>
              <a:buNone/>
            </a:pPr>
            <a:r>
              <a:rPr lang="en-US" sz="1550" dirty="0">
                <a:solidFill>
                  <a:srgbClr val="EBECEF"/>
                </a:solidFill>
                <a:latin typeface="Epilogue" pitchFamily="34" charset="0"/>
                <a:ea typeface="Epilogue" pitchFamily="34" charset="-122"/>
                <a:cs typeface="Epilogue" pitchFamily="34" charset="-120"/>
              </a:rPr>
              <a:t>Increasingly recognized as primary drivers for regional growth, fostering new businesses and job creation.</a:t>
            </a:r>
            <a:endParaRPr lang="en-US" sz="1550" dirty="0"/>
          </a:p>
        </p:txBody>
      </p:sp>
      <p:pic>
        <p:nvPicPr>
          <p:cNvPr id="9" name="Image 2" descr="preencoded.png"/>
          <p:cNvPicPr>
            <a:picLocks noChangeAspect="1"/>
          </p:cNvPicPr>
          <p:nvPr/>
        </p:nvPicPr>
        <p:blipFill>
          <a:blip r:embed="rId5"/>
          <a:stretch>
            <a:fillRect/>
          </a:stretch>
        </p:blipFill>
        <p:spPr>
          <a:xfrm>
            <a:off x="9858613" y="1677710"/>
            <a:ext cx="4094798" cy="4094798"/>
          </a:xfrm>
          <a:prstGeom prst="rect">
            <a:avLst/>
          </a:prstGeom>
        </p:spPr>
      </p:pic>
      <p:sp>
        <p:nvSpPr>
          <p:cNvPr id="10" name="Text 5"/>
          <p:cNvSpPr/>
          <p:nvPr/>
        </p:nvSpPr>
        <p:spPr>
          <a:xfrm>
            <a:off x="9858613" y="5994559"/>
            <a:ext cx="3212425" cy="308372"/>
          </a:xfrm>
          <a:prstGeom prst="rect">
            <a:avLst/>
          </a:prstGeom>
          <a:noFill/>
          <a:ln/>
        </p:spPr>
        <p:txBody>
          <a:bodyPr wrap="none" lIns="0" tIns="0" rIns="0" bIns="0" rtlCol="0" anchor="t"/>
          <a:lstStyle/>
          <a:p>
            <a:pPr marL="0" indent="0" algn="l">
              <a:lnSpc>
                <a:spcPts val="2400"/>
              </a:lnSpc>
              <a:buNone/>
            </a:pPr>
            <a:r>
              <a:rPr lang="en-US" sz="1900" dirty="0">
                <a:solidFill>
                  <a:srgbClr val="FFFFFF"/>
                </a:solidFill>
                <a:latin typeface="Fraunces Medium" pitchFamily="34" charset="0"/>
                <a:ea typeface="Fraunces Medium" pitchFamily="34" charset="-122"/>
                <a:cs typeface="Fraunces Medium" pitchFamily="34" charset="-120"/>
              </a:rPr>
              <a:t>Sustainability &amp; Clean Tech</a:t>
            </a:r>
            <a:endParaRPr lang="en-US" sz="1900" dirty="0"/>
          </a:p>
        </p:txBody>
      </p:sp>
      <p:sp>
        <p:nvSpPr>
          <p:cNvPr id="11" name="Text 6"/>
          <p:cNvSpPr/>
          <p:nvPr/>
        </p:nvSpPr>
        <p:spPr>
          <a:xfrm>
            <a:off x="9858613" y="6500217"/>
            <a:ext cx="4094798" cy="947261"/>
          </a:xfrm>
          <a:prstGeom prst="rect">
            <a:avLst/>
          </a:prstGeom>
          <a:noFill/>
          <a:ln/>
        </p:spPr>
        <p:txBody>
          <a:bodyPr wrap="square" lIns="0" tIns="0" rIns="0" bIns="0" rtlCol="0" anchor="t"/>
          <a:lstStyle/>
          <a:p>
            <a:pPr marL="0" indent="0" algn="l">
              <a:lnSpc>
                <a:spcPts val="2450"/>
              </a:lnSpc>
              <a:buNone/>
            </a:pPr>
            <a:r>
              <a:rPr lang="en-US" sz="1550" dirty="0">
                <a:solidFill>
                  <a:srgbClr val="EBECEF"/>
                </a:solidFill>
                <a:latin typeface="Epilogue" pitchFamily="34" charset="0"/>
                <a:ea typeface="Epilogue" pitchFamily="34" charset="-122"/>
                <a:cs typeface="Epilogue" pitchFamily="34" charset="-120"/>
              </a:rPr>
              <a:t>Global emphasis on policies promoting environmentally friendly technologies and sustainable development practices.</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401604"/>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Challenges in Regional Development</a:t>
            </a:r>
            <a:endParaRPr lang="en-US" sz="4450" dirty="0"/>
          </a:p>
        </p:txBody>
      </p:sp>
      <p:sp>
        <p:nvSpPr>
          <p:cNvPr id="4" name="Shape 1"/>
          <p:cNvSpPr/>
          <p:nvPr/>
        </p:nvSpPr>
        <p:spPr>
          <a:xfrm>
            <a:off x="6280190" y="3159323"/>
            <a:ext cx="510302" cy="510302"/>
          </a:xfrm>
          <a:prstGeom prst="roundRect">
            <a:avLst>
              <a:gd name="adj" fmla="val 18669"/>
            </a:avLst>
          </a:prstGeom>
          <a:solidFill>
            <a:srgbClr val="283157"/>
          </a:solidFill>
          <a:ln w="7620">
            <a:solidFill>
              <a:srgbClr val="414A70"/>
            </a:solidFill>
            <a:prstDash val="solid"/>
          </a:ln>
        </p:spPr>
      </p:sp>
      <p:sp>
        <p:nvSpPr>
          <p:cNvPr id="5" name="Text 2"/>
          <p:cNvSpPr/>
          <p:nvPr/>
        </p:nvSpPr>
        <p:spPr>
          <a:xfrm>
            <a:off x="7017306" y="3233023"/>
            <a:ext cx="6819305" cy="725805"/>
          </a:xfrm>
          <a:prstGeom prst="rect">
            <a:avLst/>
          </a:prstGeom>
          <a:noFill/>
          <a:ln/>
        </p:spPr>
        <p:txBody>
          <a:bodyPr wrap="square" lIns="0" tIns="0" rIns="0" bIns="0" rtlCol="0" anchor="t"/>
          <a:lstStyle/>
          <a:p>
            <a:pPr marL="0" indent="0" algn="l">
              <a:lnSpc>
                <a:spcPts val="2850"/>
              </a:lnSpc>
              <a:buNone/>
            </a:pPr>
            <a:r>
              <a:rPr lang="en-US" sz="1750" b="1" dirty="0">
                <a:solidFill>
                  <a:srgbClr val="EBECEF"/>
                </a:solidFill>
                <a:latin typeface="Epilogue" pitchFamily="34" charset="0"/>
                <a:ea typeface="Epilogue" pitchFamily="34" charset="-122"/>
                <a:cs typeface="Epilogue" pitchFamily="34" charset="-120"/>
              </a:rPr>
              <a:t>Persistent Disparities:</a:t>
            </a:r>
            <a:r>
              <a:rPr lang="en-US" sz="1750" dirty="0">
                <a:solidFill>
                  <a:srgbClr val="EBECEF"/>
                </a:solidFill>
                <a:latin typeface="Epilogue" pitchFamily="34" charset="0"/>
                <a:ea typeface="Epilogue" pitchFamily="34" charset="-122"/>
                <a:cs typeface="Epilogue" pitchFamily="34" charset="-120"/>
              </a:rPr>
              <a:t> Ongoing income and employment gaps remain significant hurdles.</a:t>
            </a:r>
            <a:endParaRPr lang="en-US" sz="1750" dirty="0"/>
          </a:p>
        </p:txBody>
      </p:sp>
      <p:sp>
        <p:nvSpPr>
          <p:cNvPr id="6" name="Shape 3"/>
          <p:cNvSpPr/>
          <p:nvPr/>
        </p:nvSpPr>
        <p:spPr>
          <a:xfrm>
            <a:off x="6280190" y="4412456"/>
            <a:ext cx="510302" cy="510302"/>
          </a:xfrm>
          <a:prstGeom prst="roundRect">
            <a:avLst>
              <a:gd name="adj" fmla="val 18669"/>
            </a:avLst>
          </a:prstGeom>
          <a:solidFill>
            <a:srgbClr val="283157"/>
          </a:solidFill>
          <a:ln w="7620">
            <a:solidFill>
              <a:srgbClr val="414A70"/>
            </a:solidFill>
            <a:prstDash val="solid"/>
          </a:ln>
        </p:spPr>
      </p:sp>
      <p:sp>
        <p:nvSpPr>
          <p:cNvPr id="7" name="Text 4"/>
          <p:cNvSpPr/>
          <p:nvPr/>
        </p:nvSpPr>
        <p:spPr>
          <a:xfrm>
            <a:off x="7017306" y="4486156"/>
            <a:ext cx="6819305" cy="725805"/>
          </a:xfrm>
          <a:prstGeom prst="rect">
            <a:avLst/>
          </a:prstGeom>
          <a:noFill/>
          <a:ln/>
        </p:spPr>
        <p:txBody>
          <a:bodyPr wrap="square" lIns="0" tIns="0" rIns="0" bIns="0" rtlCol="0" anchor="t"/>
          <a:lstStyle/>
          <a:p>
            <a:pPr marL="0" indent="0" algn="l">
              <a:lnSpc>
                <a:spcPts val="2850"/>
              </a:lnSpc>
              <a:buNone/>
            </a:pPr>
            <a:r>
              <a:rPr lang="en-US" sz="1750" b="1" dirty="0">
                <a:solidFill>
                  <a:srgbClr val="EBECEF"/>
                </a:solidFill>
                <a:latin typeface="Epilogue" pitchFamily="34" charset="0"/>
                <a:ea typeface="Epilogue" pitchFamily="34" charset="-122"/>
                <a:cs typeface="Epilogue" pitchFamily="34" charset="-120"/>
              </a:rPr>
              <a:t>Social Inequalities:</a:t>
            </a:r>
            <a:r>
              <a:rPr lang="en-US" sz="1750" dirty="0">
                <a:solidFill>
                  <a:srgbClr val="EBECEF"/>
                </a:solidFill>
                <a:latin typeface="Epilogue" pitchFamily="34" charset="0"/>
                <a:ea typeface="Epilogue" pitchFamily="34" charset="-122"/>
                <a:cs typeface="Epilogue" pitchFamily="34" charset="-120"/>
              </a:rPr>
              <a:t> Ethnic and social divides continue to limit equitable opportunities.</a:t>
            </a:r>
            <a:endParaRPr lang="en-US" sz="1750" dirty="0"/>
          </a:p>
        </p:txBody>
      </p:sp>
      <p:sp>
        <p:nvSpPr>
          <p:cNvPr id="8" name="Shape 5"/>
          <p:cNvSpPr/>
          <p:nvPr/>
        </p:nvSpPr>
        <p:spPr>
          <a:xfrm>
            <a:off x="6280190" y="5665589"/>
            <a:ext cx="510302" cy="510302"/>
          </a:xfrm>
          <a:prstGeom prst="roundRect">
            <a:avLst>
              <a:gd name="adj" fmla="val 18669"/>
            </a:avLst>
          </a:prstGeom>
          <a:solidFill>
            <a:srgbClr val="283157"/>
          </a:solidFill>
          <a:ln w="7620">
            <a:solidFill>
              <a:srgbClr val="414A70"/>
            </a:solidFill>
            <a:prstDash val="solid"/>
          </a:ln>
        </p:spPr>
      </p:sp>
      <p:sp>
        <p:nvSpPr>
          <p:cNvPr id="9" name="Text 6"/>
          <p:cNvSpPr/>
          <p:nvPr/>
        </p:nvSpPr>
        <p:spPr>
          <a:xfrm>
            <a:off x="7017306" y="5739289"/>
            <a:ext cx="6819305" cy="1088708"/>
          </a:xfrm>
          <a:prstGeom prst="rect">
            <a:avLst/>
          </a:prstGeom>
          <a:noFill/>
          <a:ln/>
        </p:spPr>
        <p:txBody>
          <a:bodyPr wrap="square" lIns="0" tIns="0" rIns="0" bIns="0" rtlCol="0" anchor="t"/>
          <a:lstStyle/>
          <a:p>
            <a:pPr marL="0" indent="0" algn="l">
              <a:lnSpc>
                <a:spcPts val="2850"/>
              </a:lnSpc>
              <a:buNone/>
            </a:pPr>
            <a:r>
              <a:rPr lang="en-US" sz="1750" b="1" dirty="0">
                <a:solidFill>
                  <a:srgbClr val="EBECEF"/>
                </a:solidFill>
                <a:latin typeface="Epilogue" pitchFamily="34" charset="0"/>
                <a:ea typeface="Epilogue" pitchFamily="34" charset="-122"/>
                <a:cs typeface="Epilogue" pitchFamily="34" charset="-120"/>
              </a:rPr>
              <a:t>Balancing Growth:</a:t>
            </a:r>
            <a:r>
              <a:rPr lang="en-US" sz="1750" dirty="0">
                <a:solidFill>
                  <a:srgbClr val="EBECEF"/>
                </a:solidFill>
                <a:latin typeface="Epilogue" pitchFamily="34" charset="0"/>
                <a:ea typeface="Epilogue" pitchFamily="34" charset="-122"/>
                <a:cs typeface="Epilogue" pitchFamily="34" charset="-120"/>
              </a:rPr>
              <a:t> Achieving economic progress without compromising environmental or cultural heritage is a delicate act.</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2147173"/>
            <a:ext cx="7556421" cy="1417558"/>
          </a:xfrm>
          <a:prstGeom prst="rect">
            <a:avLst/>
          </a:prstGeom>
          <a:noFill/>
          <a:ln/>
        </p:spPr>
        <p:txBody>
          <a:bodyPr wrap="square" lIns="0" tIns="0" rIns="0" bIns="0" rtlCol="0" anchor="t"/>
          <a:lstStyle/>
          <a:p>
            <a:pPr marL="0" indent="0" algn="l">
              <a:lnSpc>
                <a:spcPts val="5550"/>
              </a:lnSpc>
              <a:buNone/>
            </a:pPr>
            <a:r>
              <a:rPr lang="en-US" sz="4450" dirty="0" smtClean="0">
                <a:solidFill>
                  <a:srgbClr val="FFFFFF"/>
                </a:solidFill>
                <a:latin typeface="Fraunces Medium" pitchFamily="34" charset="0"/>
                <a:ea typeface="Fraunces Medium" pitchFamily="34" charset="-122"/>
                <a:cs typeface="Fraunces Medium" pitchFamily="34" charset="-120"/>
              </a:rPr>
              <a:t>Conclusion</a:t>
            </a:r>
            <a:endParaRPr lang="en-US" sz="4450" dirty="0"/>
          </a:p>
        </p:txBody>
      </p:sp>
      <p:sp>
        <p:nvSpPr>
          <p:cNvPr id="4" name="Text 1"/>
          <p:cNvSpPr/>
          <p:nvPr/>
        </p:nvSpPr>
        <p:spPr>
          <a:xfrm>
            <a:off x="6280190" y="3904893"/>
            <a:ext cx="7556421" cy="2177415"/>
          </a:xfrm>
          <a:prstGeom prst="rect">
            <a:avLst/>
          </a:prstGeom>
          <a:noFill/>
          <a:ln/>
        </p:spPr>
        <p:txBody>
          <a:bodyPr wrap="square" lIns="0" tIns="0" rIns="0" bIns="0" rtlCol="0" anchor="t"/>
          <a:lstStyle/>
          <a:p>
            <a:pPr marL="0" indent="0" algn="just">
              <a:lnSpc>
                <a:spcPts val="2850"/>
              </a:lnSpc>
              <a:buNone/>
            </a:pPr>
            <a:r>
              <a:rPr lang="en-US" sz="1750" dirty="0">
                <a:solidFill>
                  <a:srgbClr val="EBECEF"/>
                </a:solidFill>
                <a:latin typeface="Epilogue" pitchFamily="34" charset="0"/>
                <a:ea typeface="Epilogue" pitchFamily="34" charset="-122"/>
                <a:cs typeface="Epilogue" pitchFamily="34" charset="-120"/>
              </a:rPr>
              <a:t>Regional development is paramount for balanced national progress. Future success hinges on fostering innovation, embracing sustainability, and implementing inclusive policies. Effective collaboration among government, businesses, and local communities will be essential to navigate challenges and build prosperous, equitable regions.</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TotalTime>
  <Words>429</Words>
  <Application>Microsoft Office PowerPoint</Application>
  <PresentationFormat>Custom</PresentationFormat>
  <Paragraphs>53</Paragraphs>
  <Slides>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Epilogue</vt:lpstr>
      <vt:lpstr>Fraunces Medium</vt:lpstr>
      <vt:lpstr>Arial</vt:lpstr>
      <vt:lpstr>Cooper Black</vt:lpstr>
      <vt:lpstr>Calibri Light</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Suraj Tamang</cp:lastModifiedBy>
  <cp:revision>3</cp:revision>
  <dcterms:created xsi:type="dcterms:W3CDTF">2025-07-08T08:43:28Z</dcterms:created>
  <dcterms:modified xsi:type="dcterms:W3CDTF">2025-07-08T08:46:28Z</dcterms:modified>
</cp:coreProperties>
</file>