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114" y="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3767A6-38E4-CC5D-B328-69EE0EA9B45D}"/>
              </a:ext>
            </a:extLst>
          </p:cNvPr>
          <p:cNvSpPr txBox="1"/>
          <p:nvPr/>
        </p:nvSpPr>
        <p:spPr>
          <a:xfrm>
            <a:off x="4572000" y="1638300"/>
            <a:ext cx="109728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6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Kalipada Ghosh Tarai Mahavidyalaya</a:t>
            </a:r>
          </a:p>
          <a:p>
            <a:pPr algn="ctr"/>
            <a:r>
              <a:rPr lang="en-IN" sz="6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Vivekananda Hore</a:t>
            </a:r>
          </a:p>
          <a:p>
            <a:pPr algn="ctr"/>
            <a:r>
              <a:rPr lang="en-IN" sz="6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Philosophy</a:t>
            </a:r>
            <a:endParaRPr lang="bn-IN" sz="6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07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692A3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9255" y="1372676"/>
            <a:ext cx="137265" cy="137265"/>
            <a:chOff x="0" y="0"/>
            <a:chExt cx="183020" cy="1830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9255" y="2951245"/>
            <a:ext cx="137265" cy="137265"/>
            <a:chOff x="0" y="0"/>
            <a:chExt cx="183020" cy="1830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39255" y="4529823"/>
            <a:ext cx="137265" cy="137265"/>
            <a:chOff x="0" y="0"/>
            <a:chExt cx="183020" cy="1830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39255" y="6108392"/>
            <a:ext cx="137265" cy="137265"/>
            <a:chOff x="0" y="0"/>
            <a:chExt cx="183020" cy="1830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39255" y="7686961"/>
            <a:ext cx="137265" cy="137265"/>
            <a:chOff x="0" y="0"/>
            <a:chExt cx="183020" cy="1830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39255" y="9265539"/>
            <a:ext cx="137265" cy="137265"/>
            <a:chOff x="0" y="0"/>
            <a:chExt cx="183020" cy="1830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51059" y="9443990"/>
            <a:ext cx="16472068" cy="34319"/>
            <a:chOff x="0" y="0"/>
            <a:chExt cx="21962758" cy="457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962745" cy="45720"/>
            </a:xfrm>
            <a:custGeom>
              <a:avLst/>
              <a:gdLst/>
              <a:ahLst/>
              <a:cxnLst/>
              <a:rect l="l" t="t" r="r" b="b"/>
              <a:pathLst>
                <a:path w="21962745" h="45720">
                  <a:moveTo>
                    <a:pt x="0" y="0"/>
                  </a:moveTo>
                  <a:lnTo>
                    <a:pt x="21962745" y="0"/>
                  </a:lnTo>
                  <a:lnTo>
                    <a:pt x="21962745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6769410" y="9635376"/>
            <a:ext cx="503453" cy="202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>
                <a:solidFill>
                  <a:srgbClr val="692A32"/>
                </a:solidFill>
                <a:latin typeface="Georgia"/>
                <a:ea typeface="Georgia"/>
                <a:cs typeface="Georgia"/>
                <a:sym typeface="Georgia"/>
              </a:rPr>
              <a:t>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2126" y="612715"/>
            <a:ext cx="15740120" cy="741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692A32"/>
                </a:solidFill>
                <a:latin typeface="Georgia Bold"/>
                <a:ea typeface="Georgia Bold"/>
                <a:cs typeface="Georgia Bold"/>
                <a:sym typeface="Georgia Bold"/>
              </a:rPr>
              <a:t>ŚAṄKARA vs RĀMĀNUJA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17028" y="1407747"/>
            <a:ext cx="15053786" cy="358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2D5B5B"/>
                </a:solidFill>
                <a:latin typeface="Bradley"/>
                <a:ea typeface="Bradley"/>
                <a:cs typeface="Bradley"/>
                <a:sym typeface="Bradley"/>
              </a:rPr>
              <a:t>Comparison between two Vedānta conceptions of God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58214" y="2020129"/>
            <a:ext cx="10386698" cy="7103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Śaṅkara and Rāmānuja both accept Brahman as ultimate, but explain God's relation to the world very differently.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Śaṅkara: ultimate reality is Nirguṇa Brahman; Īśvara is God from the empirical standpoint.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Rāmānuja: Brahman is one reality qualified by real matter and real souls.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2415533" y="2257758"/>
            <a:ext cx="4338218" cy="2141944"/>
            <a:chOff x="0" y="0"/>
            <a:chExt cx="5784291" cy="285592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784342" cy="2855976"/>
            </a:xfrm>
            <a:custGeom>
              <a:avLst/>
              <a:gdLst/>
              <a:ahLst/>
              <a:cxnLst/>
              <a:rect l="l" t="t" r="r" b="b"/>
              <a:pathLst>
                <a:path w="5784342" h="2855976">
                  <a:moveTo>
                    <a:pt x="0" y="475996"/>
                  </a:moveTo>
                  <a:cubicBezTo>
                    <a:pt x="0" y="213106"/>
                    <a:pt x="213106" y="0"/>
                    <a:pt x="475996" y="0"/>
                  </a:cubicBezTo>
                  <a:lnTo>
                    <a:pt x="5308346" y="0"/>
                  </a:lnTo>
                  <a:cubicBezTo>
                    <a:pt x="5571236" y="0"/>
                    <a:pt x="5784342" y="213106"/>
                    <a:pt x="5784342" y="475996"/>
                  </a:cubicBezTo>
                  <a:lnTo>
                    <a:pt x="5784342" y="2379980"/>
                  </a:lnTo>
                  <a:cubicBezTo>
                    <a:pt x="5784342" y="2642870"/>
                    <a:pt x="5571236" y="2855976"/>
                    <a:pt x="5308346" y="2855976"/>
                  </a:cubicBezTo>
                  <a:lnTo>
                    <a:pt x="475996" y="2855976"/>
                  </a:lnTo>
                  <a:cubicBezTo>
                    <a:pt x="213106" y="2855976"/>
                    <a:pt x="0" y="2642870"/>
                    <a:pt x="0" y="2379980"/>
                  </a:cubicBezTo>
                  <a:close/>
                </a:path>
              </a:pathLst>
            </a:custGeom>
            <a:solidFill>
              <a:srgbClr val="FCF9F0"/>
            </a:solidFill>
            <a:ln w="14299" cap="sq">
              <a:solidFill>
                <a:srgbClr val="692A32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19050"/>
              <a:ext cx="5784291" cy="287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692A32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ŚAṄKARA</a:t>
              </a:r>
            </a:p>
            <a:p>
              <a:pPr algn="ctr">
                <a:lnSpc>
                  <a:spcPts val="1981"/>
                </a:lnSpc>
              </a:pPr>
              <a:r>
                <a:rPr lang="en-US" sz="1651">
                  <a:solidFill>
                    <a:srgbClr val="302B27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Nirguṇa: ultimate reality</a:t>
              </a:r>
            </a:p>
            <a:p>
              <a:pPr algn="ctr">
                <a:lnSpc>
                  <a:spcPts val="1981"/>
                </a:lnSpc>
              </a:pPr>
              <a:r>
                <a:rPr lang="en-US" sz="1651">
                  <a:solidFill>
                    <a:srgbClr val="302B27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Saguṇa: empirical / worship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415533" y="5209003"/>
            <a:ext cx="4338218" cy="2141944"/>
            <a:chOff x="0" y="0"/>
            <a:chExt cx="5784291" cy="285592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784342" cy="2855976"/>
            </a:xfrm>
            <a:custGeom>
              <a:avLst/>
              <a:gdLst/>
              <a:ahLst/>
              <a:cxnLst/>
              <a:rect l="l" t="t" r="r" b="b"/>
              <a:pathLst>
                <a:path w="5784342" h="2855976">
                  <a:moveTo>
                    <a:pt x="0" y="475996"/>
                  </a:moveTo>
                  <a:cubicBezTo>
                    <a:pt x="0" y="213106"/>
                    <a:pt x="213106" y="0"/>
                    <a:pt x="475996" y="0"/>
                  </a:cubicBezTo>
                  <a:lnTo>
                    <a:pt x="5308346" y="0"/>
                  </a:lnTo>
                  <a:cubicBezTo>
                    <a:pt x="5571236" y="0"/>
                    <a:pt x="5784342" y="213106"/>
                    <a:pt x="5784342" y="475996"/>
                  </a:cubicBezTo>
                  <a:lnTo>
                    <a:pt x="5784342" y="2379980"/>
                  </a:lnTo>
                  <a:cubicBezTo>
                    <a:pt x="5784342" y="2642870"/>
                    <a:pt x="5571236" y="2855976"/>
                    <a:pt x="5308346" y="2855976"/>
                  </a:cubicBezTo>
                  <a:lnTo>
                    <a:pt x="475996" y="2855976"/>
                  </a:lnTo>
                  <a:cubicBezTo>
                    <a:pt x="213106" y="2855976"/>
                    <a:pt x="0" y="2642870"/>
                    <a:pt x="0" y="2379980"/>
                  </a:cubicBezTo>
                  <a:close/>
                </a:path>
              </a:pathLst>
            </a:custGeom>
            <a:solidFill>
              <a:srgbClr val="FCF9F0"/>
            </a:solidFill>
            <a:ln w="14299" cap="sq">
              <a:solidFill>
                <a:srgbClr val="2D5B5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19050"/>
              <a:ext cx="5784291" cy="287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2D5B5B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RĀMĀNUJA</a:t>
              </a:r>
            </a:p>
            <a:p>
              <a:pPr algn="ctr">
                <a:lnSpc>
                  <a:spcPts val="1981"/>
                </a:lnSpc>
              </a:pPr>
              <a:r>
                <a:rPr lang="en-US" sz="1651">
                  <a:solidFill>
                    <a:srgbClr val="302B27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Saguṇa: personal God</a:t>
              </a:r>
            </a:p>
            <a:p>
              <a:pPr algn="ctr">
                <a:lnSpc>
                  <a:spcPts val="1981"/>
                </a:lnSpc>
              </a:pPr>
              <a:r>
                <a:rPr lang="en-US" sz="1651">
                  <a:solidFill>
                    <a:srgbClr val="302B27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Matter + souls are real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692A3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9255" y="1372676"/>
            <a:ext cx="137265" cy="137265"/>
            <a:chOff x="0" y="0"/>
            <a:chExt cx="183020" cy="1830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9255" y="2951245"/>
            <a:ext cx="137265" cy="137265"/>
            <a:chOff x="0" y="0"/>
            <a:chExt cx="183020" cy="1830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39255" y="4529823"/>
            <a:ext cx="137265" cy="137265"/>
            <a:chOff x="0" y="0"/>
            <a:chExt cx="183020" cy="1830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39255" y="6108392"/>
            <a:ext cx="137265" cy="137265"/>
            <a:chOff x="0" y="0"/>
            <a:chExt cx="183020" cy="1830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39255" y="7686961"/>
            <a:ext cx="137265" cy="137265"/>
            <a:chOff x="0" y="0"/>
            <a:chExt cx="183020" cy="1830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39255" y="9265539"/>
            <a:ext cx="137265" cy="137265"/>
            <a:chOff x="0" y="0"/>
            <a:chExt cx="183020" cy="1830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51059" y="9443990"/>
            <a:ext cx="16472068" cy="34319"/>
            <a:chOff x="0" y="0"/>
            <a:chExt cx="21962758" cy="457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962745" cy="45720"/>
            </a:xfrm>
            <a:custGeom>
              <a:avLst/>
              <a:gdLst/>
              <a:ahLst/>
              <a:cxnLst/>
              <a:rect l="l" t="t" r="r" b="b"/>
              <a:pathLst>
                <a:path w="21962745" h="45720">
                  <a:moveTo>
                    <a:pt x="0" y="0"/>
                  </a:moveTo>
                  <a:lnTo>
                    <a:pt x="21962745" y="0"/>
                  </a:lnTo>
                  <a:lnTo>
                    <a:pt x="21962745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6769410" y="9635376"/>
            <a:ext cx="503453" cy="202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>
                <a:solidFill>
                  <a:srgbClr val="692A32"/>
                </a:solidFill>
                <a:latin typeface="Georgia"/>
                <a:ea typeface="Georgia"/>
                <a:cs typeface="Georgia"/>
                <a:sym typeface="Georgia"/>
              </a:rPr>
              <a:t>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2126" y="612715"/>
            <a:ext cx="15740120" cy="741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692A32"/>
                </a:solidFill>
                <a:latin typeface="Georgia Bold"/>
                <a:ea typeface="Georgia Bold"/>
                <a:cs typeface="Georgia Bold"/>
                <a:sym typeface="Georgia Bold"/>
              </a:rPr>
              <a:t>ŚAṄKARA: TWO STANDPOINTS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17028" y="1407747"/>
            <a:ext cx="15053786" cy="358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2D5B5B"/>
                </a:solidFill>
                <a:latin typeface="Bradley"/>
                <a:ea typeface="Bradley"/>
                <a:cs typeface="Bradley"/>
                <a:sym typeface="Bradley"/>
              </a:rPr>
              <a:t>Vyāvahārika and Pāramārthika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58214" y="2020129"/>
            <a:ext cx="10386698" cy="7103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From the practical standpoint (vyāvahārika), the world is treated as real and God is Īśvara — Creator, Sustainer and Destroyer.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Īśvara is Saguṇa Brahman, omniscient and omnipotent, and the proper object of worship.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From the transcendental standpoint (pāramārthika), Brahman is beyond all worldly relations and attributes.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2415533" y="2257758"/>
            <a:ext cx="4269581" cy="1798777"/>
            <a:chOff x="0" y="0"/>
            <a:chExt cx="5692775" cy="239837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692902" cy="2398522"/>
            </a:xfrm>
            <a:custGeom>
              <a:avLst/>
              <a:gdLst/>
              <a:ahLst/>
              <a:cxnLst/>
              <a:rect l="l" t="t" r="r" b="b"/>
              <a:pathLst>
                <a:path w="5692902" h="2398522">
                  <a:moveTo>
                    <a:pt x="0" y="399796"/>
                  </a:moveTo>
                  <a:cubicBezTo>
                    <a:pt x="0" y="178943"/>
                    <a:pt x="178943" y="0"/>
                    <a:pt x="399796" y="0"/>
                  </a:cubicBezTo>
                  <a:lnTo>
                    <a:pt x="5293106" y="0"/>
                  </a:lnTo>
                  <a:cubicBezTo>
                    <a:pt x="5513832" y="0"/>
                    <a:pt x="5692902" y="178943"/>
                    <a:pt x="5692902" y="399796"/>
                  </a:cubicBezTo>
                  <a:lnTo>
                    <a:pt x="5692902" y="1998726"/>
                  </a:lnTo>
                  <a:cubicBezTo>
                    <a:pt x="5692902" y="2219452"/>
                    <a:pt x="5513959" y="2398522"/>
                    <a:pt x="5293106" y="2398522"/>
                  </a:cubicBezTo>
                  <a:lnTo>
                    <a:pt x="399796" y="2398522"/>
                  </a:lnTo>
                  <a:cubicBezTo>
                    <a:pt x="178943" y="2398395"/>
                    <a:pt x="0" y="2219452"/>
                    <a:pt x="0" y="1998599"/>
                  </a:cubicBezTo>
                  <a:close/>
                </a:path>
              </a:pathLst>
            </a:custGeom>
            <a:solidFill>
              <a:srgbClr val="FCF9F0"/>
            </a:solidFill>
            <a:ln w="14299" cap="sq">
              <a:solidFill>
                <a:srgbClr val="B78B3A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19050"/>
              <a:ext cx="5692775" cy="24174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692A32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Vyāvahārika</a:t>
              </a:r>
            </a:p>
            <a:p>
              <a:pPr algn="ctr">
                <a:lnSpc>
                  <a:spcPts val="2161"/>
                </a:lnSpc>
              </a:pPr>
              <a:r>
                <a:rPr lang="en-US" sz="1801">
                  <a:solidFill>
                    <a:srgbClr val="2D5B5B"/>
                  </a:solidFill>
                  <a:latin typeface="Bradley"/>
                  <a:ea typeface="Bradley"/>
                  <a:cs typeface="Bradley"/>
                  <a:sym typeface="Bradley"/>
                </a:rPr>
                <a:t>Saguṇa Brahman / Īśvara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415533" y="5003102"/>
            <a:ext cx="4269581" cy="1798777"/>
            <a:chOff x="0" y="0"/>
            <a:chExt cx="5692775" cy="239837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692902" cy="2398522"/>
            </a:xfrm>
            <a:custGeom>
              <a:avLst/>
              <a:gdLst/>
              <a:ahLst/>
              <a:cxnLst/>
              <a:rect l="l" t="t" r="r" b="b"/>
              <a:pathLst>
                <a:path w="5692902" h="2398522">
                  <a:moveTo>
                    <a:pt x="0" y="399796"/>
                  </a:moveTo>
                  <a:cubicBezTo>
                    <a:pt x="0" y="178943"/>
                    <a:pt x="178943" y="0"/>
                    <a:pt x="399796" y="0"/>
                  </a:cubicBezTo>
                  <a:lnTo>
                    <a:pt x="5293106" y="0"/>
                  </a:lnTo>
                  <a:cubicBezTo>
                    <a:pt x="5513832" y="0"/>
                    <a:pt x="5692902" y="178943"/>
                    <a:pt x="5692902" y="399796"/>
                  </a:cubicBezTo>
                  <a:lnTo>
                    <a:pt x="5692902" y="1998726"/>
                  </a:lnTo>
                  <a:cubicBezTo>
                    <a:pt x="5692902" y="2219452"/>
                    <a:pt x="5513959" y="2398522"/>
                    <a:pt x="5293106" y="2398522"/>
                  </a:cubicBezTo>
                  <a:lnTo>
                    <a:pt x="399796" y="2398522"/>
                  </a:lnTo>
                  <a:cubicBezTo>
                    <a:pt x="178943" y="2398395"/>
                    <a:pt x="0" y="2219452"/>
                    <a:pt x="0" y="1998599"/>
                  </a:cubicBezTo>
                  <a:close/>
                </a:path>
              </a:pathLst>
            </a:custGeom>
            <a:solidFill>
              <a:srgbClr val="FCF9F0"/>
            </a:solidFill>
            <a:ln w="14299" cap="sq">
              <a:solidFill>
                <a:srgbClr val="B78B3A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19050"/>
              <a:ext cx="5692775" cy="24174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692A32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Pāramārthika</a:t>
              </a:r>
            </a:p>
            <a:p>
              <a:pPr algn="ctr">
                <a:lnSpc>
                  <a:spcPts val="2161"/>
                </a:lnSpc>
              </a:pPr>
              <a:r>
                <a:rPr lang="en-US" sz="1801">
                  <a:solidFill>
                    <a:srgbClr val="2D5B5B"/>
                  </a:solidFill>
                  <a:latin typeface="Bradley"/>
                  <a:ea typeface="Bradley"/>
                  <a:cs typeface="Bradley"/>
                  <a:sym typeface="Bradley"/>
                </a:rPr>
                <a:t>Nirguṇa Brahman / Parabrahman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692A3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9255" y="1372676"/>
            <a:ext cx="137265" cy="137265"/>
            <a:chOff x="0" y="0"/>
            <a:chExt cx="183020" cy="1830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9255" y="2951245"/>
            <a:ext cx="137265" cy="137265"/>
            <a:chOff x="0" y="0"/>
            <a:chExt cx="183020" cy="1830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39255" y="4529823"/>
            <a:ext cx="137265" cy="137265"/>
            <a:chOff x="0" y="0"/>
            <a:chExt cx="183020" cy="1830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39255" y="6108392"/>
            <a:ext cx="137265" cy="137265"/>
            <a:chOff x="0" y="0"/>
            <a:chExt cx="183020" cy="1830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39255" y="7686961"/>
            <a:ext cx="137265" cy="137265"/>
            <a:chOff x="0" y="0"/>
            <a:chExt cx="183020" cy="1830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39255" y="9265539"/>
            <a:ext cx="137265" cy="137265"/>
            <a:chOff x="0" y="0"/>
            <a:chExt cx="183020" cy="1830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51059" y="9443990"/>
            <a:ext cx="16472068" cy="34319"/>
            <a:chOff x="0" y="0"/>
            <a:chExt cx="21962758" cy="457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962745" cy="45720"/>
            </a:xfrm>
            <a:custGeom>
              <a:avLst/>
              <a:gdLst/>
              <a:ahLst/>
              <a:cxnLst/>
              <a:rect l="l" t="t" r="r" b="b"/>
              <a:pathLst>
                <a:path w="21962745" h="45720">
                  <a:moveTo>
                    <a:pt x="0" y="0"/>
                  </a:moveTo>
                  <a:lnTo>
                    <a:pt x="21962745" y="0"/>
                  </a:lnTo>
                  <a:lnTo>
                    <a:pt x="21962745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6769410" y="9635376"/>
            <a:ext cx="503453" cy="202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>
                <a:solidFill>
                  <a:srgbClr val="692A32"/>
                </a:solidFill>
                <a:latin typeface="Georgia"/>
                <a:ea typeface="Georgia"/>
                <a:cs typeface="Georgia"/>
                <a:sym typeface="Georgia"/>
              </a:rPr>
              <a:t>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2126" y="612715"/>
            <a:ext cx="15740120" cy="741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692A32"/>
                </a:solidFill>
                <a:latin typeface="Georgia Bold"/>
                <a:ea typeface="Georgia Bold"/>
                <a:cs typeface="Georgia Bold"/>
                <a:sym typeface="Georgia Bold"/>
              </a:rPr>
              <a:t>SAGUṆA BRAHMAN &amp; NIRGUṆA BRAHMAN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58214" y="2020129"/>
            <a:ext cx="10386698" cy="7103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Saguṇa Brahman: Brahman associated with Māyā and described through worldly functions and qualities.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Nirguṇa Brahman: Parabrahman, the absolute reality beyond all externally or internally imposed distinctions.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Śaṅkara uses svarūpa-lakṣaṇa for the essential nature and taṭastha-lakṣaṇa for accidental/world-related description.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2827337" y="2944092"/>
            <a:ext cx="3720513" cy="2622375"/>
            <a:chOff x="0" y="0"/>
            <a:chExt cx="4960684" cy="34965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960747" cy="3496564"/>
            </a:xfrm>
            <a:custGeom>
              <a:avLst/>
              <a:gdLst/>
              <a:ahLst/>
              <a:cxnLst/>
              <a:rect l="l" t="t" r="r" b="b"/>
              <a:pathLst>
                <a:path w="4960747" h="3496564">
                  <a:moveTo>
                    <a:pt x="0" y="0"/>
                  </a:moveTo>
                  <a:lnTo>
                    <a:pt x="4960747" y="0"/>
                  </a:lnTo>
                  <a:lnTo>
                    <a:pt x="4960747" y="3496564"/>
                  </a:lnTo>
                  <a:lnTo>
                    <a:pt x="0" y="3496564"/>
                  </a:lnTo>
                  <a:close/>
                </a:path>
              </a:pathLst>
            </a:custGeom>
            <a:solidFill>
              <a:srgbClr val="FCF9F0"/>
            </a:solidFill>
            <a:ln w="14299" cap="sq">
              <a:solidFill>
                <a:srgbClr val="692A32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3131832" y="3282982"/>
            <a:ext cx="3111532" cy="1887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2"/>
              </a:lnSpc>
            </a:pPr>
            <a:r>
              <a:rPr lang="en-US" sz="2251">
                <a:solidFill>
                  <a:srgbClr val="2D5B5B"/>
                </a:solidFill>
                <a:latin typeface="Bradley"/>
                <a:ea typeface="Bradley"/>
                <a:cs typeface="Bradley"/>
                <a:sym typeface="Bradley"/>
              </a:rPr>
              <a:t>ACTOR</a:t>
            </a:r>
          </a:p>
          <a:p>
            <a:pPr algn="ctr">
              <a:lnSpc>
                <a:spcPts val="2702"/>
              </a:lnSpc>
            </a:pPr>
            <a:r>
              <a:rPr lang="en-US" sz="2251">
                <a:solidFill>
                  <a:srgbClr val="2D5B5B"/>
                </a:solidFill>
                <a:latin typeface="Bradley"/>
                <a:ea typeface="Bradley"/>
                <a:cs typeface="Bradley"/>
                <a:sym typeface="Bradley"/>
              </a:rPr>
              <a:t>on stage: KING</a:t>
            </a:r>
          </a:p>
          <a:p>
            <a:pPr algn="ctr">
              <a:lnSpc>
                <a:spcPts val="2702"/>
              </a:lnSpc>
            </a:pPr>
            <a:r>
              <a:rPr lang="en-US" sz="2251">
                <a:solidFill>
                  <a:srgbClr val="2D5B5B"/>
                </a:solidFill>
                <a:latin typeface="Bradley"/>
                <a:ea typeface="Bradley"/>
                <a:cs typeface="Bradley"/>
                <a:sym typeface="Bradley"/>
              </a:rPr>
              <a:t>outside: SHEPHERD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692A3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9255" y="1372676"/>
            <a:ext cx="137265" cy="137265"/>
            <a:chOff x="0" y="0"/>
            <a:chExt cx="183020" cy="1830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9255" y="2951245"/>
            <a:ext cx="137265" cy="137265"/>
            <a:chOff x="0" y="0"/>
            <a:chExt cx="183020" cy="1830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39255" y="4529823"/>
            <a:ext cx="137265" cy="137265"/>
            <a:chOff x="0" y="0"/>
            <a:chExt cx="183020" cy="1830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39255" y="6108392"/>
            <a:ext cx="137265" cy="137265"/>
            <a:chOff x="0" y="0"/>
            <a:chExt cx="183020" cy="1830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39255" y="7686961"/>
            <a:ext cx="137265" cy="137265"/>
            <a:chOff x="0" y="0"/>
            <a:chExt cx="183020" cy="1830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39255" y="9265539"/>
            <a:ext cx="137265" cy="137265"/>
            <a:chOff x="0" y="0"/>
            <a:chExt cx="183020" cy="1830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51059" y="9443990"/>
            <a:ext cx="16472068" cy="34319"/>
            <a:chOff x="0" y="0"/>
            <a:chExt cx="21962758" cy="457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962745" cy="45720"/>
            </a:xfrm>
            <a:custGeom>
              <a:avLst/>
              <a:gdLst/>
              <a:ahLst/>
              <a:cxnLst/>
              <a:rect l="l" t="t" r="r" b="b"/>
              <a:pathLst>
                <a:path w="21962745" h="45720">
                  <a:moveTo>
                    <a:pt x="0" y="0"/>
                  </a:moveTo>
                  <a:lnTo>
                    <a:pt x="21962745" y="0"/>
                  </a:lnTo>
                  <a:lnTo>
                    <a:pt x="21962745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6769410" y="9635376"/>
            <a:ext cx="503453" cy="202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>
                <a:solidFill>
                  <a:srgbClr val="692A32"/>
                </a:solidFill>
                <a:latin typeface="Georgia"/>
                <a:ea typeface="Georgia"/>
                <a:cs typeface="Georgia"/>
                <a:sym typeface="Georgia"/>
              </a:rPr>
              <a:t>4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2126" y="612715"/>
            <a:ext cx="15740120" cy="741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692A32"/>
                </a:solidFill>
                <a:latin typeface="Georgia Bold"/>
                <a:ea typeface="Georgia Bold"/>
                <a:cs typeface="Georgia Bold"/>
                <a:sym typeface="Georgia Bold"/>
              </a:rPr>
              <a:t>THE MAGICIAN ANALOGY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58214" y="2020129"/>
            <a:ext cx="10386698" cy="7103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The magician appears to create a world of tricks only to those who are deceived by the performance.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Similarly, the ignorant see God as Creator because they take the world-appearance as real.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For the wise, the world is Māyā; Brahman remains untouched by worldly imperfections.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Thus God can be immanent in appearance yet transcendent in reality.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788656" y="3351619"/>
            <a:ext cx="3660600" cy="65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</a:pPr>
            <a:r>
              <a:rPr lang="en-US" sz="2401">
                <a:solidFill>
                  <a:srgbClr val="692A32"/>
                </a:solidFill>
                <a:latin typeface="Bradley"/>
                <a:ea typeface="Bradley"/>
                <a:cs typeface="Bradley"/>
                <a:sym typeface="Bradley"/>
              </a:rPr>
              <a:t>ROPE  →  apparent SNAKE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3011788" y="4295318"/>
            <a:ext cx="3077070" cy="1155335"/>
            <a:chOff x="0" y="0"/>
            <a:chExt cx="4102760" cy="1540446"/>
          </a:xfrm>
        </p:grpSpPr>
        <p:sp>
          <p:nvSpPr>
            <p:cNvPr id="23" name="Freeform 23"/>
            <p:cNvSpPr/>
            <p:nvPr/>
          </p:nvSpPr>
          <p:spPr>
            <a:xfrm>
              <a:off x="2051431" y="0"/>
              <a:ext cx="2051431" cy="770255"/>
            </a:xfrm>
            <a:custGeom>
              <a:avLst/>
              <a:gdLst/>
              <a:ahLst/>
              <a:cxnLst/>
              <a:rect l="l" t="t" r="r" b="b"/>
              <a:pathLst>
                <a:path w="2051431" h="770255">
                  <a:moveTo>
                    <a:pt x="0" y="0"/>
                  </a:moveTo>
                  <a:cubicBezTo>
                    <a:pt x="1132967" y="0"/>
                    <a:pt x="2051431" y="344805"/>
                    <a:pt x="2051431" y="770255"/>
                  </a:cubicBezTo>
                  <a:lnTo>
                    <a:pt x="0" y="77025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00000" t="-3791" r="4" b="-103782"/>
              </a:stretch>
            </a:blipFill>
            <a:ln w="57195" cap="sq">
              <a:solidFill>
                <a:srgbClr val="2D5B5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2051431" y="0"/>
              <a:ext cx="2051431" cy="770255"/>
            </a:xfrm>
            <a:custGeom>
              <a:avLst/>
              <a:gdLst/>
              <a:ahLst/>
              <a:cxnLst/>
              <a:rect l="l" t="t" r="r" b="b"/>
              <a:pathLst>
                <a:path w="2051431" h="770255">
                  <a:moveTo>
                    <a:pt x="0" y="0"/>
                  </a:moveTo>
                  <a:cubicBezTo>
                    <a:pt x="1132967" y="0"/>
                    <a:pt x="2051431" y="344805"/>
                    <a:pt x="2051431" y="770255"/>
                  </a:cubicBezTo>
                </a:path>
              </a:pathLst>
            </a:custGeom>
            <a:blipFill>
              <a:blip r:embed="rId2">
                <a:alphaModFix amt="0"/>
              </a:blip>
              <a:stretch>
                <a:fillRect l="-100000" t="-3791" r="4" b="-103782"/>
              </a:stretch>
            </a:blipFill>
            <a:ln w="57195" cap="sq">
              <a:solidFill>
                <a:srgbClr val="2D5B5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2857293" y="5616521"/>
            <a:ext cx="3523336" cy="1063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1"/>
              </a:lnSpc>
            </a:pPr>
            <a:r>
              <a:rPr lang="en-US" sz="2101">
                <a:solidFill>
                  <a:srgbClr val="2D5B5B"/>
                </a:solidFill>
                <a:latin typeface="Bradley"/>
                <a:ea typeface="Bradley"/>
                <a:cs typeface="Bradley"/>
                <a:sym typeface="Bradley"/>
              </a:rPr>
              <a:t>Appearance changes;</a:t>
            </a:r>
          </a:p>
          <a:p>
            <a:pPr algn="ctr">
              <a:lnSpc>
                <a:spcPts val="2521"/>
              </a:lnSpc>
            </a:pPr>
            <a:r>
              <a:rPr lang="en-US" sz="2101">
                <a:solidFill>
                  <a:srgbClr val="2D5B5B"/>
                </a:solidFill>
                <a:latin typeface="Bradley"/>
                <a:ea typeface="Bradley"/>
                <a:cs typeface="Bradley"/>
                <a:sym typeface="Bradley"/>
              </a:rPr>
              <a:t>Reality remains.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692A3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9255" y="1372676"/>
            <a:ext cx="137265" cy="137265"/>
            <a:chOff x="0" y="0"/>
            <a:chExt cx="183020" cy="1830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9255" y="2951245"/>
            <a:ext cx="137265" cy="137265"/>
            <a:chOff x="0" y="0"/>
            <a:chExt cx="183020" cy="1830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39255" y="4529823"/>
            <a:ext cx="137265" cy="137265"/>
            <a:chOff x="0" y="0"/>
            <a:chExt cx="183020" cy="1830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39255" y="6108392"/>
            <a:ext cx="137265" cy="137265"/>
            <a:chOff x="0" y="0"/>
            <a:chExt cx="183020" cy="1830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39255" y="7686961"/>
            <a:ext cx="137265" cy="137265"/>
            <a:chOff x="0" y="0"/>
            <a:chExt cx="183020" cy="1830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39255" y="9265539"/>
            <a:ext cx="137265" cy="137265"/>
            <a:chOff x="0" y="0"/>
            <a:chExt cx="183020" cy="1830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51059" y="9443990"/>
            <a:ext cx="16472068" cy="34319"/>
            <a:chOff x="0" y="0"/>
            <a:chExt cx="21962758" cy="457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962745" cy="45720"/>
            </a:xfrm>
            <a:custGeom>
              <a:avLst/>
              <a:gdLst/>
              <a:ahLst/>
              <a:cxnLst/>
              <a:rect l="l" t="t" r="r" b="b"/>
              <a:pathLst>
                <a:path w="21962745" h="45720">
                  <a:moveTo>
                    <a:pt x="0" y="0"/>
                  </a:moveTo>
                  <a:lnTo>
                    <a:pt x="21962745" y="0"/>
                  </a:lnTo>
                  <a:lnTo>
                    <a:pt x="21962745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6769410" y="9635376"/>
            <a:ext cx="503453" cy="202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>
                <a:solidFill>
                  <a:srgbClr val="692A32"/>
                </a:solidFill>
                <a:latin typeface="Georgia"/>
                <a:ea typeface="Georgia"/>
                <a:cs typeface="Georgia"/>
                <a:sym typeface="Georgia"/>
              </a:rPr>
              <a:t>5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2126" y="612715"/>
            <a:ext cx="15740120" cy="741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692A32"/>
                </a:solidFill>
                <a:latin typeface="Georgia Bold"/>
                <a:ea typeface="Georgia Bold"/>
                <a:cs typeface="Georgia Bold"/>
                <a:sym typeface="Georgia Bold"/>
              </a:rPr>
              <a:t>GOD AS OBJECT OF WORSHIP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58214" y="2020129"/>
            <a:ext cx="10386698" cy="7103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Worship presupposes a distinction between worshipper and worshipped God.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Therefore worship belongs to the lower, empirical standpoint where Īśvara is Saguṇa Brahman.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Worship, however, is spiritually valuable: it purifies the heart and prepares the seeker for higher knowledge.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Even worship of different deities can serve as a stage toward the highest truth.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3726725" y="2951245"/>
            <a:ext cx="1921745" cy="1784471"/>
            <a:chOff x="0" y="0"/>
            <a:chExt cx="2562327" cy="2379294"/>
          </a:xfrm>
        </p:grpSpPr>
        <p:sp>
          <p:nvSpPr>
            <p:cNvPr id="22" name="Freeform 22"/>
            <p:cNvSpPr/>
            <p:nvPr/>
          </p:nvSpPr>
          <p:spPr>
            <a:xfrm>
              <a:off x="-9311" y="29493"/>
              <a:ext cx="2580974" cy="2349852"/>
            </a:xfrm>
            <a:custGeom>
              <a:avLst/>
              <a:gdLst/>
              <a:ahLst/>
              <a:cxnLst/>
              <a:rect l="l" t="t" r="r" b="b"/>
              <a:pathLst>
                <a:path w="2580974" h="2349852">
                  <a:moveTo>
                    <a:pt x="1290487" y="565375"/>
                  </a:moveTo>
                  <a:cubicBezTo>
                    <a:pt x="1824268" y="-822608"/>
                    <a:pt x="3906179" y="565375"/>
                    <a:pt x="1290487" y="2349852"/>
                  </a:cubicBezTo>
                  <a:cubicBezTo>
                    <a:pt x="-1325205" y="565375"/>
                    <a:pt x="756706" y="-822608"/>
                    <a:pt x="1290487" y="565375"/>
                  </a:cubicBezTo>
                  <a:close/>
                </a:path>
              </a:pathLst>
            </a:custGeom>
            <a:solidFill>
              <a:srgbClr val="692A32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2857293" y="5273354"/>
            <a:ext cx="3797875" cy="1750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</a:pPr>
            <a:r>
              <a:rPr lang="en-US" sz="2401">
                <a:solidFill>
                  <a:srgbClr val="2D5B5B"/>
                </a:solidFill>
                <a:latin typeface="Bradley"/>
                <a:ea typeface="Bradley"/>
                <a:cs typeface="Bradley"/>
                <a:sym typeface="Bradley"/>
              </a:rPr>
              <a:t>Prayer + Bhakti</a:t>
            </a:r>
          </a:p>
          <a:p>
            <a:pPr algn="ctr">
              <a:lnSpc>
                <a:spcPts val="2882"/>
              </a:lnSpc>
            </a:pPr>
            <a:r>
              <a:rPr lang="en-US" sz="2401">
                <a:solidFill>
                  <a:srgbClr val="2D5B5B"/>
                </a:solidFill>
                <a:latin typeface="Bradley"/>
                <a:ea typeface="Bradley"/>
                <a:cs typeface="Bradley"/>
                <a:sym typeface="Bradley"/>
              </a:rPr>
              <a:t>+ God's Grace</a:t>
            </a:r>
          </a:p>
          <a:p>
            <a:pPr algn="ctr">
              <a:lnSpc>
                <a:spcPts val="2882"/>
              </a:lnSpc>
            </a:pPr>
            <a:r>
              <a:rPr lang="en-US" sz="2401">
                <a:solidFill>
                  <a:srgbClr val="2D5B5B"/>
                </a:solidFill>
                <a:latin typeface="Bradley"/>
                <a:ea typeface="Bradley"/>
                <a:cs typeface="Bradley"/>
                <a:sym typeface="Bradley"/>
              </a:rPr>
              <a:t>→ Salvation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692A3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9255" y="1372676"/>
            <a:ext cx="137265" cy="137265"/>
            <a:chOff x="0" y="0"/>
            <a:chExt cx="183020" cy="1830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9255" y="2951245"/>
            <a:ext cx="137265" cy="137265"/>
            <a:chOff x="0" y="0"/>
            <a:chExt cx="183020" cy="1830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39255" y="4529823"/>
            <a:ext cx="137265" cy="137265"/>
            <a:chOff x="0" y="0"/>
            <a:chExt cx="183020" cy="1830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39255" y="6108392"/>
            <a:ext cx="137265" cy="137265"/>
            <a:chOff x="0" y="0"/>
            <a:chExt cx="183020" cy="1830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39255" y="7686961"/>
            <a:ext cx="137265" cy="137265"/>
            <a:chOff x="0" y="0"/>
            <a:chExt cx="183020" cy="1830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39255" y="9265539"/>
            <a:ext cx="137265" cy="137265"/>
            <a:chOff x="0" y="0"/>
            <a:chExt cx="183020" cy="1830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51059" y="9443990"/>
            <a:ext cx="16472068" cy="34319"/>
            <a:chOff x="0" y="0"/>
            <a:chExt cx="21962758" cy="457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962745" cy="45720"/>
            </a:xfrm>
            <a:custGeom>
              <a:avLst/>
              <a:gdLst/>
              <a:ahLst/>
              <a:cxnLst/>
              <a:rect l="l" t="t" r="r" b="b"/>
              <a:pathLst>
                <a:path w="21962745" h="45720">
                  <a:moveTo>
                    <a:pt x="0" y="0"/>
                  </a:moveTo>
                  <a:lnTo>
                    <a:pt x="21962745" y="0"/>
                  </a:lnTo>
                  <a:lnTo>
                    <a:pt x="21962745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6769410" y="9635376"/>
            <a:ext cx="503453" cy="202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>
                <a:solidFill>
                  <a:srgbClr val="692A32"/>
                </a:solidFill>
                <a:latin typeface="Georgia"/>
                <a:ea typeface="Georgia"/>
                <a:cs typeface="Georgia"/>
                <a:sym typeface="Georgia"/>
              </a:rPr>
              <a:t>6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2126" y="612715"/>
            <a:ext cx="15740120" cy="741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692A32"/>
                </a:solidFill>
                <a:latin typeface="Georgia Bold"/>
                <a:ea typeface="Georgia Bold"/>
                <a:cs typeface="Georgia Bold"/>
                <a:sym typeface="Georgia Bold"/>
              </a:rPr>
              <a:t>THE RATIONAL BASIS OF ŚAṄKARA'S GOD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58214" y="2020129"/>
            <a:ext cx="10386698" cy="7103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Critical analysis of experience leads from changing particular objects to pure existence as their ground.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Particular things are subject to contradiction; pure existence is not and is therefore the Absolute Reality.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Pure existence is also pure consciousness — Brahman: real, conscious and infinite.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Thus Śaṅkara identifies ultimate Existence-Consciousness with Brahman.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3452186" y="2951245"/>
            <a:ext cx="2333539" cy="2333539"/>
            <a:chOff x="0" y="0"/>
            <a:chExt cx="3111386" cy="311138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111500" cy="3111500"/>
            </a:xfrm>
            <a:custGeom>
              <a:avLst/>
              <a:gdLst/>
              <a:ahLst/>
              <a:cxnLst/>
              <a:rect l="l" t="t" r="r" b="b"/>
              <a:pathLst>
                <a:path w="3111500" h="3111500">
                  <a:moveTo>
                    <a:pt x="0" y="1555750"/>
                  </a:moveTo>
                  <a:cubicBezTo>
                    <a:pt x="0" y="696468"/>
                    <a:pt x="696468" y="0"/>
                    <a:pt x="1555750" y="0"/>
                  </a:cubicBezTo>
                  <a:cubicBezTo>
                    <a:pt x="2415032" y="0"/>
                    <a:pt x="3111500" y="696468"/>
                    <a:pt x="3111500" y="1555750"/>
                  </a:cubicBezTo>
                  <a:cubicBezTo>
                    <a:pt x="3111500" y="2415032"/>
                    <a:pt x="2415032" y="3111500"/>
                    <a:pt x="1555750" y="3111500"/>
                  </a:cubicBezTo>
                  <a:cubicBezTo>
                    <a:pt x="696468" y="3111500"/>
                    <a:pt x="0" y="2414905"/>
                    <a:pt x="0" y="1555750"/>
                  </a:cubicBezTo>
                  <a:close/>
                </a:path>
              </a:pathLst>
            </a:custGeom>
            <a:solidFill>
              <a:srgbClr val="2D5B5B"/>
            </a:solidFill>
          </p:spPr>
          <p:txBody>
            <a:bodyPr/>
            <a:lstStyle/>
            <a:p>
              <a:endParaRPr lang="bn-IN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3111386" cy="31304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FCF9F0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ONE</a:t>
              </a:r>
            </a:p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FCF9F0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REALITY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2857293" y="5685158"/>
            <a:ext cx="3660600" cy="1338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2"/>
              </a:lnSpc>
            </a:pPr>
            <a:r>
              <a:rPr lang="en-US" sz="2251">
                <a:solidFill>
                  <a:srgbClr val="692A32"/>
                </a:solidFill>
                <a:latin typeface="Bradley"/>
                <a:ea typeface="Bradley"/>
                <a:cs typeface="Bradley"/>
                <a:sym typeface="Bradley"/>
              </a:rPr>
              <a:t>God = Existence</a:t>
            </a:r>
          </a:p>
          <a:p>
            <a:pPr algn="ctr">
              <a:lnSpc>
                <a:spcPts val="2702"/>
              </a:lnSpc>
            </a:pPr>
            <a:r>
              <a:rPr lang="en-US" sz="2251">
                <a:solidFill>
                  <a:srgbClr val="692A32"/>
                </a:solidFill>
                <a:latin typeface="Bradley"/>
                <a:ea typeface="Bradley"/>
                <a:cs typeface="Bradley"/>
                <a:sym typeface="Bradley"/>
              </a:rPr>
              <a:t>+ Consciousness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692A3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9255" y="1372676"/>
            <a:ext cx="137265" cy="137265"/>
            <a:chOff x="0" y="0"/>
            <a:chExt cx="183020" cy="1830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9255" y="2951245"/>
            <a:ext cx="137265" cy="137265"/>
            <a:chOff x="0" y="0"/>
            <a:chExt cx="183020" cy="1830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39255" y="4529823"/>
            <a:ext cx="137265" cy="137265"/>
            <a:chOff x="0" y="0"/>
            <a:chExt cx="183020" cy="1830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39255" y="6108392"/>
            <a:ext cx="137265" cy="137265"/>
            <a:chOff x="0" y="0"/>
            <a:chExt cx="183020" cy="1830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39255" y="7686961"/>
            <a:ext cx="137265" cy="137265"/>
            <a:chOff x="0" y="0"/>
            <a:chExt cx="183020" cy="1830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39255" y="9265539"/>
            <a:ext cx="137265" cy="137265"/>
            <a:chOff x="0" y="0"/>
            <a:chExt cx="183020" cy="1830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51059" y="9443990"/>
            <a:ext cx="16472068" cy="34319"/>
            <a:chOff x="0" y="0"/>
            <a:chExt cx="21962758" cy="457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962745" cy="45720"/>
            </a:xfrm>
            <a:custGeom>
              <a:avLst/>
              <a:gdLst/>
              <a:ahLst/>
              <a:cxnLst/>
              <a:rect l="l" t="t" r="r" b="b"/>
              <a:pathLst>
                <a:path w="21962745" h="45720">
                  <a:moveTo>
                    <a:pt x="0" y="0"/>
                  </a:moveTo>
                  <a:lnTo>
                    <a:pt x="21962745" y="0"/>
                  </a:lnTo>
                  <a:lnTo>
                    <a:pt x="21962745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6769410" y="9635376"/>
            <a:ext cx="503453" cy="202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>
                <a:solidFill>
                  <a:srgbClr val="692A32"/>
                </a:solidFill>
                <a:latin typeface="Georgia"/>
                <a:ea typeface="Georgia"/>
                <a:cs typeface="Georgia"/>
                <a:sym typeface="Georgia"/>
              </a:rPr>
              <a:t>7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2126" y="612715"/>
            <a:ext cx="15740120" cy="741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692A32"/>
                </a:solidFill>
                <a:latin typeface="Georgia Bold"/>
                <a:ea typeface="Georgia Bold"/>
                <a:cs typeface="Georgia Bold"/>
                <a:sym typeface="Georgia Bold"/>
              </a:rPr>
              <a:t>ŚAṄKARA: FOUR ASPECTS OF BRAHMAN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58214" y="2020129"/>
            <a:ext cx="10386698" cy="7103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Parabrahman — pure Existence-Consciousness, beyond all relation.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Īśvara — Brahman with undifferentiated Māyā; omniscient and omnipotent.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Hiraṇyagarbha — Brahman with subtly differentiated Māyā; totality of subtle objects.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Vaiśvānara / Virāṭ — Brahman with gross manifested objects; the entire perceptible world.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2895974" y="2257758"/>
            <a:ext cx="3445983" cy="673179"/>
            <a:chOff x="0" y="0"/>
            <a:chExt cx="4594644" cy="89757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594606" cy="897636"/>
            </a:xfrm>
            <a:custGeom>
              <a:avLst/>
              <a:gdLst/>
              <a:ahLst/>
              <a:cxnLst/>
              <a:rect l="l" t="t" r="r" b="b"/>
              <a:pathLst>
                <a:path w="4594606" h="897636">
                  <a:moveTo>
                    <a:pt x="0" y="149606"/>
                  </a:moveTo>
                  <a:cubicBezTo>
                    <a:pt x="0" y="66929"/>
                    <a:pt x="66929" y="0"/>
                    <a:pt x="149606" y="0"/>
                  </a:cubicBezTo>
                  <a:lnTo>
                    <a:pt x="4445000" y="0"/>
                  </a:lnTo>
                  <a:cubicBezTo>
                    <a:pt x="4527677" y="0"/>
                    <a:pt x="4594606" y="66929"/>
                    <a:pt x="4594606" y="149606"/>
                  </a:cubicBezTo>
                  <a:lnTo>
                    <a:pt x="4594606" y="748030"/>
                  </a:lnTo>
                  <a:cubicBezTo>
                    <a:pt x="4594606" y="830707"/>
                    <a:pt x="4527677" y="897636"/>
                    <a:pt x="4445000" y="897636"/>
                  </a:cubicBezTo>
                  <a:lnTo>
                    <a:pt x="149606" y="897636"/>
                  </a:lnTo>
                  <a:cubicBezTo>
                    <a:pt x="66929" y="897636"/>
                    <a:pt x="0" y="830580"/>
                    <a:pt x="0" y="748030"/>
                  </a:cubicBezTo>
                  <a:close/>
                </a:path>
              </a:pathLst>
            </a:custGeom>
            <a:solidFill>
              <a:srgbClr val="FCF9F0"/>
            </a:solidFill>
            <a:ln w="14299" cap="sq">
              <a:solidFill>
                <a:srgbClr val="B78B3A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4594644" cy="9356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>
                  <a:solidFill>
                    <a:srgbClr val="692A32"/>
                  </a:solidFill>
                  <a:latin typeface="Bradley"/>
                  <a:ea typeface="Bradley"/>
                  <a:cs typeface="Bradley"/>
                  <a:sym typeface="Bradley"/>
                </a:rPr>
                <a:t>Parabrahman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895974" y="3287268"/>
            <a:ext cx="3445983" cy="673179"/>
            <a:chOff x="0" y="0"/>
            <a:chExt cx="4594644" cy="89757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594606" cy="897636"/>
            </a:xfrm>
            <a:custGeom>
              <a:avLst/>
              <a:gdLst/>
              <a:ahLst/>
              <a:cxnLst/>
              <a:rect l="l" t="t" r="r" b="b"/>
              <a:pathLst>
                <a:path w="4594606" h="897636">
                  <a:moveTo>
                    <a:pt x="0" y="149606"/>
                  </a:moveTo>
                  <a:cubicBezTo>
                    <a:pt x="0" y="66929"/>
                    <a:pt x="66929" y="0"/>
                    <a:pt x="149606" y="0"/>
                  </a:cubicBezTo>
                  <a:lnTo>
                    <a:pt x="4445000" y="0"/>
                  </a:lnTo>
                  <a:cubicBezTo>
                    <a:pt x="4527677" y="0"/>
                    <a:pt x="4594606" y="66929"/>
                    <a:pt x="4594606" y="149606"/>
                  </a:cubicBezTo>
                  <a:lnTo>
                    <a:pt x="4594606" y="748030"/>
                  </a:lnTo>
                  <a:cubicBezTo>
                    <a:pt x="4594606" y="830707"/>
                    <a:pt x="4527677" y="897636"/>
                    <a:pt x="4445000" y="897636"/>
                  </a:cubicBezTo>
                  <a:lnTo>
                    <a:pt x="149606" y="897636"/>
                  </a:lnTo>
                  <a:cubicBezTo>
                    <a:pt x="66929" y="897636"/>
                    <a:pt x="0" y="830580"/>
                    <a:pt x="0" y="748030"/>
                  </a:cubicBezTo>
                  <a:close/>
                </a:path>
              </a:pathLst>
            </a:custGeom>
            <a:solidFill>
              <a:srgbClr val="E7EFEB"/>
            </a:solidFill>
            <a:ln w="14299" cap="sq">
              <a:solidFill>
                <a:srgbClr val="B78B3A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4594644" cy="9356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>
                  <a:solidFill>
                    <a:srgbClr val="692A32"/>
                  </a:solidFill>
                  <a:latin typeface="Bradley"/>
                  <a:ea typeface="Bradley"/>
                  <a:cs typeface="Bradley"/>
                  <a:sym typeface="Bradley"/>
                </a:rPr>
                <a:t>Īśvara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895974" y="4316768"/>
            <a:ext cx="3445983" cy="673179"/>
            <a:chOff x="0" y="0"/>
            <a:chExt cx="4594644" cy="89757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94606" cy="897636"/>
            </a:xfrm>
            <a:custGeom>
              <a:avLst/>
              <a:gdLst/>
              <a:ahLst/>
              <a:cxnLst/>
              <a:rect l="l" t="t" r="r" b="b"/>
              <a:pathLst>
                <a:path w="4594606" h="897636">
                  <a:moveTo>
                    <a:pt x="0" y="149606"/>
                  </a:moveTo>
                  <a:cubicBezTo>
                    <a:pt x="0" y="66929"/>
                    <a:pt x="66929" y="0"/>
                    <a:pt x="149606" y="0"/>
                  </a:cubicBezTo>
                  <a:lnTo>
                    <a:pt x="4445000" y="0"/>
                  </a:lnTo>
                  <a:cubicBezTo>
                    <a:pt x="4527677" y="0"/>
                    <a:pt x="4594606" y="66929"/>
                    <a:pt x="4594606" y="149606"/>
                  </a:cubicBezTo>
                  <a:lnTo>
                    <a:pt x="4594606" y="748030"/>
                  </a:lnTo>
                  <a:cubicBezTo>
                    <a:pt x="4594606" y="830707"/>
                    <a:pt x="4527677" y="897636"/>
                    <a:pt x="4445000" y="897636"/>
                  </a:cubicBezTo>
                  <a:lnTo>
                    <a:pt x="149606" y="897636"/>
                  </a:lnTo>
                  <a:cubicBezTo>
                    <a:pt x="66929" y="897636"/>
                    <a:pt x="0" y="830580"/>
                    <a:pt x="0" y="748030"/>
                  </a:cubicBezTo>
                  <a:close/>
                </a:path>
              </a:pathLst>
            </a:custGeom>
            <a:solidFill>
              <a:srgbClr val="FCF9F0"/>
            </a:solidFill>
            <a:ln w="14299" cap="sq">
              <a:solidFill>
                <a:srgbClr val="B78B3A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4594644" cy="9356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>
                  <a:solidFill>
                    <a:srgbClr val="692A32"/>
                  </a:solidFill>
                  <a:latin typeface="Bradley"/>
                  <a:ea typeface="Bradley"/>
                  <a:cs typeface="Bradley"/>
                  <a:sym typeface="Bradley"/>
                </a:rPr>
                <a:t>Hiraṇyagarbha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895974" y="5346278"/>
            <a:ext cx="3445983" cy="673179"/>
            <a:chOff x="0" y="0"/>
            <a:chExt cx="4594644" cy="89757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594606" cy="897636"/>
            </a:xfrm>
            <a:custGeom>
              <a:avLst/>
              <a:gdLst/>
              <a:ahLst/>
              <a:cxnLst/>
              <a:rect l="l" t="t" r="r" b="b"/>
              <a:pathLst>
                <a:path w="4594606" h="897636">
                  <a:moveTo>
                    <a:pt x="0" y="149606"/>
                  </a:moveTo>
                  <a:cubicBezTo>
                    <a:pt x="0" y="66929"/>
                    <a:pt x="66929" y="0"/>
                    <a:pt x="149606" y="0"/>
                  </a:cubicBezTo>
                  <a:lnTo>
                    <a:pt x="4445000" y="0"/>
                  </a:lnTo>
                  <a:cubicBezTo>
                    <a:pt x="4527677" y="0"/>
                    <a:pt x="4594606" y="66929"/>
                    <a:pt x="4594606" y="149606"/>
                  </a:cubicBezTo>
                  <a:lnTo>
                    <a:pt x="4594606" y="748030"/>
                  </a:lnTo>
                  <a:cubicBezTo>
                    <a:pt x="4594606" y="830707"/>
                    <a:pt x="4527677" y="897636"/>
                    <a:pt x="4445000" y="897636"/>
                  </a:cubicBezTo>
                  <a:lnTo>
                    <a:pt x="149606" y="897636"/>
                  </a:lnTo>
                  <a:cubicBezTo>
                    <a:pt x="66929" y="897636"/>
                    <a:pt x="0" y="830580"/>
                    <a:pt x="0" y="748030"/>
                  </a:cubicBezTo>
                  <a:close/>
                </a:path>
              </a:pathLst>
            </a:custGeom>
            <a:solidFill>
              <a:srgbClr val="E7EFEB"/>
            </a:solidFill>
            <a:ln w="14299" cap="sq">
              <a:solidFill>
                <a:srgbClr val="B78B3A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4594644" cy="9356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>
                  <a:solidFill>
                    <a:srgbClr val="692A32"/>
                  </a:solidFill>
                  <a:latin typeface="Bradley"/>
                  <a:ea typeface="Bradley"/>
                  <a:cs typeface="Bradley"/>
                  <a:sym typeface="Bradley"/>
                </a:rPr>
                <a:t>Vaiśvānara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692A3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9255" y="1372676"/>
            <a:ext cx="137265" cy="137265"/>
            <a:chOff x="0" y="0"/>
            <a:chExt cx="183020" cy="1830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9255" y="2951245"/>
            <a:ext cx="137265" cy="137265"/>
            <a:chOff x="0" y="0"/>
            <a:chExt cx="183020" cy="1830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39255" y="4529823"/>
            <a:ext cx="137265" cy="137265"/>
            <a:chOff x="0" y="0"/>
            <a:chExt cx="183020" cy="1830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39255" y="6108392"/>
            <a:ext cx="137265" cy="137265"/>
            <a:chOff x="0" y="0"/>
            <a:chExt cx="183020" cy="1830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39255" y="7686961"/>
            <a:ext cx="137265" cy="137265"/>
            <a:chOff x="0" y="0"/>
            <a:chExt cx="183020" cy="1830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39255" y="9265539"/>
            <a:ext cx="137265" cy="137265"/>
            <a:chOff x="0" y="0"/>
            <a:chExt cx="183020" cy="1830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51059" y="9443990"/>
            <a:ext cx="16472068" cy="34319"/>
            <a:chOff x="0" y="0"/>
            <a:chExt cx="21962758" cy="457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962745" cy="45720"/>
            </a:xfrm>
            <a:custGeom>
              <a:avLst/>
              <a:gdLst/>
              <a:ahLst/>
              <a:cxnLst/>
              <a:rect l="l" t="t" r="r" b="b"/>
              <a:pathLst>
                <a:path w="21962745" h="45720">
                  <a:moveTo>
                    <a:pt x="0" y="0"/>
                  </a:moveTo>
                  <a:lnTo>
                    <a:pt x="21962745" y="0"/>
                  </a:lnTo>
                  <a:lnTo>
                    <a:pt x="21962745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6769410" y="9635376"/>
            <a:ext cx="503453" cy="202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>
                <a:solidFill>
                  <a:srgbClr val="692A32"/>
                </a:solidFill>
                <a:latin typeface="Georgia"/>
                <a:ea typeface="Georgia"/>
                <a:cs typeface="Georgia"/>
                <a:sym typeface="Georgia"/>
              </a:rPr>
              <a:t>8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2126" y="612715"/>
            <a:ext cx="15740120" cy="741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692A32"/>
                </a:solidFill>
                <a:latin typeface="Georgia Bold"/>
                <a:ea typeface="Georgia Bold"/>
                <a:cs typeface="Georgia Bold"/>
                <a:sym typeface="Georgia Bold"/>
              </a:rPr>
              <a:t>CREATION: PHILOSOPHY vs MYTHOLOGY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58214" y="2020129"/>
            <a:ext cx="10386698" cy="7103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Philosophy asks: What ultimate reality is logically presupposed by the world? Śaṅkara answers: pure Existence-Consciousness.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Mythology asks why/how the world is created and often uses imaginative scriptural stories.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Śaṅkara does not give creation stories the same status as the philosophical proof of Brahman.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Accounts of creation hold only from the lower standpoint.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2415533" y="2257758"/>
            <a:ext cx="4269581" cy="1798777"/>
            <a:chOff x="0" y="0"/>
            <a:chExt cx="5692775" cy="239837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692902" cy="2398522"/>
            </a:xfrm>
            <a:custGeom>
              <a:avLst/>
              <a:gdLst/>
              <a:ahLst/>
              <a:cxnLst/>
              <a:rect l="l" t="t" r="r" b="b"/>
              <a:pathLst>
                <a:path w="5692902" h="2398522">
                  <a:moveTo>
                    <a:pt x="0" y="399796"/>
                  </a:moveTo>
                  <a:cubicBezTo>
                    <a:pt x="0" y="178943"/>
                    <a:pt x="178943" y="0"/>
                    <a:pt x="399796" y="0"/>
                  </a:cubicBezTo>
                  <a:lnTo>
                    <a:pt x="5293106" y="0"/>
                  </a:lnTo>
                  <a:cubicBezTo>
                    <a:pt x="5513832" y="0"/>
                    <a:pt x="5692902" y="178943"/>
                    <a:pt x="5692902" y="399796"/>
                  </a:cubicBezTo>
                  <a:lnTo>
                    <a:pt x="5692902" y="1998726"/>
                  </a:lnTo>
                  <a:cubicBezTo>
                    <a:pt x="5692902" y="2219452"/>
                    <a:pt x="5513959" y="2398522"/>
                    <a:pt x="5293106" y="2398522"/>
                  </a:cubicBezTo>
                  <a:lnTo>
                    <a:pt x="399796" y="2398522"/>
                  </a:lnTo>
                  <a:cubicBezTo>
                    <a:pt x="178943" y="2398395"/>
                    <a:pt x="0" y="2219452"/>
                    <a:pt x="0" y="1998599"/>
                  </a:cubicBezTo>
                  <a:close/>
                </a:path>
              </a:pathLst>
            </a:custGeom>
            <a:solidFill>
              <a:srgbClr val="FCF9F0"/>
            </a:solidFill>
            <a:ln w="14299" cap="sq">
              <a:solidFill>
                <a:srgbClr val="B78B3A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5692775" cy="24174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692A32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Vyāvahārika</a:t>
              </a:r>
            </a:p>
            <a:p>
              <a:pPr algn="ctr">
                <a:lnSpc>
                  <a:spcPts val="2161"/>
                </a:lnSpc>
              </a:pPr>
              <a:r>
                <a:rPr lang="en-US" sz="1801">
                  <a:solidFill>
                    <a:srgbClr val="2D5B5B"/>
                  </a:solidFill>
                  <a:latin typeface="Bradley"/>
                  <a:ea typeface="Bradley"/>
                  <a:cs typeface="Bradley"/>
                  <a:sym typeface="Bradley"/>
                </a:rPr>
                <a:t>Saguṇa Brahman / Īśvara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415533" y="5003102"/>
            <a:ext cx="4269581" cy="1798777"/>
            <a:chOff x="0" y="0"/>
            <a:chExt cx="5692775" cy="239837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692902" cy="2398522"/>
            </a:xfrm>
            <a:custGeom>
              <a:avLst/>
              <a:gdLst/>
              <a:ahLst/>
              <a:cxnLst/>
              <a:rect l="l" t="t" r="r" b="b"/>
              <a:pathLst>
                <a:path w="5692902" h="2398522">
                  <a:moveTo>
                    <a:pt x="0" y="399796"/>
                  </a:moveTo>
                  <a:cubicBezTo>
                    <a:pt x="0" y="178943"/>
                    <a:pt x="178943" y="0"/>
                    <a:pt x="399796" y="0"/>
                  </a:cubicBezTo>
                  <a:lnTo>
                    <a:pt x="5293106" y="0"/>
                  </a:lnTo>
                  <a:cubicBezTo>
                    <a:pt x="5513832" y="0"/>
                    <a:pt x="5692902" y="178943"/>
                    <a:pt x="5692902" y="399796"/>
                  </a:cubicBezTo>
                  <a:lnTo>
                    <a:pt x="5692902" y="1998726"/>
                  </a:lnTo>
                  <a:cubicBezTo>
                    <a:pt x="5692902" y="2219452"/>
                    <a:pt x="5513959" y="2398522"/>
                    <a:pt x="5293106" y="2398522"/>
                  </a:cubicBezTo>
                  <a:lnTo>
                    <a:pt x="399796" y="2398522"/>
                  </a:lnTo>
                  <a:cubicBezTo>
                    <a:pt x="178943" y="2398395"/>
                    <a:pt x="0" y="2219452"/>
                    <a:pt x="0" y="1998599"/>
                  </a:cubicBezTo>
                  <a:close/>
                </a:path>
              </a:pathLst>
            </a:custGeom>
            <a:solidFill>
              <a:srgbClr val="FCF9F0"/>
            </a:solidFill>
            <a:ln w="14299" cap="sq">
              <a:solidFill>
                <a:srgbClr val="B78B3A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19050"/>
              <a:ext cx="5692775" cy="24174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692A32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Pāramārthika</a:t>
              </a:r>
            </a:p>
            <a:p>
              <a:pPr algn="ctr">
                <a:lnSpc>
                  <a:spcPts val="2161"/>
                </a:lnSpc>
              </a:pPr>
              <a:r>
                <a:rPr lang="en-US" sz="1801">
                  <a:solidFill>
                    <a:srgbClr val="2D5B5B"/>
                  </a:solidFill>
                  <a:latin typeface="Bradley"/>
                  <a:ea typeface="Bradley"/>
                  <a:cs typeface="Bradley"/>
                  <a:sym typeface="Bradley"/>
                </a:rPr>
                <a:t>Nirguṇa Brahman / Parabrahman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692A3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9255" y="1372676"/>
            <a:ext cx="137265" cy="137265"/>
            <a:chOff x="0" y="0"/>
            <a:chExt cx="183020" cy="1830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9255" y="2951245"/>
            <a:ext cx="137265" cy="137265"/>
            <a:chOff x="0" y="0"/>
            <a:chExt cx="183020" cy="1830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39255" y="4529823"/>
            <a:ext cx="137265" cy="137265"/>
            <a:chOff x="0" y="0"/>
            <a:chExt cx="183020" cy="1830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39255" y="6108392"/>
            <a:ext cx="137265" cy="137265"/>
            <a:chOff x="0" y="0"/>
            <a:chExt cx="183020" cy="1830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39255" y="7686961"/>
            <a:ext cx="137265" cy="137265"/>
            <a:chOff x="0" y="0"/>
            <a:chExt cx="183020" cy="1830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39255" y="9265539"/>
            <a:ext cx="137265" cy="137265"/>
            <a:chOff x="0" y="0"/>
            <a:chExt cx="183020" cy="1830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51059" y="9443990"/>
            <a:ext cx="16472068" cy="34319"/>
            <a:chOff x="0" y="0"/>
            <a:chExt cx="21962758" cy="457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962745" cy="45720"/>
            </a:xfrm>
            <a:custGeom>
              <a:avLst/>
              <a:gdLst/>
              <a:ahLst/>
              <a:cxnLst/>
              <a:rect l="l" t="t" r="r" b="b"/>
              <a:pathLst>
                <a:path w="21962745" h="45720">
                  <a:moveTo>
                    <a:pt x="0" y="0"/>
                  </a:moveTo>
                  <a:lnTo>
                    <a:pt x="21962745" y="0"/>
                  </a:lnTo>
                  <a:lnTo>
                    <a:pt x="21962745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6769410" y="9635376"/>
            <a:ext cx="503453" cy="202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>
                <a:solidFill>
                  <a:srgbClr val="692A32"/>
                </a:solidFill>
                <a:latin typeface="Georgia"/>
                <a:ea typeface="Georgia"/>
                <a:cs typeface="Georgia"/>
                <a:sym typeface="Georgia"/>
              </a:rPr>
              <a:t>9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2126" y="612715"/>
            <a:ext cx="15740120" cy="741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692A32"/>
                </a:solidFill>
                <a:latin typeface="Georgia Bold"/>
                <a:ea typeface="Georgia Bold"/>
                <a:cs typeface="Georgia Bold"/>
                <a:sym typeface="Georgia Bold"/>
              </a:rPr>
              <a:t>RĀMĀNUJA: VIŚIṢṬĀDVAITA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58214" y="2020129"/>
            <a:ext cx="10386698" cy="7103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Brahman is the only independent reality, but it contains real conscious souls and real unconscious matter.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Hence Viśiṣṭādvaita means non-duality of Brahman qualified by real parts.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The One contains the many; unity does not mean distinctionless identity.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God is therefore Saguṇa — infinitely good and endowed with qualities such as omniscience and omnipotence.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3589460" y="2608078"/>
            <a:ext cx="2264912" cy="2264912"/>
            <a:chOff x="0" y="0"/>
            <a:chExt cx="3019882" cy="301988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019933" cy="3019933"/>
            </a:xfrm>
            <a:custGeom>
              <a:avLst/>
              <a:gdLst/>
              <a:ahLst/>
              <a:cxnLst/>
              <a:rect l="l" t="t" r="r" b="b"/>
              <a:pathLst>
                <a:path w="3019933" h="3019933">
                  <a:moveTo>
                    <a:pt x="0" y="1509903"/>
                  </a:moveTo>
                  <a:cubicBezTo>
                    <a:pt x="0" y="676021"/>
                    <a:pt x="676021" y="0"/>
                    <a:pt x="1509903" y="0"/>
                  </a:cubicBezTo>
                  <a:cubicBezTo>
                    <a:pt x="2343785" y="0"/>
                    <a:pt x="3019933" y="676021"/>
                    <a:pt x="3019933" y="1509903"/>
                  </a:cubicBezTo>
                  <a:cubicBezTo>
                    <a:pt x="3019933" y="2343785"/>
                    <a:pt x="2343912" y="3019933"/>
                    <a:pt x="1509903" y="3019933"/>
                  </a:cubicBezTo>
                  <a:cubicBezTo>
                    <a:pt x="675894" y="3019933"/>
                    <a:pt x="0" y="2343912"/>
                    <a:pt x="0" y="1509903"/>
                  </a:cubicBezTo>
                  <a:close/>
                </a:path>
              </a:pathLst>
            </a:custGeom>
            <a:solidFill>
              <a:srgbClr val="2D5B5B"/>
            </a:solidFill>
          </p:spPr>
          <p:txBody>
            <a:bodyPr/>
            <a:lstStyle/>
            <a:p>
              <a:endParaRPr lang="bn-IN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3019882" cy="30294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1"/>
                </a:lnSpc>
              </a:pPr>
              <a:r>
                <a:rPr lang="en-US" sz="2101" b="1">
                  <a:solidFill>
                    <a:srgbClr val="FCF9F0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BRAHMAN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484170" y="5209003"/>
            <a:ext cx="1592875" cy="769268"/>
            <a:chOff x="0" y="0"/>
            <a:chExt cx="2123834" cy="102569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23821" cy="1025652"/>
            </a:xfrm>
            <a:custGeom>
              <a:avLst/>
              <a:gdLst/>
              <a:ahLst/>
              <a:cxnLst/>
              <a:rect l="l" t="t" r="r" b="b"/>
              <a:pathLst>
                <a:path w="2123821" h="1025652">
                  <a:moveTo>
                    <a:pt x="0" y="170942"/>
                  </a:moveTo>
                  <a:cubicBezTo>
                    <a:pt x="0" y="76581"/>
                    <a:pt x="76581" y="0"/>
                    <a:pt x="170942" y="0"/>
                  </a:cubicBezTo>
                  <a:lnTo>
                    <a:pt x="1952879" y="0"/>
                  </a:lnTo>
                  <a:cubicBezTo>
                    <a:pt x="2047240" y="0"/>
                    <a:pt x="2123821" y="76581"/>
                    <a:pt x="2123821" y="170942"/>
                  </a:cubicBezTo>
                  <a:lnTo>
                    <a:pt x="2123821" y="854710"/>
                  </a:lnTo>
                  <a:cubicBezTo>
                    <a:pt x="2123821" y="949071"/>
                    <a:pt x="2047240" y="1025652"/>
                    <a:pt x="1952879" y="1025652"/>
                  </a:cubicBezTo>
                  <a:lnTo>
                    <a:pt x="170942" y="1025652"/>
                  </a:lnTo>
                  <a:cubicBezTo>
                    <a:pt x="76581" y="1025652"/>
                    <a:pt x="0" y="949198"/>
                    <a:pt x="0" y="854710"/>
                  </a:cubicBezTo>
                  <a:close/>
                </a:path>
              </a:pathLst>
            </a:custGeom>
            <a:solidFill>
              <a:srgbClr val="FCF9F0"/>
            </a:solidFill>
            <a:ln w="14299" cap="sq">
              <a:solidFill>
                <a:srgbClr val="B78B3A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2123834" cy="10542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1"/>
                </a:lnSpc>
              </a:pPr>
              <a:r>
                <a:rPr lang="en-US" sz="1651">
                  <a:solidFill>
                    <a:srgbClr val="692A32"/>
                  </a:solidFill>
                  <a:latin typeface="Bradley"/>
                  <a:ea typeface="Bradley"/>
                  <a:cs typeface="Bradley"/>
                  <a:sym typeface="Bradley"/>
                </a:rPr>
                <a:t>Matter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160885" y="5209003"/>
            <a:ext cx="1592875" cy="769268"/>
            <a:chOff x="0" y="0"/>
            <a:chExt cx="2123834" cy="102569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123821" cy="1025652"/>
            </a:xfrm>
            <a:custGeom>
              <a:avLst/>
              <a:gdLst/>
              <a:ahLst/>
              <a:cxnLst/>
              <a:rect l="l" t="t" r="r" b="b"/>
              <a:pathLst>
                <a:path w="2123821" h="1025652">
                  <a:moveTo>
                    <a:pt x="0" y="170942"/>
                  </a:moveTo>
                  <a:cubicBezTo>
                    <a:pt x="0" y="76581"/>
                    <a:pt x="76581" y="0"/>
                    <a:pt x="170942" y="0"/>
                  </a:cubicBezTo>
                  <a:lnTo>
                    <a:pt x="1952879" y="0"/>
                  </a:lnTo>
                  <a:cubicBezTo>
                    <a:pt x="2047240" y="0"/>
                    <a:pt x="2123821" y="76581"/>
                    <a:pt x="2123821" y="170942"/>
                  </a:cubicBezTo>
                  <a:lnTo>
                    <a:pt x="2123821" y="854710"/>
                  </a:lnTo>
                  <a:cubicBezTo>
                    <a:pt x="2123821" y="949071"/>
                    <a:pt x="2047240" y="1025652"/>
                    <a:pt x="1952879" y="1025652"/>
                  </a:cubicBezTo>
                  <a:lnTo>
                    <a:pt x="170942" y="1025652"/>
                  </a:lnTo>
                  <a:cubicBezTo>
                    <a:pt x="76581" y="1025652"/>
                    <a:pt x="0" y="949198"/>
                    <a:pt x="0" y="854710"/>
                  </a:cubicBezTo>
                  <a:close/>
                </a:path>
              </a:pathLst>
            </a:custGeom>
            <a:solidFill>
              <a:srgbClr val="FCF9F0"/>
            </a:solidFill>
            <a:ln w="14299" cap="sq">
              <a:solidFill>
                <a:srgbClr val="B78B3A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2123834" cy="10542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81"/>
                </a:lnSpc>
              </a:pPr>
              <a:r>
                <a:rPr lang="en-US" sz="1651">
                  <a:solidFill>
                    <a:srgbClr val="692A32"/>
                  </a:solidFill>
                  <a:latin typeface="Bradley"/>
                  <a:ea typeface="Bradley"/>
                  <a:cs typeface="Bradley"/>
                  <a:sym typeface="Bradley"/>
                </a:rPr>
                <a:t>Souls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692A3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9255" y="1372676"/>
            <a:ext cx="137265" cy="137265"/>
            <a:chOff x="0" y="0"/>
            <a:chExt cx="183020" cy="1830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9255" y="2951245"/>
            <a:ext cx="137265" cy="137265"/>
            <a:chOff x="0" y="0"/>
            <a:chExt cx="183020" cy="1830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39255" y="4529823"/>
            <a:ext cx="137265" cy="137265"/>
            <a:chOff x="0" y="0"/>
            <a:chExt cx="183020" cy="1830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39255" y="6108392"/>
            <a:ext cx="137265" cy="137265"/>
            <a:chOff x="0" y="0"/>
            <a:chExt cx="183020" cy="1830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39255" y="7686961"/>
            <a:ext cx="137265" cy="137265"/>
            <a:chOff x="0" y="0"/>
            <a:chExt cx="183020" cy="1830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39255" y="9265539"/>
            <a:ext cx="137265" cy="137265"/>
            <a:chOff x="0" y="0"/>
            <a:chExt cx="183020" cy="1830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51059" y="9443990"/>
            <a:ext cx="16472068" cy="34319"/>
            <a:chOff x="0" y="0"/>
            <a:chExt cx="21962758" cy="457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962745" cy="45720"/>
            </a:xfrm>
            <a:custGeom>
              <a:avLst/>
              <a:gdLst/>
              <a:ahLst/>
              <a:cxnLst/>
              <a:rect l="l" t="t" r="r" b="b"/>
              <a:pathLst>
                <a:path w="21962745" h="45720">
                  <a:moveTo>
                    <a:pt x="0" y="0"/>
                  </a:moveTo>
                  <a:lnTo>
                    <a:pt x="21962745" y="0"/>
                  </a:lnTo>
                  <a:lnTo>
                    <a:pt x="21962745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6769410" y="9635376"/>
            <a:ext cx="503453" cy="202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>
                <a:solidFill>
                  <a:srgbClr val="692A32"/>
                </a:solidFill>
                <a:latin typeface="Georgia"/>
                <a:ea typeface="Georgia"/>
                <a:cs typeface="Georgia"/>
                <a:sym typeface="Georgia"/>
              </a:rPr>
              <a:t>10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2126" y="612715"/>
            <a:ext cx="15740120" cy="741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692A32"/>
                </a:solidFill>
                <a:latin typeface="Georgia Bold"/>
                <a:ea typeface="Georgia Bold"/>
                <a:cs typeface="Georgia Bold"/>
                <a:sym typeface="Georgia Bold"/>
              </a:rPr>
              <a:t>THREE KINDS OF DISTINCTION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58214" y="2020129"/>
            <a:ext cx="10386698" cy="7103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Vijātīya-bheda — distinction from things of another class.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Sajātīya-bheda — distinction from another member of the same class.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Svagata-bheda — internal distinction between different parts within one reality.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Rāmānuja denies the first two in Brahman, but accepts svagata-bheda because conscious and unconscious realities are really distinct within God.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2552807" y="2257758"/>
            <a:ext cx="4132316" cy="975170"/>
            <a:chOff x="0" y="0"/>
            <a:chExt cx="5509755" cy="130022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509768" cy="1300226"/>
            </a:xfrm>
            <a:custGeom>
              <a:avLst/>
              <a:gdLst/>
              <a:ahLst/>
              <a:cxnLst/>
              <a:rect l="l" t="t" r="r" b="b"/>
              <a:pathLst>
                <a:path w="5509768" h="1300226">
                  <a:moveTo>
                    <a:pt x="0" y="216662"/>
                  </a:moveTo>
                  <a:cubicBezTo>
                    <a:pt x="0" y="97028"/>
                    <a:pt x="97028" y="0"/>
                    <a:pt x="216662" y="0"/>
                  </a:cubicBezTo>
                  <a:lnTo>
                    <a:pt x="5293106" y="0"/>
                  </a:lnTo>
                  <a:cubicBezTo>
                    <a:pt x="5412740" y="0"/>
                    <a:pt x="5509768" y="97028"/>
                    <a:pt x="5509768" y="216662"/>
                  </a:cubicBezTo>
                  <a:lnTo>
                    <a:pt x="5509768" y="1083564"/>
                  </a:lnTo>
                  <a:cubicBezTo>
                    <a:pt x="5509768" y="1203198"/>
                    <a:pt x="5412740" y="1300226"/>
                    <a:pt x="5293106" y="1300226"/>
                  </a:cubicBezTo>
                  <a:lnTo>
                    <a:pt x="216662" y="1300226"/>
                  </a:lnTo>
                  <a:cubicBezTo>
                    <a:pt x="97028" y="1300226"/>
                    <a:pt x="0" y="1203198"/>
                    <a:pt x="0" y="1083564"/>
                  </a:cubicBezTo>
                  <a:close/>
                </a:path>
              </a:pathLst>
            </a:custGeom>
            <a:solidFill>
              <a:srgbClr val="FCF9F0"/>
            </a:solidFill>
            <a:ln w="14299" cap="sq">
              <a:solidFill>
                <a:srgbClr val="B78B3A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5509755" cy="13383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>
                  <a:solidFill>
                    <a:srgbClr val="692A32"/>
                  </a:solidFill>
                  <a:latin typeface="Bradley"/>
                  <a:ea typeface="Bradley"/>
                  <a:cs typeface="Bradley"/>
                  <a:sym typeface="Bradley"/>
                </a:rPr>
                <a:t>Vijātīya</a:t>
              </a:r>
            </a:p>
            <a:p>
              <a:pPr algn="ctr">
                <a:lnSpc>
                  <a:spcPts val="2161"/>
                </a:lnSpc>
              </a:pPr>
              <a:r>
                <a:rPr lang="en-US" sz="1801">
                  <a:solidFill>
                    <a:srgbClr val="692A32"/>
                  </a:solidFill>
                  <a:latin typeface="Bradley"/>
                  <a:ea typeface="Bradley"/>
                  <a:cs typeface="Bradley"/>
                  <a:sym typeface="Bradley"/>
                </a:rPr>
                <a:t>heterogeneous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552807" y="3561798"/>
            <a:ext cx="4132316" cy="975170"/>
            <a:chOff x="0" y="0"/>
            <a:chExt cx="5509755" cy="130022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509768" cy="1300226"/>
            </a:xfrm>
            <a:custGeom>
              <a:avLst/>
              <a:gdLst/>
              <a:ahLst/>
              <a:cxnLst/>
              <a:rect l="l" t="t" r="r" b="b"/>
              <a:pathLst>
                <a:path w="5509768" h="1300226">
                  <a:moveTo>
                    <a:pt x="0" y="216662"/>
                  </a:moveTo>
                  <a:cubicBezTo>
                    <a:pt x="0" y="97028"/>
                    <a:pt x="97028" y="0"/>
                    <a:pt x="216662" y="0"/>
                  </a:cubicBezTo>
                  <a:lnTo>
                    <a:pt x="5293106" y="0"/>
                  </a:lnTo>
                  <a:cubicBezTo>
                    <a:pt x="5412740" y="0"/>
                    <a:pt x="5509768" y="97028"/>
                    <a:pt x="5509768" y="216662"/>
                  </a:cubicBezTo>
                  <a:lnTo>
                    <a:pt x="5509768" y="1083564"/>
                  </a:lnTo>
                  <a:cubicBezTo>
                    <a:pt x="5509768" y="1203198"/>
                    <a:pt x="5412740" y="1300226"/>
                    <a:pt x="5293106" y="1300226"/>
                  </a:cubicBezTo>
                  <a:lnTo>
                    <a:pt x="216662" y="1300226"/>
                  </a:lnTo>
                  <a:cubicBezTo>
                    <a:pt x="97028" y="1300226"/>
                    <a:pt x="0" y="1203198"/>
                    <a:pt x="0" y="1083564"/>
                  </a:cubicBezTo>
                  <a:close/>
                </a:path>
              </a:pathLst>
            </a:custGeom>
            <a:solidFill>
              <a:srgbClr val="FCF9F0"/>
            </a:solidFill>
            <a:ln w="14299" cap="sq">
              <a:solidFill>
                <a:srgbClr val="B78B3A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5509755" cy="13383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>
                  <a:solidFill>
                    <a:srgbClr val="692A32"/>
                  </a:solidFill>
                  <a:latin typeface="Bradley"/>
                  <a:ea typeface="Bradley"/>
                  <a:cs typeface="Bradley"/>
                  <a:sym typeface="Bradley"/>
                </a:rPr>
                <a:t>Sajātīya</a:t>
              </a:r>
            </a:p>
            <a:p>
              <a:pPr algn="ctr">
                <a:lnSpc>
                  <a:spcPts val="2161"/>
                </a:lnSpc>
              </a:pPr>
              <a:r>
                <a:rPr lang="en-US" sz="1801">
                  <a:solidFill>
                    <a:srgbClr val="692A32"/>
                  </a:solidFill>
                  <a:latin typeface="Bradley"/>
                  <a:ea typeface="Bradley"/>
                  <a:cs typeface="Bradley"/>
                  <a:sym typeface="Bradley"/>
                </a:rPr>
                <a:t>homogeneous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552807" y="4865837"/>
            <a:ext cx="4132316" cy="975170"/>
            <a:chOff x="0" y="0"/>
            <a:chExt cx="5509755" cy="130022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509768" cy="1300226"/>
            </a:xfrm>
            <a:custGeom>
              <a:avLst/>
              <a:gdLst/>
              <a:ahLst/>
              <a:cxnLst/>
              <a:rect l="l" t="t" r="r" b="b"/>
              <a:pathLst>
                <a:path w="5509768" h="1300226">
                  <a:moveTo>
                    <a:pt x="0" y="216662"/>
                  </a:moveTo>
                  <a:cubicBezTo>
                    <a:pt x="0" y="97028"/>
                    <a:pt x="97028" y="0"/>
                    <a:pt x="216662" y="0"/>
                  </a:cubicBezTo>
                  <a:lnTo>
                    <a:pt x="5293106" y="0"/>
                  </a:lnTo>
                  <a:cubicBezTo>
                    <a:pt x="5412740" y="0"/>
                    <a:pt x="5509768" y="97028"/>
                    <a:pt x="5509768" y="216662"/>
                  </a:cubicBezTo>
                  <a:lnTo>
                    <a:pt x="5509768" y="1083564"/>
                  </a:lnTo>
                  <a:cubicBezTo>
                    <a:pt x="5509768" y="1203198"/>
                    <a:pt x="5412740" y="1300226"/>
                    <a:pt x="5293106" y="1300226"/>
                  </a:cubicBezTo>
                  <a:lnTo>
                    <a:pt x="216662" y="1300226"/>
                  </a:lnTo>
                  <a:cubicBezTo>
                    <a:pt x="97028" y="1300226"/>
                    <a:pt x="0" y="1203198"/>
                    <a:pt x="0" y="1083564"/>
                  </a:cubicBezTo>
                  <a:close/>
                </a:path>
              </a:pathLst>
            </a:custGeom>
            <a:solidFill>
              <a:srgbClr val="FCF9F0"/>
            </a:solidFill>
            <a:ln w="14299" cap="sq">
              <a:solidFill>
                <a:srgbClr val="B78B3A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5509755" cy="13383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>
                  <a:solidFill>
                    <a:srgbClr val="692A32"/>
                  </a:solidFill>
                  <a:latin typeface="Bradley"/>
                  <a:ea typeface="Bradley"/>
                  <a:cs typeface="Bradley"/>
                  <a:sym typeface="Bradley"/>
                </a:rPr>
                <a:t>Svagata</a:t>
              </a:r>
            </a:p>
            <a:p>
              <a:pPr algn="ctr">
                <a:lnSpc>
                  <a:spcPts val="2161"/>
                </a:lnSpc>
              </a:pPr>
              <a:r>
                <a:rPr lang="en-US" sz="1801">
                  <a:solidFill>
                    <a:srgbClr val="692A32"/>
                  </a:solidFill>
                  <a:latin typeface="Bradley"/>
                  <a:ea typeface="Bradley"/>
                  <a:cs typeface="Bradley"/>
                  <a:sym typeface="Bradley"/>
                </a:rPr>
                <a:t>internal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692A3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9255" y="1372676"/>
            <a:ext cx="137265" cy="137265"/>
            <a:chOff x="0" y="0"/>
            <a:chExt cx="183020" cy="1830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9255" y="2951245"/>
            <a:ext cx="137265" cy="137265"/>
            <a:chOff x="0" y="0"/>
            <a:chExt cx="183020" cy="1830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39255" y="4529823"/>
            <a:ext cx="137265" cy="137265"/>
            <a:chOff x="0" y="0"/>
            <a:chExt cx="183020" cy="1830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39255" y="6108392"/>
            <a:ext cx="137265" cy="137265"/>
            <a:chOff x="0" y="0"/>
            <a:chExt cx="183020" cy="1830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39255" y="7686961"/>
            <a:ext cx="137265" cy="137265"/>
            <a:chOff x="0" y="0"/>
            <a:chExt cx="183020" cy="1830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39255" y="9265539"/>
            <a:ext cx="137265" cy="137265"/>
            <a:chOff x="0" y="0"/>
            <a:chExt cx="183020" cy="1830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51059" y="9443990"/>
            <a:ext cx="16472068" cy="34319"/>
            <a:chOff x="0" y="0"/>
            <a:chExt cx="21962758" cy="457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962745" cy="45720"/>
            </a:xfrm>
            <a:custGeom>
              <a:avLst/>
              <a:gdLst/>
              <a:ahLst/>
              <a:cxnLst/>
              <a:rect l="l" t="t" r="r" b="b"/>
              <a:pathLst>
                <a:path w="21962745" h="45720">
                  <a:moveTo>
                    <a:pt x="0" y="0"/>
                  </a:moveTo>
                  <a:lnTo>
                    <a:pt x="21962745" y="0"/>
                  </a:lnTo>
                  <a:lnTo>
                    <a:pt x="21962745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6769410" y="9635376"/>
            <a:ext cx="503453" cy="202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>
                <a:solidFill>
                  <a:srgbClr val="692A32"/>
                </a:solidFill>
                <a:latin typeface="Georgia"/>
                <a:ea typeface="Georgia"/>
                <a:cs typeface="Georgia"/>
                <a:sym typeface="Georgia"/>
              </a:rPr>
              <a:t>11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2126" y="612715"/>
            <a:ext cx="15740120" cy="741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692A32"/>
                </a:solidFill>
                <a:latin typeface="Georgia Bold"/>
                <a:ea typeface="Georgia Bold"/>
                <a:cs typeface="Georgia Bold"/>
                <a:sym typeface="Georgia Bold"/>
              </a:rPr>
              <a:t>RĀMĀNUJA: GOD &amp; THE WORLD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58214" y="2020129"/>
            <a:ext cx="10386698" cy="7103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God really creates the world; matter and souls are eternal, though their embodied forms change.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In dissolution, matter and souls remain in an unmanifest state with Brahman (kāraṇa-brahma).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In creation, Brahman appears as the manifested world and embodied souls (kārya-brahma).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God is not reduced to the imperfections of creation.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3582307" y="2738199"/>
            <a:ext cx="2347846" cy="3445983"/>
            <a:chOff x="0" y="0"/>
            <a:chExt cx="3130461" cy="459464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130423" cy="4594606"/>
            </a:xfrm>
            <a:custGeom>
              <a:avLst/>
              <a:gdLst/>
              <a:ahLst/>
              <a:cxnLst/>
              <a:rect l="l" t="t" r="r" b="b"/>
              <a:pathLst>
                <a:path w="3130423" h="4594606">
                  <a:moveTo>
                    <a:pt x="0" y="2297303"/>
                  </a:moveTo>
                  <a:cubicBezTo>
                    <a:pt x="0" y="1028573"/>
                    <a:pt x="700786" y="0"/>
                    <a:pt x="1565275" y="0"/>
                  </a:cubicBezTo>
                  <a:cubicBezTo>
                    <a:pt x="2429764" y="0"/>
                    <a:pt x="3130423" y="1028573"/>
                    <a:pt x="3130423" y="2297303"/>
                  </a:cubicBezTo>
                  <a:cubicBezTo>
                    <a:pt x="3130423" y="3566033"/>
                    <a:pt x="2429637" y="4594606"/>
                    <a:pt x="1565275" y="4594606"/>
                  </a:cubicBezTo>
                  <a:cubicBezTo>
                    <a:pt x="700913" y="4594606"/>
                    <a:pt x="0" y="3566033"/>
                    <a:pt x="0" y="2297303"/>
                  </a:cubicBezTo>
                  <a:close/>
                </a:path>
              </a:pathLst>
            </a:custGeom>
            <a:solidFill>
              <a:srgbClr val="E8E0CF"/>
            </a:solidFill>
            <a:ln w="14299" cap="sq">
              <a:solidFill>
                <a:srgbClr val="2D5B5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3130461" cy="46041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1"/>
                </a:lnSpc>
              </a:pPr>
              <a:r>
                <a:rPr lang="en-US" sz="2101" b="1">
                  <a:solidFill>
                    <a:srgbClr val="692A32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GOD</a:t>
              </a:r>
            </a:p>
            <a:p>
              <a:pPr algn="ctr">
                <a:lnSpc>
                  <a:spcPts val="2521"/>
                </a:lnSpc>
              </a:pPr>
              <a:r>
                <a:rPr lang="en-US" sz="2101" b="1">
                  <a:solidFill>
                    <a:srgbClr val="692A32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(Soul)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2788656" y="6508766"/>
            <a:ext cx="3797875" cy="1063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2"/>
              </a:lnSpc>
            </a:pPr>
            <a:r>
              <a:rPr lang="en-US" sz="2251">
                <a:solidFill>
                  <a:srgbClr val="2D5B5B"/>
                </a:solidFill>
                <a:latin typeface="Bradley"/>
                <a:ea typeface="Bradley"/>
                <a:cs typeface="Bradley"/>
                <a:sym typeface="Bradley"/>
              </a:rPr>
              <a:t>Universe = God's body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692A3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9255" y="1372676"/>
            <a:ext cx="137265" cy="137265"/>
            <a:chOff x="0" y="0"/>
            <a:chExt cx="183020" cy="1830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9255" y="2951245"/>
            <a:ext cx="137265" cy="137265"/>
            <a:chOff x="0" y="0"/>
            <a:chExt cx="183020" cy="1830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39255" y="4529823"/>
            <a:ext cx="137265" cy="137265"/>
            <a:chOff x="0" y="0"/>
            <a:chExt cx="183020" cy="1830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39255" y="6108392"/>
            <a:ext cx="137265" cy="137265"/>
            <a:chOff x="0" y="0"/>
            <a:chExt cx="183020" cy="1830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39255" y="7686961"/>
            <a:ext cx="137265" cy="137265"/>
            <a:chOff x="0" y="0"/>
            <a:chExt cx="183020" cy="1830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39255" y="9265539"/>
            <a:ext cx="137265" cy="137265"/>
            <a:chOff x="0" y="0"/>
            <a:chExt cx="183020" cy="1830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51059" y="9443990"/>
            <a:ext cx="16472068" cy="34319"/>
            <a:chOff x="0" y="0"/>
            <a:chExt cx="21962758" cy="457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962745" cy="45720"/>
            </a:xfrm>
            <a:custGeom>
              <a:avLst/>
              <a:gdLst/>
              <a:ahLst/>
              <a:cxnLst/>
              <a:rect l="l" t="t" r="r" b="b"/>
              <a:pathLst>
                <a:path w="21962745" h="45720">
                  <a:moveTo>
                    <a:pt x="0" y="0"/>
                  </a:moveTo>
                  <a:lnTo>
                    <a:pt x="21962745" y="0"/>
                  </a:lnTo>
                  <a:lnTo>
                    <a:pt x="21962745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6769410" y="9635376"/>
            <a:ext cx="503453" cy="202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>
                <a:solidFill>
                  <a:srgbClr val="692A32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2126" y="612715"/>
            <a:ext cx="15740120" cy="741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692A32"/>
                </a:solidFill>
                <a:latin typeface="Georgia Bold"/>
                <a:ea typeface="Georgia Bold"/>
                <a:cs typeface="Georgia Bold"/>
                <a:sym typeface="Georgia Bold"/>
              </a:rPr>
              <a:t>BODY–SOUL ANALOGY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58214" y="2020129"/>
            <a:ext cx="10386698" cy="7103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Rāmānuja compares God to the soul and the universe to God's body.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As the soul controls the body from within, God is Antaryāmin — the inner regulator of matter and souls.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Bodily changes do not make the soul itself suffer in the same way; likewise God transcends worldly defects.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Other analogies, such as king and subjects, are also used to explain divine immunity.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3582307" y="2738199"/>
            <a:ext cx="2347846" cy="3445983"/>
            <a:chOff x="0" y="0"/>
            <a:chExt cx="3130461" cy="459464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130423" cy="4594606"/>
            </a:xfrm>
            <a:custGeom>
              <a:avLst/>
              <a:gdLst/>
              <a:ahLst/>
              <a:cxnLst/>
              <a:rect l="l" t="t" r="r" b="b"/>
              <a:pathLst>
                <a:path w="3130423" h="4594606">
                  <a:moveTo>
                    <a:pt x="0" y="2297303"/>
                  </a:moveTo>
                  <a:cubicBezTo>
                    <a:pt x="0" y="1028573"/>
                    <a:pt x="700786" y="0"/>
                    <a:pt x="1565275" y="0"/>
                  </a:cubicBezTo>
                  <a:cubicBezTo>
                    <a:pt x="2429764" y="0"/>
                    <a:pt x="3130423" y="1028573"/>
                    <a:pt x="3130423" y="2297303"/>
                  </a:cubicBezTo>
                  <a:cubicBezTo>
                    <a:pt x="3130423" y="3566033"/>
                    <a:pt x="2429637" y="4594606"/>
                    <a:pt x="1565275" y="4594606"/>
                  </a:cubicBezTo>
                  <a:cubicBezTo>
                    <a:pt x="700913" y="4594606"/>
                    <a:pt x="0" y="3566033"/>
                    <a:pt x="0" y="2297303"/>
                  </a:cubicBezTo>
                  <a:close/>
                </a:path>
              </a:pathLst>
            </a:custGeom>
            <a:solidFill>
              <a:srgbClr val="E8E0CF"/>
            </a:solidFill>
            <a:ln w="14299" cap="sq">
              <a:solidFill>
                <a:srgbClr val="2D5B5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3130461" cy="46041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1"/>
                </a:lnSpc>
              </a:pPr>
              <a:r>
                <a:rPr lang="en-US" sz="2101" b="1">
                  <a:solidFill>
                    <a:srgbClr val="692A32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GOD</a:t>
              </a:r>
            </a:p>
            <a:p>
              <a:pPr algn="ctr">
                <a:lnSpc>
                  <a:spcPts val="2521"/>
                </a:lnSpc>
              </a:pPr>
              <a:r>
                <a:rPr lang="en-US" sz="2101" b="1">
                  <a:solidFill>
                    <a:srgbClr val="692A32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(Soul)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2788656" y="6508766"/>
            <a:ext cx="3797875" cy="1063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2"/>
              </a:lnSpc>
            </a:pPr>
            <a:r>
              <a:rPr lang="en-US" sz="2251">
                <a:solidFill>
                  <a:srgbClr val="2D5B5B"/>
                </a:solidFill>
                <a:latin typeface="Bradley"/>
                <a:ea typeface="Bradley"/>
                <a:cs typeface="Bradley"/>
                <a:sym typeface="Bradley"/>
              </a:rPr>
              <a:t>Universe = God's body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692A3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9255" y="1372676"/>
            <a:ext cx="137265" cy="137265"/>
            <a:chOff x="0" y="0"/>
            <a:chExt cx="183020" cy="1830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9255" y="2951245"/>
            <a:ext cx="137265" cy="137265"/>
            <a:chOff x="0" y="0"/>
            <a:chExt cx="183020" cy="1830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39255" y="4529823"/>
            <a:ext cx="137265" cy="137265"/>
            <a:chOff x="0" y="0"/>
            <a:chExt cx="183020" cy="1830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39255" y="6108392"/>
            <a:ext cx="137265" cy="137265"/>
            <a:chOff x="0" y="0"/>
            <a:chExt cx="183020" cy="1830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39255" y="7686961"/>
            <a:ext cx="137265" cy="137265"/>
            <a:chOff x="0" y="0"/>
            <a:chExt cx="183020" cy="1830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39255" y="9265539"/>
            <a:ext cx="137265" cy="137265"/>
            <a:chOff x="0" y="0"/>
            <a:chExt cx="183020" cy="1830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51059" y="9443990"/>
            <a:ext cx="16472068" cy="34319"/>
            <a:chOff x="0" y="0"/>
            <a:chExt cx="21962758" cy="457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962745" cy="45720"/>
            </a:xfrm>
            <a:custGeom>
              <a:avLst/>
              <a:gdLst/>
              <a:ahLst/>
              <a:cxnLst/>
              <a:rect l="l" t="t" r="r" b="b"/>
              <a:pathLst>
                <a:path w="21962745" h="45720">
                  <a:moveTo>
                    <a:pt x="0" y="0"/>
                  </a:moveTo>
                  <a:lnTo>
                    <a:pt x="21962745" y="0"/>
                  </a:lnTo>
                  <a:lnTo>
                    <a:pt x="21962745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6769410" y="9635376"/>
            <a:ext cx="503453" cy="202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>
                <a:solidFill>
                  <a:srgbClr val="692A32"/>
                </a:solidFill>
                <a:latin typeface="Georgia"/>
                <a:ea typeface="Georgia"/>
                <a:cs typeface="Georgia"/>
                <a:sym typeface="Georgia"/>
              </a:rPr>
              <a:t>13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2126" y="612715"/>
            <a:ext cx="15740120" cy="741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692A32"/>
                </a:solidFill>
                <a:latin typeface="Georgia Bold"/>
                <a:ea typeface="Georgia Bold"/>
                <a:cs typeface="Georgia Bold"/>
                <a:sym typeface="Georgia Bold"/>
              </a:rPr>
              <a:t>RĀMĀNUJA'S THEISTIC GOD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58214" y="2020129"/>
            <a:ext cx="10386698" cy="7103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God is immanent and transcendent, personal and self-conscious, possessing will.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God is the object of worship and the goal of religious aspiration.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Salvation is obtained through devotion, prayer and the grace of God.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Scriptural testimony has special importance because ordinary inference cannot fully grasp the unique relation of God and world.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3726725" y="2951245"/>
            <a:ext cx="1921745" cy="1784471"/>
            <a:chOff x="0" y="0"/>
            <a:chExt cx="2562327" cy="2379294"/>
          </a:xfrm>
        </p:grpSpPr>
        <p:sp>
          <p:nvSpPr>
            <p:cNvPr id="22" name="Freeform 22"/>
            <p:cNvSpPr/>
            <p:nvPr/>
          </p:nvSpPr>
          <p:spPr>
            <a:xfrm>
              <a:off x="-9311" y="29493"/>
              <a:ext cx="2580974" cy="2349852"/>
            </a:xfrm>
            <a:custGeom>
              <a:avLst/>
              <a:gdLst/>
              <a:ahLst/>
              <a:cxnLst/>
              <a:rect l="l" t="t" r="r" b="b"/>
              <a:pathLst>
                <a:path w="2580974" h="2349852">
                  <a:moveTo>
                    <a:pt x="1290487" y="565375"/>
                  </a:moveTo>
                  <a:cubicBezTo>
                    <a:pt x="1824268" y="-822608"/>
                    <a:pt x="3906179" y="565375"/>
                    <a:pt x="1290487" y="2349852"/>
                  </a:cubicBezTo>
                  <a:cubicBezTo>
                    <a:pt x="-1325205" y="565375"/>
                    <a:pt x="756706" y="-822608"/>
                    <a:pt x="1290487" y="565375"/>
                  </a:cubicBezTo>
                  <a:close/>
                </a:path>
              </a:pathLst>
            </a:custGeom>
            <a:solidFill>
              <a:srgbClr val="692A32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2857293" y="5273354"/>
            <a:ext cx="3797875" cy="1750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</a:pPr>
            <a:r>
              <a:rPr lang="en-US" sz="2401">
                <a:solidFill>
                  <a:srgbClr val="2D5B5B"/>
                </a:solidFill>
                <a:latin typeface="Bradley"/>
                <a:ea typeface="Bradley"/>
                <a:cs typeface="Bradley"/>
                <a:sym typeface="Bradley"/>
              </a:rPr>
              <a:t>Prayer + Bhakti</a:t>
            </a:r>
          </a:p>
          <a:p>
            <a:pPr algn="ctr">
              <a:lnSpc>
                <a:spcPts val="2882"/>
              </a:lnSpc>
            </a:pPr>
            <a:r>
              <a:rPr lang="en-US" sz="2401">
                <a:solidFill>
                  <a:srgbClr val="2D5B5B"/>
                </a:solidFill>
                <a:latin typeface="Bradley"/>
                <a:ea typeface="Bradley"/>
                <a:cs typeface="Bradley"/>
                <a:sym typeface="Bradley"/>
              </a:rPr>
              <a:t>+ God's Grace</a:t>
            </a:r>
          </a:p>
          <a:p>
            <a:pPr algn="ctr">
              <a:lnSpc>
                <a:spcPts val="2882"/>
              </a:lnSpc>
            </a:pPr>
            <a:r>
              <a:rPr lang="en-US" sz="2401">
                <a:solidFill>
                  <a:srgbClr val="2D5B5B"/>
                </a:solidFill>
                <a:latin typeface="Bradley"/>
                <a:ea typeface="Bradley"/>
                <a:cs typeface="Bradley"/>
                <a:sym typeface="Bradley"/>
              </a:rPr>
              <a:t>→ Salvation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692A3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9255" y="1372676"/>
            <a:ext cx="137265" cy="137265"/>
            <a:chOff x="0" y="0"/>
            <a:chExt cx="183020" cy="1830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9255" y="2951245"/>
            <a:ext cx="137265" cy="137265"/>
            <a:chOff x="0" y="0"/>
            <a:chExt cx="183020" cy="1830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39255" y="4529823"/>
            <a:ext cx="137265" cy="137265"/>
            <a:chOff x="0" y="0"/>
            <a:chExt cx="183020" cy="1830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39255" y="6108392"/>
            <a:ext cx="137265" cy="137265"/>
            <a:chOff x="0" y="0"/>
            <a:chExt cx="183020" cy="1830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39255" y="7686961"/>
            <a:ext cx="137265" cy="137265"/>
            <a:chOff x="0" y="0"/>
            <a:chExt cx="183020" cy="1830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39255" y="9265539"/>
            <a:ext cx="137265" cy="137265"/>
            <a:chOff x="0" y="0"/>
            <a:chExt cx="183020" cy="1830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51059" y="9443990"/>
            <a:ext cx="16472068" cy="34319"/>
            <a:chOff x="0" y="0"/>
            <a:chExt cx="21962758" cy="457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962745" cy="45720"/>
            </a:xfrm>
            <a:custGeom>
              <a:avLst/>
              <a:gdLst/>
              <a:ahLst/>
              <a:cxnLst/>
              <a:rect l="l" t="t" r="r" b="b"/>
              <a:pathLst>
                <a:path w="21962745" h="45720">
                  <a:moveTo>
                    <a:pt x="0" y="0"/>
                  </a:moveTo>
                  <a:lnTo>
                    <a:pt x="21962745" y="0"/>
                  </a:lnTo>
                  <a:lnTo>
                    <a:pt x="21962745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6769410" y="9635376"/>
            <a:ext cx="503453" cy="202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>
                <a:solidFill>
                  <a:srgbClr val="692A32"/>
                </a:solidFill>
                <a:latin typeface="Georgia"/>
                <a:ea typeface="Georgia"/>
                <a:cs typeface="Georgia"/>
                <a:sym typeface="Georgia"/>
              </a:rPr>
              <a:t>14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2126" y="612715"/>
            <a:ext cx="15740120" cy="741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692A32"/>
                </a:solidFill>
                <a:latin typeface="Georgia Bold"/>
                <a:ea typeface="Georgia Bold"/>
                <a:cs typeface="Georgia Bold"/>
                <a:sym typeface="Georgia Bold"/>
              </a:rPr>
              <a:t>FINAL COMPARISON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58214" y="2020129"/>
            <a:ext cx="10386698" cy="7103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Śaṅkara: Nirguṇa Brahman is the ultimate reality; Saguṇa Īśvara belongs to the empirical standpoint and is worshipped.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Rāmānuja: Brahman is eternally Saguṇa and includes real matter and real souls.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Śaṅkara: world is appearance through Māyā; God is ultimately untouched by it.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Rāmānuja: world is real; God is its inner ruler and transcendent ground.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Both preserve God's ultimacy, but differ on whether divine qualities and the world are ultimately real.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2415533" y="2257758"/>
            <a:ext cx="4338218" cy="2141944"/>
            <a:chOff x="0" y="0"/>
            <a:chExt cx="5784291" cy="285592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784342" cy="2855976"/>
            </a:xfrm>
            <a:custGeom>
              <a:avLst/>
              <a:gdLst/>
              <a:ahLst/>
              <a:cxnLst/>
              <a:rect l="l" t="t" r="r" b="b"/>
              <a:pathLst>
                <a:path w="5784342" h="2855976">
                  <a:moveTo>
                    <a:pt x="0" y="475996"/>
                  </a:moveTo>
                  <a:cubicBezTo>
                    <a:pt x="0" y="213106"/>
                    <a:pt x="213106" y="0"/>
                    <a:pt x="475996" y="0"/>
                  </a:cubicBezTo>
                  <a:lnTo>
                    <a:pt x="5308346" y="0"/>
                  </a:lnTo>
                  <a:cubicBezTo>
                    <a:pt x="5571236" y="0"/>
                    <a:pt x="5784342" y="213106"/>
                    <a:pt x="5784342" y="475996"/>
                  </a:cubicBezTo>
                  <a:lnTo>
                    <a:pt x="5784342" y="2379980"/>
                  </a:lnTo>
                  <a:cubicBezTo>
                    <a:pt x="5784342" y="2642870"/>
                    <a:pt x="5571236" y="2855976"/>
                    <a:pt x="5308346" y="2855976"/>
                  </a:cubicBezTo>
                  <a:lnTo>
                    <a:pt x="475996" y="2855976"/>
                  </a:lnTo>
                  <a:cubicBezTo>
                    <a:pt x="213106" y="2855976"/>
                    <a:pt x="0" y="2642870"/>
                    <a:pt x="0" y="2379980"/>
                  </a:cubicBezTo>
                  <a:close/>
                </a:path>
              </a:pathLst>
            </a:custGeom>
            <a:solidFill>
              <a:srgbClr val="FCF9F0"/>
            </a:solidFill>
            <a:ln w="14299" cap="sq">
              <a:solidFill>
                <a:srgbClr val="692A32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5784291" cy="287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692A32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ŚAṄKARA</a:t>
              </a:r>
            </a:p>
            <a:p>
              <a:pPr algn="ctr">
                <a:lnSpc>
                  <a:spcPts val="1981"/>
                </a:lnSpc>
              </a:pPr>
              <a:r>
                <a:rPr lang="en-US" sz="1651">
                  <a:solidFill>
                    <a:srgbClr val="302B27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Nirguṇa: ultimate reality</a:t>
              </a:r>
            </a:p>
            <a:p>
              <a:pPr algn="ctr">
                <a:lnSpc>
                  <a:spcPts val="1981"/>
                </a:lnSpc>
              </a:pPr>
              <a:r>
                <a:rPr lang="en-US" sz="1651">
                  <a:solidFill>
                    <a:srgbClr val="302B27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Saguṇa: empirical / worship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415533" y="5209003"/>
            <a:ext cx="4338218" cy="2141944"/>
            <a:chOff x="0" y="0"/>
            <a:chExt cx="5784291" cy="285592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784342" cy="2855976"/>
            </a:xfrm>
            <a:custGeom>
              <a:avLst/>
              <a:gdLst/>
              <a:ahLst/>
              <a:cxnLst/>
              <a:rect l="l" t="t" r="r" b="b"/>
              <a:pathLst>
                <a:path w="5784342" h="2855976">
                  <a:moveTo>
                    <a:pt x="0" y="475996"/>
                  </a:moveTo>
                  <a:cubicBezTo>
                    <a:pt x="0" y="213106"/>
                    <a:pt x="213106" y="0"/>
                    <a:pt x="475996" y="0"/>
                  </a:cubicBezTo>
                  <a:lnTo>
                    <a:pt x="5308346" y="0"/>
                  </a:lnTo>
                  <a:cubicBezTo>
                    <a:pt x="5571236" y="0"/>
                    <a:pt x="5784342" y="213106"/>
                    <a:pt x="5784342" y="475996"/>
                  </a:cubicBezTo>
                  <a:lnTo>
                    <a:pt x="5784342" y="2379980"/>
                  </a:lnTo>
                  <a:cubicBezTo>
                    <a:pt x="5784342" y="2642870"/>
                    <a:pt x="5571236" y="2855976"/>
                    <a:pt x="5308346" y="2855976"/>
                  </a:cubicBezTo>
                  <a:lnTo>
                    <a:pt x="475996" y="2855976"/>
                  </a:lnTo>
                  <a:cubicBezTo>
                    <a:pt x="213106" y="2855976"/>
                    <a:pt x="0" y="2642870"/>
                    <a:pt x="0" y="2379980"/>
                  </a:cubicBezTo>
                  <a:close/>
                </a:path>
              </a:pathLst>
            </a:custGeom>
            <a:solidFill>
              <a:srgbClr val="FCF9F0"/>
            </a:solidFill>
            <a:ln w="14299" cap="sq">
              <a:solidFill>
                <a:srgbClr val="2D5B5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19050"/>
              <a:ext cx="5784291" cy="287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2D5B5B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RĀMĀNUJA</a:t>
              </a:r>
            </a:p>
            <a:p>
              <a:pPr algn="ctr">
                <a:lnSpc>
                  <a:spcPts val="1981"/>
                </a:lnSpc>
              </a:pPr>
              <a:r>
                <a:rPr lang="en-US" sz="1651">
                  <a:solidFill>
                    <a:srgbClr val="302B27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Saguṇa: personal God</a:t>
              </a:r>
            </a:p>
            <a:p>
              <a:pPr algn="ctr">
                <a:lnSpc>
                  <a:spcPts val="1981"/>
                </a:lnSpc>
              </a:pPr>
              <a:r>
                <a:rPr lang="en-US" sz="1651">
                  <a:solidFill>
                    <a:srgbClr val="302B27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Matter + souls are real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692A32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9255" y="1372676"/>
            <a:ext cx="137265" cy="137265"/>
            <a:chOff x="0" y="0"/>
            <a:chExt cx="183020" cy="1830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9255" y="2951245"/>
            <a:ext cx="137265" cy="137265"/>
            <a:chOff x="0" y="0"/>
            <a:chExt cx="183020" cy="1830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39255" y="4529823"/>
            <a:ext cx="137265" cy="137265"/>
            <a:chOff x="0" y="0"/>
            <a:chExt cx="183020" cy="1830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39255" y="6108392"/>
            <a:ext cx="137265" cy="137265"/>
            <a:chOff x="0" y="0"/>
            <a:chExt cx="183020" cy="1830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39255" y="7686961"/>
            <a:ext cx="137265" cy="137265"/>
            <a:chOff x="0" y="0"/>
            <a:chExt cx="183020" cy="1830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39255" y="9265539"/>
            <a:ext cx="137265" cy="137265"/>
            <a:chOff x="0" y="0"/>
            <a:chExt cx="183020" cy="1830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3134" cy="183134"/>
            </a:xfrm>
            <a:custGeom>
              <a:avLst/>
              <a:gdLst/>
              <a:ahLst/>
              <a:cxnLst/>
              <a:rect l="l" t="t" r="r" b="b"/>
              <a:pathLst>
                <a:path w="183134" h="183134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cubicBezTo>
                    <a:pt x="142113" y="0"/>
                    <a:pt x="183134" y="41021"/>
                    <a:pt x="183134" y="91567"/>
                  </a:cubicBezTo>
                  <a:cubicBezTo>
                    <a:pt x="183134" y="142113"/>
                    <a:pt x="142113" y="183134"/>
                    <a:pt x="91567" y="183134"/>
                  </a:cubicBezTo>
                  <a:cubicBezTo>
                    <a:pt x="41021" y="183134"/>
                    <a:pt x="0" y="142113"/>
                    <a:pt x="0" y="91567"/>
                  </a:cubicBez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51059" y="9443990"/>
            <a:ext cx="16472068" cy="34319"/>
            <a:chOff x="0" y="0"/>
            <a:chExt cx="21962758" cy="457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962745" cy="45720"/>
            </a:xfrm>
            <a:custGeom>
              <a:avLst/>
              <a:gdLst/>
              <a:ahLst/>
              <a:cxnLst/>
              <a:rect l="l" t="t" r="r" b="b"/>
              <a:pathLst>
                <a:path w="21962745" h="45720">
                  <a:moveTo>
                    <a:pt x="0" y="0"/>
                  </a:moveTo>
                  <a:lnTo>
                    <a:pt x="21962745" y="0"/>
                  </a:lnTo>
                  <a:lnTo>
                    <a:pt x="21962745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B78B3A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6769410" y="9635376"/>
            <a:ext cx="503453" cy="202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>
                <a:solidFill>
                  <a:srgbClr val="692A32"/>
                </a:solidFill>
                <a:latin typeface="Georgia"/>
                <a:ea typeface="Georgia"/>
                <a:cs typeface="Georgia"/>
                <a:sym typeface="Georgia"/>
              </a:rPr>
              <a:t>15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2126" y="612715"/>
            <a:ext cx="15740120" cy="741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692A32"/>
                </a:solidFill>
                <a:latin typeface="Georgia Bold"/>
                <a:ea typeface="Georgia Bold"/>
                <a:cs typeface="Georgia Bold"/>
                <a:sym typeface="Georgia Bold"/>
              </a:rPr>
              <a:t>EXAM-READY CONCLUSION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58214" y="2020129"/>
            <a:ext cx="10386698" cy="7103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Śaṅkara's Advaita culminates in Nirguṇa Brahman — the non-dual, attributeless Absolute.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Rāmānuja's Viśiṣṭādvaita culminates in a personal, qualified Brahman whose real modes include matter and souls.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For Śaṅkara, worship and Īśvara are indispensable stages toward higher knowledge.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For Rāmānuja, worship, devotion and God's grace remain central to salvation.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02B27"/>
                </a:solidFill>
                <a:latin typeface="Calibri (MS)"/>
                <a:ea typeface="Calibri (MS)"/>
                <a:cs typeface="Calibri (MS)"/>
                <a:sym typeface="Calibri (MS)"/>
              </a:rPr>
              <a:t>• Key contrast: apparent world + two standpoints (Śaṅkara) vs real world + qualified unity (Rāmānuja).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2415533" y="2257758"/>
            <a:ext cx="4338218" cy="2141944"/>
            <a:chOff x="0" y="0"/>
            <a:chExt cx="5784291" cy="285592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784342" cy="2855976"/>
            </a:xfrm>
            <a:custGeom>
              <a:avLst/>
              <a:gdLst/>
              <a:ahLst/>
              <a:cxnLst/>
              <a:rect l="l" t="t" r="r" b="b"/>
              <a:pathLst>
                <a:path w="5784342" h="2855976">
                  <a:moveTo>
                    <a:pt x="0" y="475996"/>
                  </a:moveTo>
                  <a:cubicBezTo>
                    <a:pt x="0" y="213106"/>
                    <a:pt x="213106" y="0"/>
                    <a:pt x="475996" y="0"/>
                  </a:cubicBezTo>
                  <a:lnTo>
                    <a:pt x="5308346" y="0"/>
                  </a:lnTo>
                  <a:cubicBezTo>
                    <a:pt x="5571236" y="0"/>
                    <a:pt x="5784342" y="213106"/>
                    <a:pt x="5784342" y="475996"/>
                  </a:cubicBezTo>
                  <a:lnTo>
                    <a:pt x="5784342" y="2379980"/>
                  </a:lnTo>
                  <a:cubicBezTo>
                    <a:pt x="5784342" y="2642870"/>
                    <a:pt x="5571236" y="2855976"/>
                    <a:pt x="5308346" y="2855976"/>
                  </a:cubicBezTo>
                  <a:lnTo>
                    <a:pt x="475996" y="2855976"/>
                  </a:lnTo>
                  <a:cubicBezTo>
                    <a:pt x="213106" y="2855976"/>
                    <a:pt x="0" y="2642870"/>
                    <a:pt x="0" y="2379980"/>
                  </a:cubicBezTo>
                  <a:close/>
                </a:path>
              </a:pathLst>
            </a:custGeom>
            <a:solidFill>
              <a:srgbClr val="FCF9F0"/>
            </a:solidFill>
            <a:ln w="14299" cap="sq">
              <a:solidFill>
                <a:srgbClr val="692A32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5784291" cy="287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692A32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ŚAṄKARA</a:t>
              </a:r>
            </a:p>
            <a:p>
              <a:pPr algn="ctr">
                <a:lnSpc>
                  <a:spcPts val="1981"/>
                </a:lnSpc>
              </a:pPr>
              <a:r>
                <a:rPr lang="en-US" sz="1651">
                  <a:solidFill>
                    <a:srgbClr val="302B27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Nirguṇa: ultimate reality</a:t>
              </a:r>
            </a:p>
            <a:p>
              <a:pPr algn="ctr">
                <a:lnSpc>
                  <a:spcPts val="1981"/>
                </a:lnSpc>
              </a:pPr>
              <a:r>
                <a:rPr lang="en-US" sz="1651">
                  <a:solidFill>
                    <a:srgbClr val="302B27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Saguṇa: empirical / worship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415533" y="5209003"/>
            <a:ext cx="4338218" cy="2141944"/>
            <a:chOff x="0" y="0"/>
            <a:chExt cx="5784291" cy="285592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784342" cy="2855976"/>
            </a:xfrm>
            <a:custGeom>
              <a:avLst/>
              <a:gdLst/>
              <a:ahLst/>
              <a:cxnLst/>
              <a:rect l="l" t="t" r="r" b="b"/>
              <a:pathLst>
                <a:path w="5784342" h="2855976">
                  <a:moveTo>
                    <a:pt x="0" y="475996"/>
                  </a:moveTo>
                  <a:cubicBezTo>
                    <a:pt x="0" y="213106"/>
                    <a:pt x="213106" y="0"/>
                    <a:pt x="475996" y="0"/>
                  </a:cubicBezTo>
                  <a:lnTo>
                    <a:pt x="5308346" y="0"/>
                  </a:lnTo>
                  <a:cubicBezTo>
                    <a:pt x="5571236" y="0"/>
                    <a:pt x="5784342" y="213106"/>
                    <a:pt x="5784342" y="475996"/>
                  </a:cubicBezTo>
                  <a:lnTo>
                    <a:pt x="5784342" y="2379980"/>
                  </a:lnTo>
                  <a:cubicBezTo>
                    <a:pt x="5784342" y="2642870"/>
                    <a:pt x="5571236" y="2855976"/>
                    <a:pt x="5308346" y="2855976"/>
                  </a:cubicBezTo>
                  <a:lnTo>
                    <a:pt x="475996" y="2855976"/>
                  </a:lnTo>
                  <a:cubicBezTo>
                    <a:pt x="213106" y="2855976"/>
                    <a:pt x="0" y="2642870"/>
                    <a:pt x="0" y="2379980"/>
                  </a:cubicBezTo>
                  <a:close/>
                </a:path>
              </a:pathLst>
            </a:custGeom>
            <a:solidFill>
              <a:srgbClr val="FCF9F0"/>
            </a:solidFill>
            <a:ln w="14299" cap="sq">
              <a:solidFill>
                <a:srgbClr val="2D5B5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19050"/>
              <a:ext cx="5784291" cy="287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2D5B5B"/>
                  </a:solidFill>
                  <a:latin typeface="Georgia Bold"/>
                  <a:ea typeface="Georgia Bold"/>
                  <a:cs typeface="Georgia Bold"/>
                  <a:sym typeface="Georgia Bold"/>
                </a:rPr>
                <a:t>RĀMĀNUJA</a:t>
              </a:r>
            </a:p>
            <a:p>
              <a:pPr algn="ctr">
                <a:lnSpc>
                  <a:spcPts val="1981"/>
                </a:lnSpc>
              </a:pPr>
              <a:r>
                <a:rPr lang="en-US" sz="1651">
                  <a:solidFill>
                    <a:srgbClr val="302B27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Saguṇa: personal God</a:t>
              </a:r>
            </a:p>
            <a:p>
              <a:pPr algn="ctr">
                <a:lnSpc>
                  <a:spcPts val="1981"/>
                </a:lnSpc>
              </a:pPr>
              <a:r>
                <a:rPr lang="en-US" sz="1651">
                  <a:solidFill>
                    <a:srgbClr val="302B27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Matter + souls are real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1203</Words>
  <Application>Microsoft Office PowerPoint</Application>
  <PresentationFormat>Custom</PresentationFormat>
  <Paragraphs>155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 (MS)</vt:lpstr>
      <vt:lpstr>Georgia Bold</vt:lpstr>
      <vt:lpstr>Times New Roman</vt:lpstr>
      <vt:lpstr>Calibri</vt:lpstr>
      <vt:lpstr>Georgia</vt:lpstr>
      <vt:lpstr>Bradley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Ramanuja_vs_Sankara_Conception_of_God_Handwritten_Notes_New_Design.pptx</dc:title>
  <cp:lastModifiedBy>vivekananda hore</cp:lastModifiedBy>
  <cp:revision>2</cp:revision>
  <dcterms:created xsi:type="dcterms:W3CDTF">2006-08-16T00:00:00Z</dcterms:created>
  <dcterms:modified xsi:type="dcterms:W3CDTF">2026-09-05T05:04:18Z</dcterms:modified>
  <dc:identifier>DAHUHcJfvEE</dc:identifier>
</cp:coreProperties>
</file>