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4995" autoAdjust="0"/>
    <p:restoredTop sz="94660"/>
  </p:normalViewPr>
  <p:slideViewPr>
    <p:cSldViewPr snapToGrid="0">
      <p:cViewPr varScale="1">
        <p:scale>
          <a:sx n="78" d="100"/>
          <a:sy n="78" d="100"/>
        </p:scale>
        <p:origin x="878" y="77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ableStyles" Target="tableStyles.xml"/><Relationship Id="rId5" Type="http://schemas.openxmlformats.org/officeDocument/2006/relationships/slide" Target="slides/slide4.xml"/><Relationship Id="rId10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768AD5C-48E4-2A76-12DC-FA8866B6FC2A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688B741B-DC18-2210-4A41-DA8DB12823D8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IN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0F503A3-E471-599C-1226-16AA860353D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1601D4-661B-48BB-811A-A965581FE650}" type="datetimeFigureOut">
              <a:rPr lang="en-IN" smtClean="0"/>
              <a:t>07-09-2026</a:t>
            </a:fld>
            <a:endParaRPr lang="en-IN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42DB39A-FEEB-62A2-ABAF-3428800F575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D185424-61EC-ED36-2EE6-4DEE6A392EE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9229BE1-6471-47FD-8FA9-D21F712D4E4C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65884693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43917F3-5C3F-18CE-4271-3B62CCE09E6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5E7B3FF-BC53-DB1B-0A86-ADD91DB374D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AEBA2D9-E5A2-E013-FC9A-1200ACC6DBD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1601D4-661B-48BB-811A-A965581FE650}" type="datetimeFigureOut">
              <a:rPr lang="en-IN" smtClean="0"/>
              <a:t>07-09-2026</a:t>
            </a:fld>
            <a:endParaRPr lang="en-IN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8010918-BB54-FDED-FD2E-2844D48B7CA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C1F2335-E9F3-AED5-FE4A-7EEDE3B5042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9229BE1-6471-47FD-8FA9-D21F712D4E4C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65622260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27C13EA-7778-0E44-B28C-38397E8D282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4F475BEE-C40B-2E98-E16D-45D5E4AA937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F2E3079-7622-22B2-82B5-2E61A4D0D5B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1601D4-661B-48BB-811A-A965581FE650}" type="datetimeFigureOut">
              <a:rPr lang="en-IN" smtClean="0"/>
              <a:t>07-09-2026</a:t>
            </a:fld>
            <a:endParaRPr lang="en-IN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5653F78-0CA5-5D60-DC70-ED1272F596C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E4C4A0E-5056-E353-0EAE-365A3FE3CF7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9229BE1-6471-47FD-8FA9-D21F712D4E4C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61942136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F676D69-46A4-04D6-21D2-105624DBCD1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1EEEA15-2FC1-0322-B28B-22296E2DD33D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7E8FE9BB-4D72-318E-F626-5E3B5E99FC24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3F313F8A-327A-823A-9EE1-305A8A4182D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1601D4-661B-48BB-811A-A965581FE650}" type="datetimeFigureOut">
              <a:rPr lang="en-IN" smtClean="0"/>
              <a:t>07-09-2026</a:t>
            </a:fld>
            <a:endParaRPr lang="en-IN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A9E1CF98-832D-8B5E-8D93-3864A1C16FB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DD014208-4A87-637B-7389-B504292171A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9229BE1-6471-47FD-8FA9-D21F712D4E4C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1294542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86C5A48-BEBF-5668-0EE8-0AC3C645D4F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39D2F1FA-BA44-BC1E-2A04-0D51A14A0BA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252F2D28-5017-CE42-29FA-1573A4D89AA6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72D0D107-2138-1799-6832-5CD3512D3877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77D539CB-47C6-02D6-6756-850A0C163AF8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087F0C09-271B-B144-186A-3D8148DF953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1601D4-661B-48BB-811A-A965581FE650}" type="datetimeFigureOut">
              <a:rPr lang="en-IN" smtClean="0"/>
              <a:t>07-09-2026</a:t>
            </a:fld>
            <a:endParaRPr lang="en-IN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7EEA5BC7-A9AB-3674-EB47-F03A271BB91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A43CFEB9-EE82-C4AA-AFB3-BF858B81EC9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9229BE1-6471-47FD-8FA9-D21F712D4E4C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42454837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0FA9DE6-52FB-1183-2C58-BE856579373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597EDAD1-C469-062C-9BB8-8F58882C9AC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1601D4-661B-48BB-811A-A965581FE650}" type="datetimeFigureOut">
              <a:rPr lang="en-IN" smtClean="0"/>
              <a:t>07-09-2026</a:t>
            </a:fld>
            <a:endParaRPr lang="en-IN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52F707AE-BEB2-0D9C-293E-E4FC9C9AE20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2A50C403-F08C-7923-A3A5-B48582BD1F0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9229BE1-6471-47FD-8FA9-D21F712D4E4C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57516956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F9E385CF-FFE0-EDBF-9CF3-7716C5DAA65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1601D4-661B-48BB-811A-A965581FE650}" type="datetimeFigureOut">
              <a:rPr lang="en-IN" smtClean="0"/>
              <a:t>07-09-2026</a:t>
            </a:fld>
            <a:endParaRPr lang="en-IN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A5CA02A9-1F42-6239-79CE-51E6D0FF7B6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951213FD-7B20-0467-EED7-4E13AC9C24A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9229BE1-6471-47FD-8FA9-D21F712D4E4C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85140975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02D6D71-5AB3-9BB3-F4FC-210414938A1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A113AD5-201C-EFD6-51FB-C53C8C15FC3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0D282847-1810-DE43-1356-BE22BBCF27DB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F08D7E8B-58A1-FFB5-036B-B343E5EC1DB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1601D4-661B-48BB-811A-A965581FE650}" type="datetimeFigureOut">
              <a:rPr lang="en-IN" smtClean="0"/>
              <a:t>07-09-2026</a:t>
            </a:fld>
            <a:endParaRPr lang="en-IN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E42900B6-8670-977C-828A-8E29C2F43B3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C46235DF-89A1-5121-6CA9-B2B208B70E7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9229BE1-6471-47FD-8FA9-D21F712D4E4C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57254621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5DDF9E9-2B54-110E-1E30-12CECCBD6ED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55619D83-991C-932F-A2D6-8D2DEF0E07EC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IN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AA05336-0CEC-6BC3-C625-70C305C37AC5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3CF0A63A-5C62-87EB-6A96-2606C6FC9D0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1601D4-661B-48BB-811A-A965581FE650}" type="datetimeFigureOut">
              <a:rPr lang="en-IN" smtClean="0"/>
              <a:t>07-09-2026</a:t>
            </a:fld>
            <a:endParaRPr lang="en-IN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E26F61B9-D21C-3C42-1C6C-D6A6FF1BB91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41577BC6-0844-E5AE-498C-47BE854E77D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9229BE1-6471-47FD-8FA9-D21F712D4E4C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17884040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DB2B739-24B7-EB40-F684-706B0D5B3CB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56A13BD9-ECED-EE76-8716-ED6EFFBA1C07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AABCEE2-0631-A405-8260-AC5559A0549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1601D4-661B-48BB-811A-A965581FE650}" type="datetimeFigureOut">
              <a:rPr lang="en-IN" smtClean="0"/>
              <a:t>07-09-2026</a:t>
            </a:fld>
            <a:endParaRPr lang="en-IN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E460F2B-3DCC-DA73-F2B4-25AADCE7596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4C61C8F-6EA0-A2F6-9475-6042CF9A467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9229BE1-6471-47FD-8FA9-D21F712D4E4C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73615428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DDB546FC-8385-9C2A-B0F9-3806F71B846C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9E55AF69-5C0B-D4B7-FD32-6692CFCD7920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9C9E740-8EDE-BB6F-303B-7A17F12A3C3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1601D4-661B-48BB-811A-A965581FE650}" type="datetimeFigureOut">
              <a:rPr lang="en-IN" smtClean="0"/>
              <a:t>07-09-2026</a:t>
            </a:fld>
            <a:endParaRPr lang="en-IN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E3BC6F0-FBFF-DDD8-6336-B64AE5C3E61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ABBF477-ADB3-D2FC-BCD6-C956C1C0F1B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9229BE1-6471-47FD-8FA9-D21F712D4E4C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14356158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59176530-1C5D-95EA-0474-C680EDC701D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51FCC06E-4D86-F0CD-0CBB-00733D9CCDC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9D1B28E-DE88-EEE9-336B-B9212DA91DDF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91601D4-661B-48BB-811A-A965581FE650}" type="datetimeFigureOut">
              <a:rPr lang="en-IN" smtClean="0"/>
              <a:t>07-09-2026</a:t>
            </a:fld>
            <a:endParaRPr lang="en-IN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428D6B6-BE4E-F52B-1D1A-F35AA801CE45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IN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59F376E-493F-837C-4DD8-707A7046A7DB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9229BE1-6471-47FD-8FA9-D21F712D4E4C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44479544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154122B-344A-2EF5-1B22-3455E8CE88FF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629266"/>
            <a:ext cx="9144000" cy="5624052"/>
          </a:xfrm>
        </p:spPr>
        <p:txBody>
          <a:bodyPr>
            <a:normAutofit fontScale="90000"/>
          </a:bodyPr>
          <a:lstStyle/>
          <a:p>
            <a:br>
              <a:rPr lang="en-IN" b="1" dirty="0"/>
            </a:br>
            <a:br>
              <a:rPr lang="en-IN" b="1" dirty="0"/>
            </a:br>
            <a:br>
              <a:rPr lang="en-IN" b="1" dirty="0"/>
            </a:br>
            <a:br>
              <a:rPr lang="en-IN" b="1" dirty="0"/>
            </a:br>
            <a:br>
              <a:rPr lang="en-IN" b="1" dirty="0"/>
            </a:br>
            <a:br>
              <a:rPr lang="en-IN" b="1" dirty="0"/>
            </a:br>
            <a:br>
              <a:rPr lang="en-IN" b="1" dirty="0"/>
            </a:br>
            <a:br>
              <a:rPr lang="en-IN" b="1" dirty="0"/>
            </a:br>
            <a:br>
              <a:rPr lang="en-IN" b="1" dirty="0"/>
            </a:br>
            <a:br>
              <a:rPr lang="en-IN" b="1" dirty="0"/>
            </a:br>
            <a:br>
              <a:rPr lang="en-IN" b="1" dirty="0"/>
            </a:br>
            <a:br>
              <a:rPr lang="en-IN" b="1" dirty="0"/>
            </a:br>
            <a:br>
              <a:rPr lang="en-IN" b="1" dirty="0"/>
            </a:br>
            <a:br>
              <a:rPr lang="en-IN" b="1" dirty="0"/>
            </a:br>
            <a:br>
              <a:rPr lang="en-IN" b="1" dirty="0"/>
            </a:br>
            <a:br>
              <a:rPr lang="en-IN" b="1" dirty="0"/>
            </a:br>
            <a:br>
              <a:rPr lang="en-IN" dirty="0"/>
            </a:br>
            <a:br>
              <a:rPr lang="en-IN" dirty="0"/>
            </a:br>
            <a:br>
              <a:rPr lang="en-IN" dirty="0"/>
            </a:br>
            <a:br>
              <a:rPr lang="en-IN" dirty="0"/>
            </a:br>
            <a:br>
              <a:rPr lang="en-IN" dirty="0"/>
            </a:br>
            <a:br>
              <a:rPr lang="en-IN" dirty="0"/>
            </a:br>
            <a:br>
              <a:rPr lang="en-IN" dirty="0"/>
            </a:br>
            <a:br>
              <a:rPr lang="en-IN" dirty="0"/>
            </a:br>
            <a:br>
              <a:rPr lang="en-IN" dirty="0"/>
            </a:br>
            <a:br>
              <a:rPr lang="en-IN" dirty="0"/>
            </a:br>
            <a:br>
              <a:rPr lang="en-IN" dirty="0"/>
            </a:br>
            <a:br>
              <a:rPr lang="en-IN" dirty="0"/>
            </a:br>
            <a:br>
              <a:rPr lang="en-IN" dirty="0"/>
            </a:br>
            <a:br>
              <a:rPr lang="en-IN" dirty="0"/>
            </a:br>
            <a:br>
              <a:rPr lang="en-IN" dirty="0"/>
            </a:br>
            <a:br>
              <a:rPr lang="en-IN" dirty="0"/>
            </a:br>
            <a:br>
              <a:rPr lang="en-IN" dirty="0"/>
            </a:br>
            <a:br>
              <a:rPr lang="en-IN" dirty="0"/>
            </a:br>
            <a:r>
              <a:rPr lang="en-IN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Lecture delivered </a:t>
            </a:r>
            <a:br>
              <a:rPr lang="en-IN" b="1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n-IN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by</a:t>
            </a:r>
            <a:br>
              <a:rPr lang="en-IN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n-IN" sz="53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Dr. Shyam Charan Barma</a:t>
            </a:r>
            <a:br>
              <a:rPr lang="en-IN" sz="53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n-IN" sz="53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Assistant Professor (Head)</a:t>
            </a:r>
            <a:br>
              <a:rPr lang="en-IN" sz="53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n-IN" sz="53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Department of Economics</a:t>
            </a:r>
            <a:br>
              <a:rPr lang="en-IN" sz="53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n-IN" sz="53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Kalipada Ghosh Tarai Mahavidyalaya</a:t>
            </a:r>
            <a:br>
              <a:rPr lang="en-IN" dirty="0"/>
            </a:br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26331130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>
            <a:extLst>
              <a:ext uri="{FF2B5EF4-FFF2-40B4-BE49-F238E27FC236}">
                <a16:creationId xmlns:a16="http://schemas.microsoft.com/office/drawing/2014/main" id="{B7F12910-0655-8287-1385-024F36FD5412}"/>
              </a:ext>
            </a:extLst>
          </p:cNvPr>
          <p:cNvSpPr txBox="1"/>
          <p:nvPr/>
        </p:nvSpPr>
        <p:spPr>
          <a:xfrm>
            <a:off x="1268361" y="938757"/>
            <a:ext cx="9969909" cy="623760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00000"/>
              </a:lnSpc>
              <a:spcAft>
                <a:spcPts val="800"/>
              </a:spcAft>
              <a:buNone/>
            </a:pPr>
            <a:r>
              <a:rPr lang="en-IN" sz="3200" b="1" kern="0" dirty="0"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Quantity Theory of Money: </a:t>
            </a:r>
            <a:endParaRPr lang="en-IN" sz="3200" kern="100" dirty="0">
              <a:effectLst/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0000"/>
              </a:lnSpc>
              <a:spcAft>
                <a:spcPts val="800"/>
              </a:spcAft>
              <a:buNone/>
            </a:pPr>
            <a:r>
              <a:rPr lang="en-IN" sz="3200" kern="0" dirty="0">
                <a:solidFill>
                  <a:schemeClr val="tx1"/>
                </a:solidFill>
                <a:effectLst/>
                <a:latin typeface="+mn-lt"/>
                <a:ea typeface="Times New Roman" panose="02020603050405020304" pitchFamily="18" charset="0"/>
                <a:cs typeface="Cordia New" panose="020B0304020202020204" pitchFamily="34" charset="-34"/>
              </a:rPr>
              <a:t>The </a:t>
            </a:r>
            <a:r>
              <a:rPr lang="en-IN" sz="3200" b="1" kern="0" dirty="0">
                <a:solidFill>
                  <a:schemeClr val="tx1"/>
                </a:solidFill>
                <a:effectLst/>
                <a:latin typeface="+mn-lt"/>
                <a:ea typeface="Times New Roman" panose="02020603050405020304" pitchFamily="18" charset="0"/>
                <a:cs typeface="Cordia New" panose="020B0304020202020204" pitchFamily="34" charset="-34"/>
              </a:rPr>
              <a:t>Quantity Theory of Money (QTM)</a:t>
            </a:r>
            <a:r>
              <a:rPr lang="en-IN" sz="3200" kern="0" dirty="0">
                <a:solidFill>
                  <a:schemeClr val="tx1"/>
                </a:solidFill>
                <a:effectLst/>
                <a:latin typeface="+mn-lt"/>
                <a:ea typeface="Times New Roman" panose="02020603050405020304" pitchFamily="18" charset="0"/>
                <a:cs typeface="Cordia New" panose="020B0304020202020204" pitchFamily="34" charset="-34"/>
              </a:rPr>
              <a:t> explains the relationship between the </a:t>
            </a:r>
            <a:r>
              <a:rPr lang="en-IN" sz="3200" b="1" kern="0" dirty="0">
                <a:solidFill>
                  <a:schemeClr val="tx1"/>
                </a:solidFill>
                <a:effectLst/>
                <a:latin typeface="+mn-lt"/>
                <a:ea typeface="Times New Roman" panose="02020603050405020304" pitchFamily="18" charset="0"/>
                <a:cs typeface="Cordia New" panose="020B0304020202020204" pitchFamily="34" charset="-34"/>
              </a:rPr>
              <a:t>quantity of money in an economy and the general price level</a:t>
            </a:r>
            <a:r>
              <a:rPr lang="en-IN" sz="3200" kern="0" dirty="0">
                <a:solidFill>
                  <a:schemeClr val="tx1"/>
                </a:solidFill>
                <a:effectLst/>
                <a:latin typeface="+mn-lt"/>
                <a:ea typeface="Times New Roman" panose="02020603050405020304" pitchFamily="18" charset="0"/>
                <a:cs typeface="Cordia New" panose="020B0304020202020204" pitchFamily="34" charset="-34"/>
              </a:rPr>
              <a:t>. </a:t>
            </a:r>
          </a:p>
          <a:p>
            <a:pPr>
              <a:lnSpc>
                <a:spcPct val="100000"/>
              </a:lnSpc>
              <a:spcAft>
                <a:spcPts val="800"/>
              </a:spcAft>
              <a:buNone/>
            </a:pPr>
            <a:endParaRPr lang="en-IN" sz="3200" kern="0" dirty="0">
              <a:ea typeface="Calibri" panose="020F0502020204030204" pitchFamily="34" charset="0"/>
              <a:cs typeface="Cordia New" panose="020B0304020202020204" pitchFamily="34" charset="-34"/>
            </a:endParaRPr>
          </a:p>
          <a:p>
            <a:pPr>
              <a:spcAft>
                <a:spcPts val="800"/>
              </a:spcAft>
            </a:pPr>
            <a:r>
              <a:rPr lang="en-IN" sz="3200" b="1" kern="100" dirty="0">
                <a:ea typeface="Calibri" panose="020F0502020204030204" pitchFamily="34" charset="0"/>
                <a:cs typeface="Cordia New" panose="020B0304020202020204" pitchFamily="34" charset="-34"/>
              </a:rPr>
              <a:t>If the amount of money in an economy increases faster than the amount of goods and services produced, prices tend to rise.</a:t>
            </a:r>
            <a:endParaRPr lang="en-IN" kern="100" dirty="0">
              <a:effectLst/>
              <a:latin typeface="Calibri" panose="020F0502020204030204" pitchFamily="34" charset="0"/>
              <a:ea typeface="Calibri" panose="020F0502020204030204" pitchFamily="34" charset="0"/>
              <a:cs typeface="Cordia New" panose="020B0304020202020204" pitchFamily="34" charset="-34"/>
            </a:endParaRPr>
          </a:p>
          <a:p>
            <a:pPr>
              <a:lnSpc>
                <a:spcPct val="100000"/>
              </a:lnSpc>
              <a:spcAft>
                <a:spcPts val="800"/>
              </a:spcAft>
              <a:buNone/>
            </a:pPr>
            <a:endParaRPr lang="en-IN" sz="1800" kern="0" dirty="0">
              <a:effectLst/>
              <a:latin typeface="+mn-lt"/>
              <a:ea typeface="Calibri" panose="020F0502020204030204" pitchFamily="34" charset="0"/>
              <a:cs typeface="Cordia New" panose="020B0304020202020204" pitchFamily="34" charset="-34"/>
            </a:endParaRPr>
          </a:p>
          <a:p>
            <a:pPr>
              <a:lnSpc>
                <a:spcPct val="100000"/>
              </a:lnSpc>
              <a:spcAft>
                <a:spcPts val="800"/>
              </a:spcAft>
              <a:buNone/>
            </a:pPr>
            <a:endParaRPr lang="en-IN" kern="0" dirty="0">
              <a:ea typeface="Calibri" panose="020F0502020204030204" pitchFamily="34" charset="0"/>
              <a:cs typeface="Cordia New" panose="020B0304020202020204" pitchFamily="34" charset="-34"/>
            </a:endParaRPr>
          </a:p>
          <a:p>
            <a:pPr>
              <a:lnSpc>
                <a:spcPct val="100000"/>
              </a:lnSpc>
              <a:spcAft>
                <a:spcPts val="800"/>
              </a:spcAft>
              <a:buNone/>
            </a:pPr>
            <a:endParaRPr lang="en-IN" sz="1800" kern="0" dirty="0">
              <a:effectLst/>
              <a:latin typeface="+mn-lt"/>
              <a:ea typeface="Calibri" panose="020F0502020204030204" pitchFamily="34" charset="0"/>
              <a:cs typeface="Cordia New" panose="020B0304020202020204" pitchFamily="34" charset="-34"/>
            </a:endParaRPr>
          </a:p>
          <a:p>
            <a:pPr>
              <a:lnSpc>
                <a:spcPct val="100000"/>
              </a:lnSpc>
              <a:spcAft>
                <a:spcPts val="800"/>
              </a:spcAft>
              <a:buNone/>
            </a:pPr>
            <a:endParaRPr lang="en-IN" sz="1800" kern="100" dirty="0">
              <a:effectLst/>
              <a:latin typeface="+mn-lt"/>
              <a:ea typeface="Calibri" panose="020F0502020204030204" pitchFamily="34" charset="0"/>
              <a:cs typeface="Cordia New" panose="020B0304020202020204" pitchFamily="34" charset="-34"/>
            </a:endParaRPr>
          </a:p>
          <a:p>
            <a:pPr>
              <a:lnSpc>
                <a:spcPct val="100000"/>
              </a:lnSpc>
              <a:spcAft>
                <a:spcPts val="800"/>
              </a:spcAft>
              <a:buNone/>
            </a:pPr>
            <a:r>
              <a:rPr lang="en-IN" sz="1800" kern="0" dirty="0">
                <a:effectLst/>
                <a:latin typeface="+mn-lt"/>
                <a:ea typeface="Times New Roman" panose="02020603050405020304" pitchFamily="18" charset="0"/>
                <a:cs typeface="Cordia New" panose="020B0304020202020204" pitchFamily="34" charset="-34"/>
              </a:rPr>
              <a:t> </a:t>
            </a:r>
            <a:endParaRPr lang="en-IN" sz="1800" kern="100" dirty="0">
              <a:effectLst/>
              <a:latin typeface="+mn-lt"/>
              <a:ea typeface="Calibri" panose="020F0502020204030204" pitchFamily="34" charset="0"/>
              <a:cs typeface="Cordia New" panose="020B0304020202020204" pitchFamily="34" charset="-34"/>
            </a:endParaRPr>
          </a:p>
        </p:txBody>
      </p:sp>
    </p:spTree>
    <p:extLst>
      <p:ext uri="{BB962C8B-B14F-4D97-AF65-F5344CB8AC3E}">
        <p14:creationId xmlns:p14="http://schemas.microsoft.com/office/powerpoint/2010/main" val="93891536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>
            <a:extLst>
              <a:ext uri="{FF2B5EF4-FFF2-40B4-BE49-F238E27FC236}">
                <a16:creationId xmlns:a16="http://schemas.microsoft.com/office/drawing/2014/main" id="{37596F1F-B4C1-DF3F-7450-37DAC2E6E37D}"/>
              </a:ext>
            </a:extLst>
          </p:cNvPr>
          <p:cNvSpPr txBox="1"/>
          <p:nvPr/>
        </p:nvSpPr>
        <p:spPr>
          <a:xfrm>
            <a:off x="1681316" y="986886"/>
            <a:ext cx="8534400" cy="460638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00000"/>
              </a:lnSpc>
              <a:spcAft>
                <a:spcPts val="800"/>
              </a:spcAft>
              <a:buNone/>
            </a:pPr>
            <a:r>
              <a:rPr lang="en-IN" sz="2400" b="1" kern="0" dirty="0">
                <a:solidFill>
                  <a:schemeClr val="tx1"/>
                </a:solidFill>
                <a:effectLst/>
                <a:latin typeface="+mn-lt"/>
                <a:ea typeface="Times New Roman" panose="02020603050405020304" pitchFamily="18" charset="0"/>
                <a:cs typeface="Cordia New" panose="020B0304020202020204" pitchFamily="34" charset="-34"/>
              </a:rPr>
              <a:t>Fisher’s Quantity Theory of Money:</a:t>
            </a:r>
            <a:endParaRPr lang="en-IN" sz="2400" kern="100" dirty="0">
              <a:effectLst/>
              <a:latin typeface="+mn-lt"/>
              <a:ea typeface="Calibri" panose="020F0502020204030204" pitchFamily="34" charset="0"/>
              <a:cs typeface="Cordia New" panose="020B0304020202020204" pitchFamily="34" charset="-34"/>
            </a:endParaRPr>
          </a:p>
          <a:p>
            <a:pPr>
              <a:lnSpc>
                <a:spcPct val="100000"/>
              </a:lnSpc>
              <a:spcAft>
                <a:spcPts val="800"/>
              </a:spcAft>
              <a:buNone/>
            </a:pPr>
            <a:r>
              <a:rPr lang="en-IN" sz="2400" b="1" kern="0" dirty="0">
                <a:solidFill>
                  <a:schemeClr val="tx1"/>
                </a:solidFill>
                <a:effectLst/>
                <a:latin typeface="+mn-lt"/>
                <a:ea typeface="Times New Roman" panose="02020603050405020304" pitchFamily="18" charset="0"/>
                <a:cs typeface="Cordia New" panose="020B0304020202020204" pitchFamily="34" charset="-34"/>
              </a:rPr>
              <a:t>MV = PT</a:t>
            </a:r>
            <a:endParaRPr lang="en-IN" sz="2400" kern="100" dirty="0">
              <a:effectLst/>
              <a:latin typeface="+mn-lt"/>
              <a:ea typeface="Calibri" panose="020F0502020204030204" pitchFamily="34" charset="0"/>
              <a:cs typeface="Cordia New" panose="020B0304020202020204" pitchFamily="34" charset="-34"/>
            </a:endParaRPr>
          </a:p>
          <a:p>
            <a:pPr>
              <a:lnSpc>
                <a:spcPct val="100000"/>
              </a:lnSpc>
              <a:spcAft>
                <a:spcPts val="800"/>
              </a:spcAft>
              <a:buNone/>
            </a:pPr>
            <a:r>
              <a:rPr lang="en-IN" sz="2400" kern="0" dirty="0">
                <a:solidFill>
                  <a:schemeClr val="tx1"/>
                </a:solidFill>
                <a:effectLst/>
                <a:latin typeface="+mn-lt"/>
                <a:ea typeface="Times New Roman" panose="02020603050405020304" pitchFamily="18" charset="0"/>
                <a:cs typeface="Cordia New" panose="020B0304020202020204" pitchFamily="34" charset="-34"/>
              </a:rPr>
              <a:t>Where:</a:t>
            </a:r>
            <a:endParaRPr lang="en-IN" sz="2400" kern="100" dirty="0">
              <a:effectLst/>
              <a:latin typeface="+mn-lt"/>
              <a:ea typeface="Calibri" panose="020F0502020204030204" pitchFamily="34" charset="0"/>
              <a:cs typeface="Cordia New" panose="020B0304020202020204" pitchFamily="34" charset="-34"/>
            </a:endParaRPr>
          </a:p>
          <a:p>
            <a:pPr marL="342900" lvl="0" indent="-342900">
              <a:lnSpc>
                <a:spcPct val="100000"/>
              </a:lnSpc>
              <a:spcAft>
                <a:spcPts val="800"/>
              </a:spcAft>
              <a:buSzPts val="1000"/>
              <a:buFont typeface="Symbol" panose="05050102010706020507" pitchFamily="18" charset="2"/>
              <a:buChar char=""/>
              <a:tabLst>
                <a:tab pos="457200" algn="l"/>
              </a:tabLst>
            </a:pPr>
            <a:r>
              <a:rPr lang="en-IN" sz="2400" b="1" kern="0" dirty="0">
                <a:solidFill>
                  <a:schemeClr val="tx1"/>
                </a:solidFill>
                <a:effectLst/>
                <a:latin typeface="+mn-lt"/>
                <a:ea typeface="Times New Roman" panose="02020603050405020304" pitchFamily="18" charset="0"/>
                <a:cs typeface="Cordia New" panose="020B0304020202020204" pitchFamily="34" charset="-34"/>
              </a:rPr>
              <a:t>M</a:t>
            </a:r>
            <a:r>
              <a:rPr lang="en-IN" sz="2400" kern="0" dirty="0">
                <a:solidFill>
                  <a:schemeClr val="tx1"/>
                </a:solidFill>
                <a:effectLst/>
                <a:latin typeface="+mn-lt"/>
                <a:ea typeface="Times New Roman" panose="02020603050405020304" pitchFamily="18" charset="0"/>
                <a:cs typeface="Cordia New" panose="020B0304020202020204" pitchFamily="34" charset="-34"/>
              </a:rPr>
              <a:t> = Money supply (total amount of money in the economy)</a:t>
            </a:r>
            <a:endParaRPr lang="en-IN" sz="2400" kern="100" dirty="0">
              <a:effectLst/>
              <a:latin typeface="+mn-lt"/>
              <a:ea typeface="Calibri" panose="020F0502020204030204" pitchFamily="34" charset="0"/>
              <a:cs typeface="Cordia New" panose="020B0304020202020204" pitchFamily="34" charset="-34"/>
            </a:endParaRPr>
          </a:p>
          <a:p>
            <a:pPr marL="342900" lvl="0" indent="-342900">
              <a:lnSpc>
                <a:spcPct val="100000"/>
              </a:lnSpc>
              <a:spcAft>
                <a:spcPts val="800"/>
              </a:spcAft>
              <a:buSzPts val="1000"/>
              <a:buFont typeface="Symbol" panose="05050102010706020507" pitchFamily="18" charset="2"/>
              <a:buChar char=""/>
              <a:tabLst>
                <a:tab pos="457200" algn="l"/>
              </a:tabLst>
            </a:pPr>
            <a:r>
              <a:rPr lang="en-IN" sz="2400" b="1" kern="0" dirty="0">
                <a:solidFill>
                  <a:schemeClr val="tx1"/>
                </a:solidFill>
                <a:effectLst/>
                <a:latin typeface="+mn-lt"/>
                <a:ea typeface="Times New Roman" panose="02020603050405020304" pitchFamily="18" charset="0"/>
                <a:cs typeface="Cordia New" panose="020B0304020202020204" pitchFamily="34" charset="-34"/>
              </a:rPr>
              <a:t>V</a:t>
            </a:r>
            <a:r>
              <a:rPr lang="en-IN" sz="2400" kern="0" dirty="0">
                <a:solidFill>
                  <a:schemeClr val="tx1"/>
                </a:solidFill>
                <a:effectLst/>
                <a:latin typeface="+mn-lt"/>
                <a:ea typeface="Times New Roman" panose="02020603050405020304" pitchFamily="18" charset="0"/>
                <a:cs typeface="Cordia New" panose="020B0304020202020204" pitchFamily="34" charset="-34"/>
              </a:rPr>
              <a:t> = Velocity of circulation of money (how many times money changes hands)</a:t>
            </a:r>
            <a:endParaRPr lang="en-IN" sz="2400" kern="100" dirty="0">
              <a:effectLst/>
              <a:latin typeface="+mn-lt"/>
              <a:ea typeface="Calibri" panose="020F0502020204030204" pitchFamily="34" charset="0"/>
              <a:cs typeface="Cordia New" panose="020B0304020202020204" pitchFamily="34" charset="-34"/>
            </a:endParaRPr>
          </a:p>
          <a:p>
            <a:pPr marL="342900" lvl="0" indent="-342900">
              <a:lnSpc>
                <a:spcPct val="100000"/>
              </a:lnSpc>
              <a:spcAft>
                <a:spcPts val="800"/>
              </a:spcAft>
              <a:buSzPts val="1000"/>
              <a:buFont typeface="Symbol" panose="05050102010706020507" pitchFamily="18" charset="2"/>
              <a:buChar char=""/>
              <a:tabLst>
                <a:tab pos="457200" algn="l"/>
              </a:tabLst>
            </a:pPr>
            <a:r>
              <a:rPr lang="en-IN" sz="2400" b="1" kern="0" dirty="0">
                <a:solidFill>
                  <a:schemeClr val="tx1"/>
                </a:solidFill>
                <a:effectLst/>
                <a:latin typeface="+mn-lt"/>
                <a:ea typeface="Times New Roman" panose="02020603050405020304" pitchFamily="18" charset="0"/>
                <a:cs typeface="Cordia New" panose="020B0304020202020204" pitchFamily="34" charset="-34"/>
              </a:rPr>
              <a:t>P</a:t>
            </a:r>
            <a:r>
              <a:rPr lang="en-IN" sz="2400" kern="0" dirty="0">
                <a:solidFill>
                  <a:schemeClr val="tx1"/>
                </a:solidFill>
                <a:effectLst/>
                <a:latin typeface="+mn-lt"/>
                <a:ea typeface="Times New Roman" panose="02020603050405020304" pitchFamily="18" charset="0"/>
                <a:cs typeface="Cordia New" panose="020B0304020202020204" pitchFamily="34" charset="-34"/>
              </a:rPr>
              <a:t> = General price level</a:t>
            </a:r>
            <a:endParaRPr lang="en-IN" sz="2400" kern="100" dirty="0">
              <a:effectLst/>
              <a:latin typeface="+mn-lt"/>
              <a:ea typeface="Calibri" panose="020F0502020204030204" pitchFamily="34" charset="0"/>
              <a:cs typeface="Cordia New" panose="020B0304020202020204" pitchFamily="34" charset="-34"/>
            </a:endParaRPr>
          </a:p>
          <a:p>
            <a:pPr marL="342900" lvl="0" indent="-342900">
              <a:lnSpc>
                <a:spcPct val="100000"/>
              </a:lnSpc>
              <a:spcAft>
                <a:spcPts val="800"/>
              </a:spcAft>
              <a:buSzPts val="1000"/>
              <a:buFont typeface="Symbol" panose="05050102010706020507" pitchFamily="18" charset="2"/>
              <a:buChar char=""/>
              <a:tabLst>
                <a:tab pos="457200" algn="l"/>
              </a:tabLst>
            </a:pPr>
            <a:r>
              <a:rPr lang="en-IN" sz="2400" b="1" kern="0" dirty="0">
                <a:solidFill>
                  <a:schemeClr val="tx1"/>
                </a:solidFill>
                <a:effectLst/>
                <a:latin typeface="+mn-lt"/>
                <a:ea typeface="Times New Roman" panose="02020603050405020304" pitchFamily="18" charset="0"/>
                <a:cs typeface="Cordia New" panose="020B0304020202020204" pitchFamily="34" charset="-34"/>
              </a:rPr>
              <a:t>T</a:t>
            </a:r>
            <a:r>
              <a:rPr lang="en-IN" sz="2400" kern="0" dirty="0">
                <a:solidFill>
                  <a:schemeClr val="tx1"/>
                </a:solidFill>
                <a:effectLst/>
                <a:latin typeface="+mn-lt"/>
                <a:ea typeface="Times New Roman" panose="02020603050405020304" pitchFamily="18" charset="0"/>
                <a:cs typeface="Cordia New" panose="020B0304020202020204" pitchFamily="34" charset="-34"/>
              </a:rPr>
              <a:t> = Total volume of transactions</a:t>
            </a:r>
            <a:endParaRPr lang="en-IN" sz="2400" kern="100" dirty="0">
              <a:effectLst/>
              <a:latin typeface="+mn-lt"/>
              <a:ea typeface="Calibri" panose="020F0502020204030204" pitchFamily="34" charset="0"/>
              <a:cs typeface="Cordia New" panose="020B0304020202020204" pitchFamily="34" charset="-34"/>
            </a:endParaRPr>
          </a:p>
          <a:p>
            <a:pPr>
              <a:lnSpc>
                <a:spcPct val="100000"/>
              </a:lnSpc>
              <a:spcAft>
                <a:spcPts val="800"/>
              </a:spcAft>
              <a:buNone/>
            </a:pPr>
            <a:r>
              <a:rPr lang="en-IN" sz="2400" kern="0" dirty="0">
                <a:solidFill>
                  <a:schemeClr val="tx1"/>
                </a:solidFill>
                <a:effectLst/>
                <a:latin typeface="+mn-lt"/>
                <a:ea typeface="Times New Roman" panose="02020603050405020304" pitchFamily="18" charset="0"/>
                <a:cs typeface="Cordia New" panose="020B0304020202020204" pitchFamily="34" charset="-34"/>
              </a:rPr>
              <a:t>So:</a:t>
            </a:r>
            <a:endParaRPr lang="en-IN" sz="2400" kern="100" dirty="0">
              <a:effectLst/>
              <a:latin typeface="+mn-lt"/>
              <a:ea typeface="Calibri" panose="020F0502020204030204" pitchFamily="34" charset="0"/>
              <a:cs typeface="Cordia New" panose="020B0304020202020204" pitchFamily="34" charset="-34"/>
            </a:endParaRPr>
          </a:p>
          <a:p>
            <a:pPr>
              <a:lnSpc>
                <a:spcPct val="100000"/>
              </a:lnSpc>
              <a:spcAft>
                <a:spcPts val="800"/>
              </a:spcAft>
              <a:buNone/>
            </a:pPr>
            <a:r>
              <a:rPr lang="en-IN" sz="2400" b="1" kern="0" dirty="0">
                <a:solidFill>
                  <a:schemeClr val="tx1"/>
                </a:solidFill>
                <a:effectLst/>
                <a:latin typeface="+mn-lt"/>
                <a:ea typeface="Times New Roman" panose="02020603050405020304" pitchFamily="18" charset="0"/>
                <a:cs typeface="Cordia New" panose="020B0304020202020204" pitchFamily="34" charset="-34"/>
              </a:rPr>
              <a:t>Money × Speed of circulation = Price level × Transactions</a:t>
            </a:r>
            <a:endParaRPr lang="en-IN" sz="1400" kern="100" dirty="0">
              <a:effectLst/>
              <a:latin typeface="Calibri" panose="020F0502020204030204" pitchFamily="34" charset="0"/>
              <a:ea typeface="Calibri" panose="020F0502020204030204" pitchFamily="34" charset="0"/>
              <a:cs typeface="Cordia New" panose="020B0304020202020204" pitchFamily="34" charset="-34"/>
            </a:endParaRPr>
          </a:p>
        </p:txBody>
      </p:sp>
    </p:spTree>
    <p:extLst>
      <p:ext uri="{BB962C8B-B14F-4D97-AF65-F5344CB8AC3E}">
        <p14:creationId xmlns:p14="http://schemas.microsoft.com/office/powerpoint/2010/main" val="207364827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>
            <a:extLst>
              <a:ext uri="{FF2B5EF4-FFF2-40B4-BE49-F238E27FC236}">
                <a16:creationId xmlns:a16="http://schemas.microsoft.com/office/drawing/2014/main" id="{BF82F47D-AF97-5033-52FC-F0546C394566}"/>
              </a:ext>
            </a:extLst>
          </p:cNvPr>
          <p:cNvSpPr txBox="1"/>
          <p:nvPr/>
        </p:nvSpPr>
        <p:spPr>
          <a:xfrm>
            <a:off x="1415845" y="602585"/>
            <a:ext cx="9566787" cy="565283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00000"/>
              </a:lnSpc>
              <a:spcAft>
                <a:spcPts val="800"/>
              </a:spcAft>
              <a:buNone/>
            </a:pPr>
            <a:r>
              <a:rPr lang="en-IN" sz="2400" b="1" kern="0" dirty="0">
                <a:solidFill>
                  <a:schemeClr val="tx1"/>
                </a:solidFill>
                <a:effectLst/>
                <a:latin typeface="+mn-lt"/>
                <a:ea typeface="Times New Roman" panose="02020603050405020304" pitchFamily="18" charset="0"/>
                <a:cs typeface="Cordia New" panose="020B0304020202020204" pitchFamily="34" charset="-34"/>
              </a:rPr>
              <a:t>For  example:</a:t>
            </a:r>
            <a:endParaRPr lang="en-IN" sz="2400" kern="100" dirty="0">
              <a:effectLst/>
              <a:latin typeface="+mn-lt"/>
              <a:ea typeface="Calibri" panose="020F0502020204030204" pitchFamily="34" charset="0"/>
              <a:cs typeface="Cordia New" panose="020B0304020202020204" pitchFamily="34" charset="-34"/>
            </a:endParaRPr>
          </a:p>
          <a:p>
            <a:pPr>
              <a:lnSpc>
                <a:spcPct val="100000"/>
              </a:lnSpc>
              <a:spcAft>
                <a:spcPts val="800"/>
              </a:spcAft>
              <a:buNone/>
            </a:pPr>
            <a:r>
              <a:rPr lang="en-IN" sz="2400" kern="0" dirty="0">
                <a:solidFill>
                  <a:schemeClr val="tx1"/>
                </a:solidFill>
                <a:effectLst/>
                <a:latin typeface="+mn-lt"/>
                <a:ea typeface="Times New Roman" panose="02020603050405020304" pitchFamily="18" charset="0"/>
                <a:cs typeface="Cordia New" panose="020B0304020202020204" pitchFamily="34" charset="-34"/>
              </a:rPr>
              <a:t>Suppose an economy has:</a:t>
            </a:r>
            <a:endParaRPr lang="en-IN" sz="2400" kern="100" dirty="0">
              <a:effectLst/>
              <a:latin typeface="+mn-lt"/>
              <a:ea typeface="Calibri" panose="020F0502020204030204" pitchFamily="34" charset="0"/>
              <a:cs typeface="Cordia New" panose="020B0304020202020204" pitchFamily="34" charset="-34"/>
            </a:endParaRPr>
          </a:p>
          <a:p>
            <a:pPr marL="342900" lvl="0" indent="-342900">
              <a:lnSpc>
                <a:spcPct val="100000"/>
              </a:lnSpc>
              <a:spcAft>
                <a:spcPts val="800"/>
              </a:spcAft>
              <a:buSzPts val="1000"/>
              <a:buFont typeface="Symbol" panose="05050102010706020507" pitchFamily="18" charset="2"/>
              <a:buChar char=""/>
              <a:tabLst>
                <a:tab pos="457200" algn="l"/>
              </a:tabLst>
            </a:pPr>
            <a:r>
              <a:rPr lang="en-IN" sz="2400" kern="0" dirty="0">
                <a:solidFill>
                  <a:schemeClr val="tx1"/>
                </a:solidFill>
                <a:effectLst/>
                <a:latin typeface="+mn-lt"/>
                <a:ea typeface="Times New Roman" panose="02020603050405020304" pitchFamily="18" charset="0"/>
                <a:cs typeface="Cordia New" panose="020B0304020202020204" pitchFamily="34" charset="-34"/>
              </a:rPr>
              <a:t>Money supply = ₹1,000</a:t>
            </a:r>
            <a:endParaRPr lang="en-IN" sz="2400" kern="100" dirty="0">
              <a:effectLst/>
              <a:latin typeface="+mn-lt"/>
              <a:ea typeface="Calibri" panose="020F0502020204030204" pitchFamily="34" charset="0"/>
              <a:cs typeface="Cordia New" panose="020B0304020202020204" pitchFamily="34" charset="-34"/>
            </a:endParaRPr>
          </a:p>
          <a:p>
            <a:pPr marL="342900" lvl="0" indent="-342900">
              <a:lnSpc>
                <a:spcPct val="100000"/>
              </a:lnSpc>
              <a:spcAft>
                <a:spcPts val="800"/>
              </a:spcAft>
              <a:buSzPts val="1000"/>
              <a:buFont typeface="Symbol" panose="05050102010706020507" pitchFamily="18" charset="2"/>
              <a:buChar char=""/>
              <a:tabLst>
                <a:tab pos="457200" algn="l"/>
              </a:tabLst>
            </a:pPr>
            <a:r>
              <a:rPr lang="en-IN" sz="2400" kern="0" dirty="0">
                <a:solidFill>
                  <a:schemeClr val="tx1"/>
                </a:solidFill>
                <a:effectLst/>
                <a:latin typeface="+mn-lt"/>
                <a:ea typeface="Times New Roman" panose="02020603050405020304" pitchFamily="18" charset="0"/>
                <a:cs typeface="Cordia New" panose="020B0304020202020204" pitchFamily="34" charset="-34"/>
              </a:rPr>
              <a:t>Each rupee is spent 2 times</a:t>
            </a:r>
            <a:endParaRPr lang="en-IN" sz="2400" kern="100" dirty="0">
              <a:effectLst/>
              <a:latin typeface="+mn-lt"/>
              <a:ea typeface="Calibri" panose="020F0502020204030204" pitchFamily="34" charset="0"/>
              <a:cs typeface="Cordia New" panose="020B0304020202020204" pitchFamily="34" charset="-34"/>
            </a:endParaRPr>
          </a:p>
          <a:p>
            <a:pPr marL="342900" lvl="0" indent="-342900">
              <a:lnSpc>
                <a:spcPct val="100000"/>
              </a:lnSpc>
              <a:spcAft>
                <a:spcPts val="800"/>
              </a:spcAft>
              <a:buSzPts val="1000"/>
              <a:buFont typeface="Symbol" panose="05050102010706020507" pitchFamily="18" charset="2"/>
              <a:buChar char=""/>
              <a:tabLst>
                <a:tab pos="457200" algn="l"/>
              </a:tabLst>
            </a:pPr>
            <a:r>
              <a:rPr lang="en-IN" sz="2400" kern="0" dirty="0">
                <a:solidFill>
                  <a:schemeClr val="tx1"/>
                </a:solidFill>
                <a:effectLst/>
                <a:latin typeface="+mn-lt"/>
                <a:ea typeface="Times New Roman" panose="02020603050405020304" pitchFamily="18" charset="0"/>
                <a:cs typeface="Cordia New" panose="020B0304020202020204" pitchFamily="34" charset="-34"/>
              </a:rPr>
              <a:t>Total transactions = 100</a:t>
            </a:r>
            <a:endParaRPr lang="en-IN" sz="2400" kern="100" dirty="0">
              <a:effectLst/>
              <a:latin typeface="+mn-lt"/>
              <a:ea typeface="Calibri" panose="020F0502020204030204" pitchFamily="34" charset="0"/>
              <a:cs typeface="Cordia New" panose="020B0304020202020204" pitchFamily="34" charset="-34"/>
            </a:endParaRPr>
          </a:p>
          <a:p>
            <a:pPr>
              <a:lnSpc>
                <a:spcPct val="100000"/>
              </a:lnSpc>
              <a:spcAft>
                <a:spcPts val="800"/>
              </a:spcAft>
              <a:buNone/>
            </a:pPr>
            <a:r>
              <a:rPr lang="en-IN" sz="2400" kern="0" dirty="0">
                <a:solidFill>
                  <a:schemeClr val="tx1"/>
                </a:solidFill>
                <a:effectLst/>
                <a:latin typeface="+mn-lt"/>
                <a:ea typeface="Times New Roman" panose="02020603050405020304" pitchFamily="18" charset="0"/>
                <a:cs typeface="Cordia New" panose="020B0304020202020204" pitchFamily="34" charset="-34"/>
              </a:rPr>
              <a:t>Then:</a:t>
            </a:r>
            <a:endParaRPr lang="en-IN" sz="2400" kern="100" dirty="0">
              <a:effectLst/>
              <a:latin typeface="+mn-lt"/>
              <a:ea typeface="Calibri" panose="020F0502020204030204" pitchFamily="34" charset="0"/>
              <a:cs typeface="Cordia New" panose="020B0304020202020204" pitchFamily="34" charset="-34"/>
            </a:endParaRPr>
          </a:p>
          <a:p>
            <a:pPr>
              <a:lnSpc>
                <a:spcPct val="100000"/>
              </a:lnSpc>
              <a:spcAft>
                <a:spcPts val="800"/>
              </a:spcAft>
              <a:buNone/>
            </a:pPr>
            <a:r>
              <a:rPr lang="en-IN" sz="2400" b="1" kern="0" dirty="0">
                <a:solidFill>
                  <a:schemeClr val="tx1"/>
                </a:solidFill>
                <a:effectLst/>
                <a:latin typeface="+mn-lt"/>
                <a:ea typeface="Times New Roman" panose="02020603050405020304" pitchFamily="18" charset="0"/>
                <a:cs typeface="Cordia New" panose="020B0304020202020204" pitchFamily="34" charset="-34"/>
              </a:rPr>
              <a:t>MV = PT</a:t>
            </a:r>
            <a:endParaRPr lang="en-IN" sz="2400" kern="100" dirty="0">
              <a:effectLst/>
              <a:latin typeface="+mn-lt"/>
              <a:ea typeface="Calibri" panose="020F0502020204030204" pitchFamily="34" charset="0"/>
              <a:cs typeface="Cordia New" panose="020B0304020202020204" pitchFamily="34" charset="-34"/>
            </a:endParaRPr>
          </a:p>
          <a:p>
            <a:pPr>
              <a:lnSpc>
                <a:spcPct val="100000"/>
              </a:lnSpc>
              <a:spcAft>
                <a:spcPts val="800"/>
              </a:spcAft>
              <a:buNone/>
            </a:pPr>
            <a:r>
              <a:rPr lang="en-IN" sz="2400" b="1" kern="0" dirty="0">
                <a:solidFill>
                  <a:schemeClr val="tx1"/>
                </a:solidFill>
                <a:effectLst/>
                <a:latin typeface="+mn-lt"/>
                <a:ea typeface="Times New Roman" panose="02020603050405020304" pitchFamily="18" charset="0"/>
                <a:cs typeface="Cordia New" panose="020B0304020202020204" pitchFamily="34" charset="-34"/>
              </a:rPr>
              <a:t>1,000 × 2 = P × 100</a:t>
            </a:r>
            <a:endParaRPr lang="en-IN" sz="2400" kern="100" dirty="0">
              <a:effectLst/>
              <a:latin typeface="+mn-lt"/>
              <a:ea typeface="Calibri" panose="020F0502020204030204" pitchFamily="34" charset="0"/>
              <a:cs typeface="Cordia New" panose="020B0304020202020204" pitchFamily="34" charset="-34"/>
            </a:endParaRPr>
          </a:p>
          <a:p>
            <a:pPr>
              <a:lnSpc>
                <a:spcPct val="100000"/>
              </a:lnSpc>
              <a:spcAft>
                <a:spcPts val="800"/>
              </a:spcAft>
              <a:buNone/>
            </a:pPr>
            <a:r>
              <a:rPr lang="en-IN" sz="2400" b="1" kern="0" dirty="0">
                <a:solidFill>
                  <a:schemeClr val="tx1"/>
                </a:solidFill>
                <a:effectLst/>
                <a:latin typeface="+mn-lt"/>
                <a:ea typeface="Times New Roman" panose="02020603050405020304" pitchFamily="18" charset="0"/>
                <a:cs typeface="Cordia New" panose="020B0304020202020204" pitchFamily="34" charset="-34"/>
              </a:rPr>
              <a:t>2,000 = 100P</a:t>
            </a:r>
            <a:endParaRPr lang="en-IN" sz="2400" kern="100" dirty="0">
              <a:effectLst/>
              <a:latin typeface="+mn-lt"/>
              <a:ea typeface="Calibri" panose="020F0502020204030204" pitchFamily="34" charset="0"/>
              <a:cs typeface="Cordia New" panose="020B0304020202020204" pitchFamily="34" charset="-34"/>
            </a:endParaRPr>
          </a:p>
          <a:p>
            <a:pPr>
              <a:lnSpc>
                <a:spcPct val="100000"/>
              </a:lnSpc>
              <a:spcAft>
                <a:spcPts val="800"/>
              </a:spcAft>
              <a:buNone/>
            </a:pPr>
            <a:r>
              <a:rPr lang="en-IN" sz="2400" kern="0" dirty="0">
                <a:solidFill>
                  <a:schemeClr val="tx1"/>
                </a:solidFill>
                <a:effectLst/>
                <a:latin typeface="+mn-lt"/>
                <a:ea typeface="Times New Roman" panose="02020603050405020304" pitchFamily="18" charset="0"/>
                <a:cs typeface="Cordia New" panose="020B0304020202020204" pitchFamily="34" charset="-34"/>
              </a:rPr>
              <a:t>Therefore:</a:t>
            </a:r>
            <a:endParaRPr lang="en-IN" sz="2400" kern="100" dirty="0">
              <a:effectLst/>
              <a:latin typeface="+mn-lt"/>
              <a:ea typeface="Calibri" panose="020F0502020204030204" pitchFamily="34" charset="0"/>
              <a:cs typeface="Cordia New" panose="020B0304020202020204" pitchFamily="34" charset="-34"/>
            </a:endParaRPr>
          </a:p>
          <a:p>
            <a:pPr>
              <a:lnSpc>
                <a:spcPct val="100000"/>
              </a:lnSpc>
              <a:spcAft>
                <a:spcPts val="800"/>
              </a:spcAft>
              <a:buNone/>
            </a:pPr>
            <a:r>
              <a:rPr lang="en-IN" sz="2400" b="1" kern="0" dirty="0">
                <a:solidFill>
                  <a:schemeClr val="tx1"/>
                </a:solidFill>
                <a:effectLst/>
                <a:latin typeface="+mn-lt"/>
                <a:ea typeface="Times New Roman" panose="02020603050405020304" pitchFamily="18" charset="0"/>
                <a:cs typeface="Cordia New" panose="020B0304020202020204" pitchFamily="34" charset="-34"/>
              </a:rPr>
              <a:t>P = ₹20</a:t>
            </a:r>
            <a:endParaRPr lang="en-IN" sz="2400" kern="100" dirty="0">
              <a:effectLst/>
              <a:latin typeface="+mn-lt"/>
              <a:ea typeface="Calibri" panose="020F0502020204030204" pitchFamily="34" charset="0"/>
              <a:cs typeface="Cordia New" panose="020B0304020202020204" pitchFamily="34" charset="-34"/>
            </a:endParaRPr>
          </a:p>
          <a:p>
            <a:pPr>
              <a:lnSpc>
                <a:spcPct val="100000"/>
              </a:lnSpc>
              <a:spcAft>
                <a:spcPts val="800"/>
              </a:spcAft>
              <a:buNone/>
            </a:pPr>
            <a:r>
              <a:rPr lang="en-IN" sz="2400" kern="0" dirty="0">
                <a:solidFill>
                  <a:schemeClr val="tx1"/>
                </a:solidFill>
                <a:effectLst/>
                <a:latin typeface="+mn-lt"/>
                <a:ea typeface="Times New Roman" panose="02020603050405020304" pitchFamily="18" charset="0"/>
                <a:cs typeface="Cordia New" panose="020B0304020202020204" pitchFamily="34" charset="-34"/>
              </a:rPr>
              <a:t>So, the average price level is ₹20 per transaction.</a:t>
            </a:r>
            <a:endParaRPr lang="en-IN" sz="1100" kern="100" dirty="0">
              <a:effectLst/>
              <a:latin typeface="Calibri" panose="020F0502020204030204" pitchFamily="34" charset="0"/>
              <a:ea typeface="Calibri" panose="020F0502020204030204" pitchFamily="34" charset="0"/>
              <a:cs typeface="Cordia New" panose="020B0304020202020204" pitchFamily="34" charset="-34"/>
            </a:endParaRPr>
          </a:p>
        </p:txBody>
      </p:sp>
    </p:spTree>
    <p:extLst>
      <p:ext uri="{BB962C8B-B14F-4D97-AF65-F5344CB8AC3E}">
        <p14:creationId xmlns:p14="http://schemas.microsoft.com/office/powerpoint/2010/main" val="183381646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>
            <a:extLst>
              <a:ext uri="{FF2B5EF4-FFF2-40B4-BE49-F238E27FC236}">
                <a16:creationId xmlns:a16="http://schemas.microsoft.com/office/drawing/2014/main" id="{F22ED45C-AF0D-E16D-595E-ABEA9A7434EA}"/>
              </a:ext>
            </a:extLst>
          </p:cNvPr>
          <p:cNvSpPr txBox="1"/>
          <p:nvPr/>
        </p:nvSpPr>
        <p:spPr>
          <a:xfrm>
            <a:off x="835744" y="431490"/>
            <a:ext cx="10658166" cy="618630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00000"/>
              </a:lnSpc>
              <a:spcAft>
                <a:spcPts val="800"/>
              </a:spcAft>
              <a:buNone/>
            </a:pPr>
            <a:r>
              <a:rPr lang="en-IN" sz="3600" b="1" kern="0" dirty="0">
                <a:solidFill>
                  <a:schemeClr val="tx1"/>
                </a:solidFill>
                <a:effectLst/>
                <a:latin typeface="+mn-lt"/>
                <a:ea typeface="Times New Roman" panose="02020603050405020304" pitchFamily="18" charset="0"/>
                <a:cs typeface="Cordia New" panose="020B0304020202020204" pitchFamily="34" charset="-34"/>
              </a:rPr>
              <a:t>Cambridge Version:</a:t>
            </a:r>
            <a:endParaRPr lang="en-IN" sz="3600" kern="100" dirty="0">
              <a:effectLst/>
              <a:latin typeface="+mn-lt"/>
              <a:ea typeface="Calibri" panose="020F0502020204030204" pitchFamily="34" charset="0"/>
              <a:cs typeface="Cordia New" panose="020B0304020202020204" pitchFamily="34" charset="-34"/>
            </a:endParaRPr>
          </a:p>
          <a:p>
            <a:pPr>
              <a:lnSpc>
                <a:spcPct val="100000"/>
              </a:lnSpc>
              <a:spcAft>
                <a:spcPts val="800"/>
              </a:spcAft>
              <a:buNone/>
            </a:pPr>
            <a:r>
              <a:rPr lang="en-IN" sz="2000" kern="0" dirty="0">
                <a:solidFill>
                  <a:schemeClr val="tx1"/>
                </a:solidFill>
                <a:effectLst/>
                <a:latin typeface="+mn-lt"/>
                <a:ea typeface="Times New Roman" panose="02020603050405020304" pitchFamily="18" charset="0"/>
                <a:cs typeface="Cordia New" panose="020B0304020202020204" pitchFamily="34" charset="-34"/>
              </a:rPr>
              <a:t>Economists such as </a:t>
            </a:r>
            <a:r>
              <a:rPr lang="en-IN" sz="2000" b="1" kern="0" dirty="0">
                <a:solidFill>
                  <a:schemeClr val="tx1"/>
                </a:solidFill>
                <a:effectLst/>
                <a:latin typeface="+mn-lt"/>
                <a:ea typeface="Times New Roman" panose="02020603050405020304" pitchFamily="18" charset="0"/>
                <a:cs typeface="Cordia New" panose="020B0304020202020204" pitchFamily="34" charset="-34"/>
              </a:rPr>
              <a:t>Marshall and Pigou</a:t>
            </a:r>
            <a:r>
              <a:rPr lang="en-IN" sz="2000" kern="0" dirty="0">
                <a:solidFill>
                  <a:schemeClr val="tx1"/>
                </a:solidFill>
                <a:effectLst/>
                <a:latin typeface="+mn-lt"/>
                <a:ea typeface="Times New Roman" panose="02020603050405020304" pitchFamily="18" charset="0"/>
                <a:cs typeface="Cordia New" panose="020B0304020202020204" pitchFamily="34" charset="-34"/>
              </a:rPr>
              <a:t> approached the theory differently. They focused more on the </a:t>
            </a:r>
            <a:r>
              <a:rPr lang="en-IN" sz="2000" b="1" kern="0" dirty="0">
                <a:solidFill>
                  <a:schemeClr val="tx1"/>
                </a:solidFill>
                <a:effectLst/>
                <a:latin typeface="+mn-lt"/>
                <a:ea typeface="Times New Roman" panose="02020603050405020304" pitchFamily="18" charset="0"/>
                <a:cs typeface="Cordia New" panose="020B0304020202020204" pitchFamily="34" charset="-34"/>
              </a:rPr>
              <a:t>demand for money</a:t>
            </a:r>
            <a:r>
              <a:rPr lang="en-IN" sz="2000" kern="0" dirty="0">
                <a:solidFill>
                  <a:schemeClr val="tx1"/>
                </a:solidFill>
                <a:effectLst/>
                <a:latin typeface="+mn-lt"/>
                <a:ea typeface="Times New Roman" panose="02020603050405020304" pitchFamily="18" charset="0"/>
                <a:cs typeface="Cordia New" panose="020B0304020202020204" pitchFamily="34" charset="-34"/>
              </a:rPr>
              <a:t>.</a:t>
            </a:r>
            <a:endParaRPr lang="en-IN" sz="2000" kern="100" dirty="0">
              <a:effectLst/>
              <a:latin typeface="+mn-lt"/>
              <a:ea typeface="Calibri" panose="020F0502020204030204" pitchFamily="34" charset="0"/>
              <a:cs typeface="Cordia New" panose="020B0304020202020204" pitchFamily="34" charset="-34"/>
            </a:endParaRPr>
          </a:p>
          <a:p>
            <a:pPr>
              <a:lnSpc>
                <a:spcPct val="100000"/>
              </a:lnSpc>
              <a:spcAft>
                <a:spcPts val="800"/>
              </a:spcAft>
              <a:buNone/>
            </a:pPr>
            <a:r>
              <a:rPr lang="en-IN" sz="2000" kern="0" dirty="0">
                <a:solidFill>
                  <a:schemeClr val="tx1"/>
                </a:solidFill>
                <a:effectLst/>
                <a:latin typeface="+mn-lt"/>
                <a:ea typeface="Times New Roman" panose="02020603050405020304" pitchFamily="18" charset="0"/>
                <a:cs typeface="Cordia New" panose="020B0304020202020204" pitchFamily="34" charset="-34"/>
              </a:rPr>
              <a:t>The Cambridge equation is commonly written as:</a:t>
            </a:r>
            <a:r>
              <a:rPr lang="en-IN" sz="2000" kern="100" dirty="0">
                <a:ea typeface="Calibri" panose="020F0502020204030204" pitchFamily="34" charset="0"/>
                <a:cs typeface="Cordia New" panose="020B0304020202020204" pitchFamily="34" charset="-34"/>
              </a:rPr>
              <a:t>      </a:t>
            </a:r>
            <a:r>
              <a:rPr lang="en-IN" sz="2000" b="1" kern="0" dirty="0">
                <a:solidFill>
                  <a:schemeClr val="tx1"/>
                </a:solidFill>
                <a:effectLst/>
                <a:latin typeface="+mn-lt"/>
                <a:ea typeface="Times New Roman" panose="02020603050405020304" pitchFamily="18" charset="0"/>
                <a:cs typeface="Cordia New" panose="020B0304020202020204" pitchFamily="34" charset="-34"/>
              </a:rPr>
              <a:t>M = </a:t>
            </a:r>
            <a:r>
              <a:rPr lang="en-IN" sz="2000" b="1" kern="0" dirty="0" err="1">
                <a:solidFill>
                  <a:schemeClr val="tx1"/>
                </a:solidFill>
                <a:effectLst/>
                <a:latin typeface="+mn-lt"/>
                <a:ea typeface="Times New Roman" panose="02020603050405020304" pitchFamily="18" charset="0"/>
                <a:cs typeface="Cordia New" panose="020B0304020202020204" pitchFamily="34" charset="-34"/>
              </a:rPr>
              <a:t>kPY</a:t>
            </a:r>
            <a:endParaRPr lang="en-IN" sz="2000" kern="100" dirty="0">
              <a:effectLst/>
              <a:latin typeface="+mn-lt"/>
              <a:ea typeface="Calibri" panose="020F0502020204030204" pitchFamily="34" charset="0"/>
              <a:cs typeface="Cordia New" panose="020B0304020202020204" pitchFamily="34" charset="-34"/>
            </a:endParaRPr>
          </a:p>
          <a:p>
            <a:pPr>
              <a:lnSpc>
                <a:spcPct val="100000"/>
              </a:lnSpc>
              <a:spcAft>
                <a:spcPts val="800"/>
              </a:spcAft>
              <a:buNone/>
            </a:pPr>
            <a:r>
              <a:rPr lang="en-IN" sz="2000" kern="0" dirty="0">
                <a:solidFill>
                  <a:schemeClr val="tx1"/>
                </a:solidFill>
                <a:effectLst/>
                <a:latin typeface="+mn-lt"/>
                <a:ea typeface="Times New Roman" panose="02020603050405020304" pitchFamily="18" charset="0"/>
                <a:cs typeface="Cordia New" panose="020B0304020202020204" pitchFamily="34" charset="-34"/>
              </a:rPr>
              <a:t>Where:</a:t>
            </a:r>
            <a:endParaRPr lang="en-IN" sz="2000" kern="100" dirty="0">
              <a:effectLst/>
              <a:latin typeface="+mn-lt"/>
              <a:ea typeface="Calibri" panose="020F0502020204030204" pitchFamily="34" charset="0"/>
              <a:cs typeface="Cordia New" panose="020B0304020202020204" pitchFamily="34" charset="-34"/>
            </a:endParaRPr>
          </a:p>
          <a:p>
            <a:pPr marL="342900" lvl="0" indent="-342900">
              <a:lnSpc>
                <a:spcPct val="100000"/>
              </a:lnSpc>
              <a:spcAft>
                <a:spcPts val="800"/>
              </a:spcAft>
              <a:buSzPts val="1000"/>
              <a:buFont typeface="Symbol" panose="05050102010706020507" pitchFamily="18" charset="2"/>
              <a:buChar char=""/>
              <a:tabLst>
                <a:tab pos="457200" algn="l"/>
              </a:tabLst>
            </a:pPr>
            <a:r>
              <a:rPr lang="en-IN" sz="2000" b="1" kern="0" dirty="0">
                <a:solidFill>
                  <a:schemeClr val="tx1"/>
                </a:solidFill>
                <a:effectLst/>
                <a:latin typeface="+mn-lt"/>
                <a:ea typeface="Times New Roman" panose="02020603050405020304" pitchFamily="18" charset="0"/>
                <a:cs typeface="Cordia New" panose="020B0304020202020204" pitchFamily="34" charset="-34"/>
              </a:rPr>
              <a:t>M</a:t>
            </a:r>
            <a:r>
              <a:rPr lang="en-IN" sz="2000" kern="0" dirty="0">
                <a:solidFill>
                  <a:schemeClr val="tx1"/>
                </a:solidFill>
                <a:effectLst/>
                <a:latin typeface="+mn-lt"/>
                <a:ea typeface="Times New Roman" panose="02020603050405020304" pitchFamily="18" charset="0"/>
                <a:cs typeface="Cordia New" panose="020B0304020202020204" pitchFamily="34" charset="-34"/>
              </a:rPr>
              <a:t> = Money supply</a:t>
            </a:r>
            <a:r>
              <a:rPr lang="en-IN" sz="2000" kern="100" dirty="0">
                <a:ea typeface="Calibri" panose="020F0502020204030204" pitchFamily="34" charset="0"/>
                <a:cs typeface="Cordia New" panose="020B0304020202020204" pitchFamily="34" charset="-34"/>
              </a:rPr>
              <a:t>    </a:t>
            </a:r>
            <a:r>
              <a:rPr lang="en-IN" sz="2000" b="1" kern="0" dirty="0">
                <a:solidFill>
                  <a:schemeClr val="tx1"/>
                </a:solidFill>
                <a:effectLst/>
                <a:latin typeface="+mn-lt"/>
                <a:ea typeface="Times New Roman" panose="02020603050405020304" pitchFamily="18" charset="0"/>
                <a:cs typeface="Cordia New" panose="020B0304020202020204" pitchFamily="34" charset="-34"/>
              </a:rPr>
              <a:t>k</a:t>
            </a:r>
            <a:r>
              <a:rPr lang="en-IN" sz="2000" kern="0" dirty="0">
                <a:solidFill>
                  <a:schemeClr val="tx1"/>
                </a:solidFill>
                <a:effectLst/>
                <a:latin typeface="+mn-lt"/>
                <a:ea typeface="Times New Roman" panose="02020603050405020304" pitchFamily="18" charset="0"/>
                <a:cs typeface="Cordia New" panose="020B0304020202020204" pitchFamily="34" charset="-34"/>
              </a:rPr>
              <a:t> = Proportion of income people want to keep as cash</a:t>
            </a:r>
            <a:endParaRPr lang="en-IN" sz="2000" kern="100" dirty="0">
              <a:effectLst/>
              <a:latin typeface="+mn-lt"/>
              <a:ea typeface="Calibri" panose="020F0502020204030204" pitchFamily="34" charset="0"/>
              <a:cs typeface="Cordia New" panose="020B0304020202020204" pitchFamily="34" charset="-34"/>
            </a:endParaRPr>
          </a:p>
          <a:p>
            <a:pPr marL="342900" lvl="0" indent="-342900">
              <a:lnSpc>
                <a:spcPct val="100000"/>
              </a:lnSpc>
              <a:spcAft>
                <a:spcPts val="800"/>
              </a:spcAft>
              <a:buSzPts val="1000"/>
              <a:buFont typeface="Symbol" panose="05050102010706020507" pitchFamily="18" charset="2"/>
              <a:buChar char=""/>
              <a:tabLst>
                <a:tab pos="457200" algn="l"/>
              </a:tabLst>
            </a:pPr>
            <a:r>
              <a:rPr lang="en-IN" sz="2000" b="1" kern="0" dirty="0">
                <a:solidFill>
                  <a:schemeClr val="tx1"/>
                </a:solidFill>
                <a:effectLst/>
                <a:latin typeface="+mn-lt"/>
                <a:ea typeface="Times New Roman" panose="02020603050405020304" pitchFamily="18" charset="0"/>
                <a:cs typeface="Cordia New" panose="020B0304020202020204" pitchFamily="34" charset="-34"/>
              </a:rPr>
              <a:t>P</a:t>
            </a:r>
            <a:r>
              <a:rPr lang="en-IN" sz="2000" kern="0" dirty="0">
                <a:solidFill>
                  <a:schemeClr val="tx1"/>
                </a:solidFill>
                <a:effectLst/>
                <a:latin typeface="+mn-lt"/>
                <a:ea typeface="Times New Roman" panose="02020603050405020304" pitchFamily="18" charset="0"/>
                <a:cs typeface="Cordia New" panose="020B0304020202020204" pitchFamily="34" charset="-34"/>
              </a:rPr>
              <a:t> = Price level</a:t>
            </a:r>
            <a:r>
              <a:rPr lang="en-IN" sz="2000" kern="100" dirty="0">
                <a:ea typeface="Calibri" panose="020F0502020204030204" pitchFamily="34" charset="0"/>
                <a:cs typeface="Cordia New" panose="020B0304020202020204" pitchFamily="34" charset="-34"/>
              </a:rPr>
              <a:t>            </a:t>
            </a:r>
            <a:r>
              <a:rPr lang="en-IN" sz="2000" b="1" kern="0" dirty="0">
                <a:solidFill>
                  <a:schemeClr val="tx1"/>
                </a:solidFill>
                <a:effectLst/>
                <a:latin typeface="+mn-lt"/>
                <a:ea typeface="Times New Roman" panose="02020603050405020304" pitchFamily="18" charset="0"/>
                <a:cs typeface="Cordia New" panose="020B0304020202020204" pitchFamily="34" charset="-34"/>
              </a:rPr>
              <a:t>Y</a:t>
            </a:r>
            <a:r>
              <a:rPr lang="en-IN" sz="2000" kern="0" dirty="0">
                <a:solidFill>
                  <a:schemeClr val="tx1"/>
                </a:solidFill>
                <a:effectLst/>
                <a:latin typeface="+mn-lt"/>
                <a:ea typeface="Times New Roman" panose="02020603050405020304" pitchFamily="18" charset="0"/>
                <a:cs typeface="Cordia New" panose="020B0304020202020204" pitchFamily="34" charset="-34"/>
              </a:rPr>
              <a:t> = Real income/output</a:t>
            </a:r>
            <a:endParaRPr lang="en-IN" sz="2000" kern="100" dirty="0">
              <a:effectLst/>
              <a:latin typeface="+mn-lt"/>
              <a:ea typeface="Calibri" panose="020F0502020204030204" pitchFamily="34" charset="0"/>
              <a:cs typeface="Cordia New" panose="020B0304020202020204" pitchFamily="34" charset="-34"/>
            </a:endParaRPr>
          </a:p>
          <a:p>
            <a:pPr>
              <a:lnSpc>
                <a:spcPct val="100000"/>
              </a:lnSpc>
              <a:spcAft>
                <a:spcPts val="800"/>
              </a:spcAft>
              <a:buNone/>
            </a:pPr>
            <a:r>
              <a:rPr lang="en-IN" sz="2000" kern="0" dirty="0">
                <a:solidFill>
                  <a:schemeClr val="tx1"/>
                </a:solidFill>
                <a:effectLst/>
                <a:latin typeface="+mn-lt"/>
                <a:ea typeface="Times New Roman" panose="02020603050405020304" pitchFamily="18" charset="0"/>
                <a:cs typeface="Cordia New" panose="020B0304020202020204" pitchFamily="34" charset="-34"/>
              </a:rPr>
              <a:t>The basic idea is that people keep some portion of their income in the form of money for everyday spending.</a:t>
            </a:r>
            <a:endParaRPr lang="en-IN" sz="2000" kern="100" dirty="0">
              <a:effectLst/>
              <a:latin typeface="+mn-lt"/>
              <a:ea typeface="Calibri" panose="020F0502020204030204" pitchFamily="34" charset="0"/>
              <a:cs typeface="Cordia New" panose="020B0304020202020204" pitchFamily="34" charset="-34"/>
            </a:endParaRPr>
          </a:p>
          <a:p>
            <a:pPr>
              <a:lnSpc>
                <a:spcPct val="100000"/>
              </a:lnSpc>
              <a:spcAft>
                <a:spcPts val="800"/>
              </a:spcAft>
              <a:buNone/>
            </a:pPr>
            <a:r>
              <a:rPr lang="en-IN" sz="2000" b="1" kern="0" dirty="0">
                <a:solidFill>
                  <a:schemeClr val="tx1"/>
                </a:solidFill>
                <a:effectLst/>
                <a:latin typeface="+mn-lt"/>
                <a:ea typeface="Times New Roman" panose="02020603050405020304" pitchFamily="18" charset="0"/>
                <a:cs typeface="Cordia New" panose="020B0304020202020204" pitchFamily="34" charset="-34"/>
              </a:rPr>
              <a:t>Main assumptions of the Quantity Theory</a:t>
            </a:r>
            <a:endParaRPr lang="en-IN" sz="2000" kern="100" dirty="0">
              <a:effectLst/>
              <a:latin typeface="+mn-lt"/>
              <a:ea typeface="Calibri" panose="020F0502020204030204" pitchFamily="34" charset="0"/>
              <a:cs typeface="Cordia New" panose="020B0304020202020204" pitchFamily="34" charset="-34"/>
            </a:endParaRPr>
          </a:p>
          <a:p>
            <a:pPr>
              <a:lnSpc>
                <a:spcPct val="100000"/>
              </a:lnSpc>
              <a:spcAft>
                <a:spcPts val="800"/>
              </a:spcAft>
              <a:buNone/>
            </a:pPr>
            <a:r>
              <a:rPr lang="en-IN" sz="2000" kern="0" dirty="0">
                <a:solidFill>
                  <a:schemeClr val="tx1"/>
                </a:solidFill>
                <a:effectLst/>
                <a:latin typeface="+mn-lt"/>
                <a:ea typeface="Times New Roman" panose="02020603050405020304" pitchFamily="18" charset="0"/>
                <a:cs typeface="Cordia New" panose="020B0304020202020204" pitchFamily="34" charset="-34"/>
              </a:rPr>
              <a:t>The traditional theory assumes that:</a:t>
            </a:r>
            <a:endParaRPr lang="en-IN" sz="2000" kern="100" dirty="0">
              <a:effectLst/>
              <a:latin typeface="+mn-lt"/>
              <a:ea typeface="Calibri" panose="020F0502020204030204" pitchFamily="34" charset="0"/>
              <a:cs typeface="Cordia New" panose="020B0304020202020204" pitchFamily="34" charset="-34"/>
            </a:endParaRPr>
          </a:p>
          <a:p>
            <a:pPr marL="342900" lvl="0" indent="-342900">
              <a:lnSpc>
                <a:spcPct val="100000"/>
              </a:lnSpc>
              <a:spcAft>
                <a:spcPts val="800"/>
              </a:spcAft>
              <a:buSzPts val="1000"/>
              <a:buFont typeface="Symbol" panose="05050102010706020507" pitchFamily="18" charset="2"/>
              <a:buChar char=""/>
              <a:tabLst>
                <a:tab pos="457200" algn="l"/>
              </a:tabLst>
            </a:pPr>
            <a:r>
              <a:rPr lang="en-IN" sz="2000" b="1" kern="0" dirty="0">
                <a:solidFill>
                  <a:schemeClr val="tx1"/>
                </a:solidFill>
                <a:effectLst/>
                <a:latin typeface="+mn-lt"/>
                <a:ea typeface="Times New Roman" panose="02020603050405020304" pitchFamily="18" charset="0"/>
                <a:cs typeface="Cordia New" panose="020B0304020202020204" pitchFamily="34" charset="-34"/>
              </a:rPr>
              <a:t>Velocity of money (V) is constant</a:t>
            </a:r>
            <a:r>
              <a:rPr lang="en-IN" sz="2000" b="1" kern="0" dirty="0">
                <a:ea typeface="Times New Roman" panose="02020603050405020304" pitchFamily="18" charset="0"/>
                <a:cs typeface="Cordia New" panose="020B0304020202020204" pitchFamily="34" charset="-34"/>
              </a:rPr>
              <a:t>,   </a:t>
            </a:r>
            <a:r>
              <a:rPr lang="en-IN" sz="2000" b="1" kern="0" dirty="0">
                <a:solidFill>
                  <a:schemeClr val="tx1"/>
                </a:solidFill>
                <a:effectLst/>
                <a:latin typeface="+mn-lt"/>
                <a:ea typeface="Times New Roman" panose="02020603050405020304" pitchFamily="18" charset="0"/>
                <a:cs typeface="Cordia New" panose="020B0304020202020204" pitchFamily="34" charset="-34"/>
              </a:rPr>
              <a:t>Real output (T or Y) is fixed in the short run.</a:t>
            </a:r>
            <a:endParaRPr lang="en-IN" sz="2000" kern="100" dirty="0">
              <a:effectLst/>
              <a:latin typeface="+mn-lt"/>
              <a:ea typeface="Calibri" panose="020F0502020204030204" pitchFamily="34" charset="0"/>
              <a:cs typeface="Cordia New" panose="020B0304020202020204" pitchFamily="34" charset="-34"/>
            </a:endParaRPr>
          </a:p>
          <a:p>
            <a:pPr marL="342900" lvl="0" indent="-342900">
              <a:lnSpc>
                <a:spcPct val="100000"/>
              </a:lnSpc>
              <a:spcAft>
                <a:spcPts val="800"/>
              </a:spcAft>
              <a:buSzPts val="1000"/>
              <a:buFont typeface="Symbol" panose="05050102010706020507" pitchFamily="18" charset="2"/>
              <a:buChar char=""/>
              <a:tabLst>
                <a:tab pos="457200" algn="l"/>
              </a:tabLst>
            </a:pPr>
            <a:r>
              <a:rPr lang="en-IN" sz="2000" kern="0" dirty="0">
                <a:solidFill>
                  <a:schemeClr val="tx1"/>
                </a:solidFill>
                <a:effectLst/>
                <a:latin typeface="+mn-lt"/>
                <a:ea typeface="Times New Roman" panose="02020603050405020304" pitchFamily="18" charset="0"/>
                <a:cs typeface="Cordia New" panose="020B0304020202020204" pitchFamily="34" charset="-34"/>
              </a:rPr>
              <a:t>The economy is operating near full employment.</a:t>
            </a:r>
            <a:endParaRPr lang="en-IN" sz="2000" kern="100" dirty="0">
              <a:effectLst/>
              <a:latin typeface="+mn-lt"/>
              <a:ea typeface="Calibri" panose="020F0502020204030204" pitchFamily="34" charset="0"/>
              <a:cs typeface="Cordia New" panose="020B0304020202020204" pitchFamily="34" charset="-34"/>
            </a:endParaRPr>
          </a:p>
          <a:p>
            <a:pPr marL="342900" lvl="0" indent="-342900">
              <a:lnSpc>
                <a:spcPct val="100000"/>
              </a:lnSpc>
              <a:spcAft>
                <a:spcPts val="800"/>
              </a:spcAft>
              <a:buSzPts val="1000"/>
              <a:buFont typeface="Symbol" panose="05050102010706020507" pitchFamily="18" charset="2"/>
              <a:buChar char=""/>
              <a:tabLst>
                <a:tab pos="457200" algn="l"/>
              </a:tabLst>
            </a:pPr>
            <a:r>
              <a:rPr lang="en-IN" sz="2000" kern="0" dirty="0">
                <a:solidFill>
                  <a:schemeClr val="tx1"/>
                </a:solidFill>
                <a:effectLst/>
                <a:latin typeface="+mn-lt"/>
                <a:ea typeface="Times New Roman" panose="02020603050405020304" pitchFamily="18" charset="0"/>
                <a:cs typeface="Cordia New" panose="020B0304020202020204" pitchFamily="34" charset="-34"/>
              </a:rPr>
              <a:t>Changes in money supply mainly affect the </a:t>
            </a:r>
            <a:r>
              <a:rPr lang="en-IN" sz="2000" b="1" kern="0" dirty="0">
                <a:solidFill>
                  <a:schemeClr val="tx1"/>
                </a:solidFill>
                <a:effectLst/>
                <a:latin typeface="+mn-lt"/>
                <a:ea typeface="Times New Roman" panose="02020603050405020304" pitchFamily="18" charset="0"/>
                <a:cs typeface="Cordia New" panose="020B0304020202020204" pitchFamily="34" charset="-34"/>
              </a:rPr>
              <a:t>price level</a:t>
            </a:r>
            <a:r>
              <a:rPr lang="en-IN" sz="2000" kern="0" dirty="0">
                <a:solidFill>
                  <a:schemeClr val="tx1"/>
                </a:solidFill>
                <a:effectLst/>
                <a:latin typeface="+mn-lt"/>
                <a:ea typeface="Times New Roman" panose="02020603050405020304" pitchFamily="18" charset="0"/>
                <a:cs typeface="Cordia New" panose="020B0304020202020204" pitchFamily="34" charset="-34"/>
              </a:rPr>
              <a:t>.</a:t>
            </a:r>
            <a:endParaRPr lang="en-IN" sz="2000" kern="100" dirty="0">
              <a:effectLst/>
              <a:latin typeface="+mn-lt"/>
              <a:ea typeface="Calibri" panose="020F0502020204030204" pitchFamily="34" charset="0"/>
              <a:cs typeface="Cordia New" panose="020B0304020202020204" pitchFamily="34" charset="-34"/>
            </a:endParaRPr>
          </a:p>
          <a:p>
            <a:pPr marL="342900" lvl="0" indent="-342900">
              <a:lnSpc>
                <a:spcPct val="100000"/>
              </a:lnSpc>
              <a:spcAft>
                <a:spcPts val="800"/>
              </a:spcAft>
              <a:buSzPts val="1000"/>
              <a:buFont typeface="Symbol" panose="05050102010706020507" pitchFamily="18" charset="2"/>
              <a:buChar char=""/>
              <a:tabLst>
                <a:tab pos="457200" algn="l"/>
              </a:tabLst>
            </a:pPr>
            <a:r>
              <a:rPr lang="en-IN" sz="2000" kern="0" dirty="0">
                <a:solidFill>
                  <a:schemeClr val="tx1"/>
                </a:solidFill>
                <a:effectLst/>
                <a:latin typeface="+mn-lt"/>
                <a:ea typeface="Times New Roman" panose="02020603050405020304" pitchFamily="18" charset="0"/>
                <a:cs typeface="Cordia New" panose="020B0304020202020204" pitchFamily="34" charset="-34"/>
              </a:rPr>
              <a:t>Other factors affecting prices are assumed to remain unchanged.</a:t>
            </a:r>
            <a:endParaRPr lang="en-IN" sz="1200" kern="100" dirty="0">
              <a:effectLst/>
              <a:latin typeface="Calibri" panose="020F0502020204030204" pitchFamily="34" charset="0"/>
              <a:ea typeface="Calibri" panose="020F0502020204030204" pitchFamily="34" charset="0"/>
              <a:cs typeface="Cordia New" panose="020B0304020202020204" pitchFamily="34" charset="-34"/>
            </a:endParaRPr>
          </a:p>
        </p:txBody>
      </p:sp>
    </p:spTree>
    <p:extLst>
      <p:ext uri="{BB962C8B-B14F-4D97-AF65-F5344CB8AC3E}">
        <p14:creationId xmlns:p14="http://schemas.microsoft.com/office/powerpoint/2010/main" val="1368314418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>
            <a:extLst>
              <a:ext uri="{FF2B5EF4-FFF2-40B4-BE49-F238E27FC236}">
                <a16:creationId xmlns:a16="http://schemas.microsoft.com/office/drawing/2014/main" id="{F09D87F9-486E-33FF-9376-BB8C9F061244}"/>
              </a:ext>
            </a:extLst>
          </p:cNvPr>
          <p:cNvSpPr txBox="1"/>
          <p:nvPr/>
        </p:nvSpPr>
        <p:spPr>
          <a:xfrm>
            <a:off x="3048000" y="3298730"/>
            <a:ext cx="6096000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00000"/>
              </a:lnSpc>
              <a:spcAft>
                <a:spcPts val="800"/>
              </a:spcAft>
              <a:buNone/>
            </a:pPr>
            <a:r>
              <a:rPr lang="en-IN" sz="3200" b="1" kern="1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Thank you for attention .</a:t>
            </a:r>
            <a:endParaRPr lang="en-IN" b="1" kern="100" dirty="0">
              <a:effectLst/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89435526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383</Words>
  <Application>Microsoft Office PowerPoint</Application>
  <PresentationFormat>Widescreen</PresentationFormat>
  <Paragraphs>45</Paragraphs>
  <Slides>6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6</vt:i4>
      </vt:variant>
    </vt:vector>
  </HeadingPairs>
  <TitlesOfParts>
    <vt:vector size="12" baseType="lpstr">
      <vt:lpstr>Arial</vt:lpstr>
      <vt:lpstr>Calibri</vt:lpstr>
      <vt:lpstr>Calibri Light</vt:lpstr>
      <vt:lpstr>Symbol</vt:lpstr>
      <vt:lpstr>Times New Roman</vt:lpstr>
      <vt:lpstr>Office Theme</vt:lpstr>
      <vt:lpstr>                                  Lecture delivered  by Dr. Shyam Charan Barma Assistant Professor (Head) Department of Economics Kalipada Ghosh Tarai Mahavidyalaya 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Shyam Barma</dc:creator>
  <cp:lastModifiedBy>Shyam Barma</cp:lastModifiedBy>
  <cp:revision>1</cp:revision>
  <dcterms:created xsi:type="dcterms:W3CDTF">2026-09-07T05:57:21Z</dcterms:created>
  <dcterms:modified xsi:type="dcterms:W3CDTF">2026-09-07T05:58:05Z</dcterms:modified>
</cp:coreProperties>
</file>