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tableStyles" Target="/ppt/tableStyle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theme" Target="/ppt/theme/theme1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viewProps" Target="/ppt/viewProps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presProps" Target="/ppt/presProps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603408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7" /></Relationships>
</file>

<file path=ppt/slideMasters/slideMaster1.xml><?xml version="1.0" encoding="utf-8"?>
<p:sld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022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-405245" y="1097280"/>
            <a:ext cx="12789131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400" b="1">
                <a:solidFill>
                  <a:srgbClr val="1C374B"/>
                </a:solidFill>
              </a:defRPr>
            </a:pPr>
            <a:r>
              <a:rPr dirty="0"/>
              <a:t>Population–Resource Relationship and Ackerman's </a:t>
            </a:r>
            <a:endParaRPr lang="en-IN" dirty="0"/>
          </a:p>
          <a:p>
            <a:pPr algn="ctr">
              <a:defRPr sz="3400" b="1">
                <a:solidFill>
                  <a:srgbClr val="1C374B"/>
                </a:solidFill>
              </a:defRPr>
            </a:pPr>
            <a:r>
              <a:rPr dirty="0"/>
              <a:t>Population–Resource Regions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15095" y="3657600"/>
            <a:ext cx="6731330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464646"/>
                </a:solidFill>
              </a:defRPr>
            </a:pPr>
            <a:r>
              <a:rPr dirty="0"/>
              <a:t>Submitted by </a:t>
            </a:r>
            <a:endParaRPr lang="en-IN" dirty="0"/>
          </a:p>
          <a:p>
            <a:pPr algn="ctr">
              <a:defRPr sz="2000" b="1">
                <a:solidFill>
                  <a:srgbClr val="464646"/>
                </a:solidFill>
              </a:defRPr>
            </a:pPr>
            <a:r>
              <a:rPr dirty="0"/>
              <a:t>DR RANJITA ROY SARKAR</a:t>
            </a:r>
            <a:br>
              <a:rPr dirty="0"/>
            </a:br>
            <a:r>
              <a:rPr dirty="0"/>
              <a:t>ASSISTANT PROFESSOR, 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Concept of Population–Resource Relationship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Population–resource relationship examines how human numbers interact with available resources.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Resources include land, water, minerals, energy, forests and human skills.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 relationship is dynamic because technology and consumption patterns change.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1131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82396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80567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41832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40003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01268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99439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What Is a Resource?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 resource becomes useful when people have knowledge, technology and access to use it.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Resources may be renewable, non-renewable or flow resources.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Resource value can change with technology, markets and social priorities.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783080"/>
            <a:ext cx="2743200" cy="1920240"/>
          </a:xfrm>
          <a:prstGeom prst="hexagon">
            <a:avLst/>
          </a:prstGeom>
          <a:solidFill>
            <a:srgbClr val="BED2B9"/>
          </a:solidFill>
          <a:ln>
            <a:solidFill>
              <a:srgbClr val="5A7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64108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23544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2980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Population Pressure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Pressure can occur when demand grows faster than resource availability or productive capacity.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Pressure is not determined by population size alone.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Consumption, technology, institutions and distribution are also important.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भा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Carrying Capacity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Carrying capacity refers broadly to the population level that an environment can support under specified conditions.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changes with technology, management and consumption.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should be treated as dynamic rather than a single fixed number.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296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1440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100584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Resource-Rich vs Resource-Poor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Resource-rich regions may have abundant natural resources but still experience poverty.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Resource-poor regions can prosper through trade, technology and human capital.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Resource access and distribution are therefore as important as physical abundance.</a:t>
            </a:r>
          </a:p>
        </p:txBody>
      </p:sp>
      <p:sp>
        <p:nvSpPr>
          <p:cNvPr id="5" name="Trapezoid 4"/>
          <p:cNvSpPr/>
          <p:nvPr/>
        </p:nvSpPr>
        <p:spPr>
          <a:xfrm>
            <a:off x="8229600" y="1508760"/>
            <a:ext cx="2377440" cy="274320"/>
          </a:xfrm>
          <a:prstGeom prst="trapezoid">
            <a:avLst/>
          </a:prstGeom>
          <a:solidFill>
            <a:srgbClr val="96AF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rapezoid 5"/>
          <p:cNvSpPr/>
          <p:nvPr/>
        </p:nvSpPr>
        <p:spPr>
          <a:xfrm>
            <a:off x="8412480" y="1828800"/>
            <a:ext cx="2011680" cy="274320"/>
          </a:xfrm>
          <a:prstGeom prst="trapezoid">
            <a:avLst/>
          </a:prstGeom>
          <a:solidFill>
            <a:srgbClr val="A0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rapezoid 6"/>
          <p:cNvSpPr/>
          <p:nvPr/>
        </p:nvSpPr>
        <p:spPr>
          <a:xfrm>
            <a:off x="8595360" y="2148839"/>
            <a:ext cx="1645920" cy="274320"/>
          </a:xfrm>
          <a:prstGeom prst="trapezoid">
            <a:avLst/>
          </a:prstGeom>
          <a:solidFill>
            <a:srgbClr val="AAB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rapezoid 7"/>
          <p:cNvSpPr/>
          <p:nvPr/>
        </p:nvSpPr>
        <p:spPr>
          <a:xfrm>
            <a:off x="8778240" y="2468879"/>
            <a:ext cx="1280160" cy="274320"/>
          </a:xfrm>
          <a:prstGeom prst="trapezoid">
            <a:avLst/>
          </a:prstGeom>
          <a:solidFill>
            <a:srgbClr val="B4B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rapezoid 8"/>
          <p:cNvSpPr/>
          <p:nvPr/>
        </p:nvSpPr>
        <p:spPr>
          <a:xfrm>
            <a:off x="9006840" y="2788920"/>
            <a:ext cx="822960" cy="274320"/>
          </a:xfrm>
          <a:prstGeom prst="trapezoid">
            <a:avLst/>
          </a:prstGeom>
          <a:solidFill>
            <a:srgbClr val="BEC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Technology and Resources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Technology can increase resource productivity.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Irrigation, improved seeds and renewable energy can change resource availability.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Technology can also create new environmental pressures if poorly managed.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2697480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13648" y="2496312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997696" y="2295144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381744" y="2093976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765792" y="1892808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29600" y="3108960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732520" y="3044952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235440" y="2980944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738360" y="2916936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0241280" y="2852928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Ackerman's Approach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Edward A. Ackerman developed a population-resource framework for comparing world regions.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He emphasized the relationship between population density, resource potential and technological development.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 framework is useful for understanding different combinations of people and resource conditions.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965960"/>
            <a:ext cx="914400" cy="914400"/>
          </a:xfrm>
          <a:prstGeom prst="hexagon">
            <a:avLst/>
          </a:prstGeom>
          <a:solidFill>
            <a:srgbClr val="96B482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Hexagon 5"/>
          <p:cNvSpPr/>
          <p:nvPr/>
        </p:nvSpPr>
        <p:spPr>
          <a:xfrm>
            <a:off x="9052560" y="1965960"/>
            <a:ext cx="914400" cy="914400"/>
          </a:xfrm>
          <a:prstGeom prst="hexagon">
            <a:avLst/>
          </a:prstGeom>
          <a:solidFill>
            <a:srgbClr val="B49B6E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Hexagon 6"/>
          <p:cNvSpPr/>
          <p:nvPr/>
        </p:nvSpPr>
        <p:spPr>
          <a:xfrm>
            <a:off x="9875520" y="1965960"/>
            <a:ext cx="914400" cy="914400"/>
          </a:xfrm>
          <a:prstGeom prst="hexagon">
            <a:avLst/>
          </a:prstGeom>
          <a:solidFill>
            <a:srgbClr val="78A5B9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Ackerman: Resource-Population Framework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Regions differ in the balance between population size, resource base and technological capacity.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Some have abundant resources and high technological development.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Others face pressure because population and resource use are high relative to productive capacity.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1131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82396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80567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41832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40003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01268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99439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High Resource Potential and High Technology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These regions can mobilize resources efficiently through advanced technology.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High productivity can support large populations and high levels of consumption.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Examples often discussed include highly developed resource-endowed regions.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783080"/>
            <a:ext cx="2743200" cy="1920240"/>
          </a:xfrm>
          <a:prstGeom prst="hexagon">
            <a:avLst/>
          </a:prstGeom>
          <a:solidFill>
            <a:srgbClr val="BED2B9"/>
          </a:solidFill>
          <a:ln>
            <a:solidFill>
              <a:srgbClr val="5A7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64108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23544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2980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High Population Pressure Regions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Some densely populated regions have limited per-capita resource availability.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Intensive agriculture, trade and technology can help support large populations.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South and East Asian regions have often been discussed in this context.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भा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Low Population and Resource-Rich Regions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Some regions have large resource bases but sparse populations.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Resource development may depend on infrastructure, capital and accessibility.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Examples include parts of northern Eurasia, North America and Australia.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296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1440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100584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Resource-Poor and Low-Technology Regions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Limited resources combined with low technological capacity can constrain development.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Environmental vulnerability may intensify resource stress.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External trade, investment and institutional improvements can alter the situation.</a:t>
            </a:r>
          </a:p>
        </p:txBody>
      </p:sp>
      <p:sp>
        <p:nvSpPr>
          <p:cNvPr id="5" name="Trapezoid 4"/>
          <p:cNvSpPr/>
          <p:nvPr/>
        </p:nvSpPr>
        <p:spPr>
          <a:xfrm>
            <a:off x="8229600" y="1508760"/>
            <a:ext cx="2377440" cy="274320"/>
          </a:xfrm>
          <a:prstGeom prst="trapezoid">
            <a:avLst/>
          </a:prstGeom>
          <a:solidFill>
            <a:srgbClr val="96AF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rapezoid 5"/>
          <p:cNvSpPr/>
          <p:nvPr/>
        </p:nvSpPr>
        <p:spPr>
          <a:xfrm>
            <a:off x="8412480" y="1828800"/>
            <a:ext cx="2011680" cy="274320"/>
          </a:xfrm>
          <a:prstGeom prst="trapezoid">
            <a:avLst/>
          </a:prstGeom>
          <a:solidFill>
            <a:srgbClr val="A0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rapezoid 6"/>
          <p:cNvSpPr/>
          <p:nvPr/>
        </p:nvSpPr>
        <p:spPr>
          <a:xfrm>
            <a:off x="8595360" y="2148839"/>
            <a:ext cx="1645920" cy="274320"/>
          </a:xfrm>
          <a:prstGeom prst="trapezoid">
            <a:avLst/>
          </a:prstGeom>
          <a:solidFill>
            <a:srgbClr val="AAB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rapezoid 7"/>
          <p:cNvSpPr/>
          <p:nvPr/>
        </p:nvSpPr>
        <p:spPr>
          <a:xfrm>
            <a:off x="8778240" y="2468879"/>
            <a:ext cx="1280160" cy="274320"/>
          </a:xfrm>
          <a:prstGeom prst="trapezoid">
            <a:avLst/>
          </a:prstGeom>
          <a:solidFill>
            <a:srgbClr val="B4B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rapezoid 8"/>
          <p:cNvSpPr/>
          <p:nvPr/>
        </p:nvSpPr>
        <p:spPr>
          <a:xfrm>
            <a:off x="9006840" y="2788920"/>
            <a:ext cx="822960" cy="274320"/>
          </a:xfrm>
          <a:prstGeom prst="trapezoid">
            <a:avLst/>
          </a:prstGeom>
          <a:solidFill>
            <a:srgbClr val="BEC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Population and Food Resources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Food production depends on land, water, climate, technology and markets.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Green Revolution technologies increased yields in many regions.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Food insecurity can persist because access and distribution matter as well as production.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2697480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13648" y="2496312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997696" y="2295144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381744" y="2093976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765792" y="1892808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29600" y="3108960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732520" y="3044952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235440" y="2980944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738360" y="2916936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0241280" y="2852928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Population and Water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Freshwater availability varies greatly across regions.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Urbanization, irrigation and industry increase water demand.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Water scarcity can be physical, economic or institutional.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965960"/>
            <a:ext cx="914400" cy="914400"/>
          </a:xfrm>
          <a:prstGeom prst="hexagon">
            <a:avLst/>
          </a:prstGeom>
          <a:solidFill>
            <a:srgbClr val="96B482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Hexagon 5"/>
          <p:cNvSpPr/>
          <p:nvPr/>
        </p:nvSpPr>
        <p:spPr>
          <a:xfrm>
            <a:off x="9052560" y="1965960"/>
            <a:ext cx="914400" cy="914400"/>
          </a:xfrm>
          <a:prstGeom prst="hexagon">
            <a:avLst/>
          </a:prstGeom>
          <a:solidFill>
            <a:srgbClr val="B49B6E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Hexagon 6"/>
          <p:cNvSpPr/>
          <p:nvPr/>
        </p:nvSpPr>
        <p:spPr>
          <a:xfrm>
            <a:off x="9875520" y="1965960"/>
            <a:ext cx="914400" cy="914400"/>
          </a:xfrm>
          <a:prstGeom prst="hexagon">
            <a:avLst/>
          </a:prstGeom>
          <a:solidFill>
            <a:srgbClr val="78A5B9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Population and Energy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Modern economies depend on reliable energy supplies.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Energy resources are unevenly distributed, creating trade networks and geopolitical relationships.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Renewable energy can change future population-resource patterns.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1131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82396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80567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41832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40003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01268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99439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Population and Environment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High consumption can create environmental pressure even in sparsely populated areas.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Deforestation, pollution, soil degradation and climate change affect resource security.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Sustainable resource management requires both technological and institutional solutions.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783080"/>
            <a:ext cx="2743200" cy="1920240"/>
          </a:xfrm>
          <a:prstGeom prst="hexagon">
            <a:avLst/>
          </a:prstGeom>
          <a:solidFill>
            <a:srgbClr val="BED2B9"/>
          </a:solidFill>
          <a:ln>
            <a:solidFill>
              <a:srgbClr val="5A7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64108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23544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2980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Globalization and Trade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Trade allows regions to exchange food, energy, minerals and manufactured goods.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 region can consume resources from distant places through global supply chains.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This makes population-resource relationships increasingly global rather than purely local.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भा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Sustainability Perspective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Sustainability seeks long-term resource security without undermining ecosystems.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Important strategies include efficiency, conservation, circular economy and renewable energy.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Population policy and resource policy increasingly overlap with climate policy.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296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1440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100584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Limitations of Regional Models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World regions are internally diverse and change over time.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Technology, trade and institutions can rapidly alter resource conditions.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Ackerman's framework is best used as an analytical model rather than a rigid classification.</a:t>
            </a:r>
          </a:p>
        </p:txBody>
      </p:sp>
      <p:sp>
        <p:nvSpPr>
          <p:cNvPr id="5" name="Trapezoid 4"/>
          <p:cNvSpPr/>
          <p:nvPr/>
        </p:nvSpPr>
        <p:spPr>
          <a:xfrm>
            <a:off x="8229600" y="1508760"/>
            <a:ext cx="2377440" cy="274320"/>
          </a:xfrm>
          <a:prstGeom prst="trapezoid">
            <a:avLst/>
          </a:prstGeom>
          <a:solidFill>
            <a:srgbClr val="96AF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rapezoid 5"/>
          <p:cNvSpPr/>
          <p:nvPr/>
        </p:nvSpPr>
        <p:spPr>
          <a:xfrm>
            <a:off x="8412480" y="1828800"/>
            <a:ext cx="2011680" cy="274320"/>
          </a:xfrm>
          <a:prstGeom prst="trapezoid">
            <a:avLst/>
          </a:prstGeom>
          <a:solidFill>
            <a:srgbClr val="A0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rapezoid 6"/>
          <p:cNvSpPr/>
          <p:nvPr/>
        </p:nvSpPr>
        <p:spPr>
          <a:xfrm>
            <a:off x="8595360" y="2148839"/>
            <a:ext cx="1645920" cy="274320"/>
          </a:xfrm>
          <a:prstGeom prst="trapezoid">
            <a:avLst/>
          </a:prstGeom>
          <a:solidFill>
            <a:srgbClr val="AAB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rapezoid 7"/>
          <p:cNvSpPr/>
          <p:nvPr/>
        </p:nvSpPr>
        <p:spPr>
          <a:xfrm>
            <a:off x="8778240" y="2468879"/>
            <a:ext cx="1280160" cy="274320"/>
          </a:xfrm>
          <a:prstGeom prst="trapezoid">
            <a:avLst/>
          </a:prstGeom>
          <a:solidFill>
            <a:srgbClr val="B4B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rapezoid 8"/>
          <p:cNvSpPr/>
          <p:nvPr/>
        </p:nvSpPr>
        <p:spPr>
          <a:xfrm>
            <a:off x="9006840" y="2788920"/>
            <a:ext cx="822960" cy="274320"/>
          </a:xfrm>
          <a:prstGeom prst="trapezoid">
            <a:avLst/>
          </a:prstGeom>
          <a:solidFill>
            <a:srgbClr val="BEC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Population-resource relationships depend on population, resources, technology, consumption and institutions.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Ackerman's framework highlights contrasting regional combinations of these factors.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 sustainable future requires efficient resource use, equitable access and environmental stewardship.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2697480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13648" y="2496312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997696" y="2295144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381744" y="2093976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765792" y="1892808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29600" y="3108960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732520" y="3044952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235440" y="2980944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738360" y="2916936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0241280" y="2852928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819</Words>
  <Application>Microsoft Office PowerPoint</Application>
  <PresentationFormat>Widescreen</PresentationFormat>
  <Paragraphs>113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3</cp:revision>
  <dcterms:created xsi:type="dcterms:W3CDTF">2013-01-27T09:14:16Z</dcterms:created>
  <dcterms:modified xsi:type="dcterms:W3CDTF">2026-09-04T14:17:15Z</dcterms:modified>
  <cp:category/>
</cp:coreProperties>
</file>