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8288000" cy="10287000"/>
  <p:notesSz cx="6858000" cy="9144000"/>
  <p:embeddedFontLst>
    <p:embeddedFont>
      <p:font typeface="Calibri (MS)" panose="020B0604020202020204" charset="0"/>
      <p:regular r:id="rId15"/>
    </p:embeddedFont>
    <p:embeddedFont>
      <p:font typeface="Calibri (MS) Bold" panose="020B0604020202020204" charset="0"/>
      <p:regular r:id="rId16"/>
    </p:embeddedFont>
    <p:embeddedFont>
      <p:font typeface="Calibri (MS) Italics" panose="020B0604020202020204" charset="0"/>
      <p:regular r:id="rId17"/>
    </p:embeddedFont>
    <p:embeddedFont>
      <p:font typeface="Noto Sans Bengali" panose="020B0604020202020204" charset="0"/>
      <p:regular r:id="rId18"/>
    </p:embeddedFont>
    <p:embeddedFont>
      <p:font typeface="Noto Sans Bengali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13059" y="686333"/>
            <a:ext cx="2745343" cy="2745343"/>
            <a:chOff x="0" y="0"/>
            <a:chExt cx="3660458" cy="36604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521" cy="3660521"/>
            </a:xfrm>
            <a:custGeom>
              <a:avLst/>
              <a:gdLst/>
              <a:ahLst/>
              <a:cxnLst/>
              <a:rect l="l" t="t" r="r" b="b"/>
              <a:pathLst>
                <a:path w="3660521" h="3660521">
                  <a:moveTo>
                    <a:pt x="0" y="1830197"/>
                  </a:moveTo>
                  <a:cubicBezTo>
                    <a:pt x="0" y="819404"/>
                    <a:pt x="819404" y="0"/>
                    <a:pt x="1830197" y="0"/>
                  </a:cubicBezTo>
                  <a:cubicBezTo>
                    <a:pt x="2840990" y="0"/>
                    <a:pt x="3660521" y="819404"/>
                    <a:pt x="3660521" y="1830197"/>
                  </a:cubicBezTo>
                  <a:cubicBezTo>
                    <a:pt x="3660521" y="2840990"/>
                    <a:pt x="2840990" y="3660521"/>
                    <a:pt x="1830197" y="3660521"/>
                  </a:cubicBezTo>
                  <a:cubicBezTo>
                    <a:pt x="819404" y="3660521"/>
                    <a:pt x="0" y="2840990"/>
                    <a:pt x="0" y="1830197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648470" y="2059010"/>
            <a:ext cx="1647206" cy="1647206"/>
            <a:chOff x="0" y="0"/>
            <a:chExt cx="2196274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6338" cy="2196338"/>
            </a:xfrm>
            <a:custGeom>
              <a:avLst/>
              <a:gdLst/>
              <a:ahLst/>
              <a:cxnLst/>
              <a:rect l="l" t="t" r="r" b="b"/>
              <a:pathLst>
                <a:path w="2196338" h="2196338">
                  <a:moveTo>
                    <a:pt x="0" y="1098169"/>
                  </a:moveTo>
                  <a:cubicBezTo>
                    <a:pt x="0" y="491617"/>
                    <a:pt x="491617" y="0"/>
                    <a:pt x="1098169" y="0"/>
                  </a:cubicBezTo>
                  <a:cubicBezTo>
                    <a:pt x="1704721" y="0"/>
                    <a:pt x="2196338" y="491617"/>
                    <a:pt x="2196338" y="1098169"/>
                  </a:cubicBezTo>
                  <a:cubicBezTo>
                    <a:pt x="2196338" y="1704721"/>
                    <a:pt x="1704721" y="2196338"/>
                    <a:pt x="1098169" y="2196338"/>
                  </a:cubicBezTo>
                  <a:cubicBezTo>
                    <a:pt x="491617" y="2196338"/>
                    <a:pt x="0" y="1704594"/>
                    <a:pt x="0" y="1098169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452186" y="7824235"/>
            <a:ext cx="3431677" cy="3431677"/>
            <a:chOff x="0" y="0"/>
            <a:chExt cx="4575569" cy="4575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5556" cy="4575556"/>
            </a:xfrm>
            <a:custGeom>
              <a:avLst/>
              <a:gdLst/>
              <a:ahLst/>
              <a:cxnLst/>
              <a:rect l="l" t="t" r="r" b="b"/>
              <a:pathLst>
                <a:path w="4575556" h="4575556">
                  <a:moveTo>
                    <a:pt x="0" y="2287778"/>
                  </a:moveTo>
                  <a:cubicBezTo>
                    <a:pt x="0" y="1024255"/>
                    <a:pt x="1024255" y="0"/>
                    <a:pt x="2287778" y="0"/>
                  </a:cubicBezTo>
                  <a:cubicBezTo>
                    <a:pt x="3551301" y="0"/>
                    <a:pt x="4575556" y="1024255"/>
                    <a:pt x="4575556" y="2287778"/>
                  </a:cubicBezTo>
                  <a:cubicBezTo>
                    <a:pt x="4575556" y="3551301"/>
                    <a:pt x="3551301" y="4575556"/>
                    <a:pt x="2287778" y="4575556"/>
                  </a:cubicBezTo>
                  <a:cubicBezTo>
                    <a:pt x="1024255" y="4575556"/>
                    <a:pt x="0" y="3551301"/>
                    <a:pt x="0" y="2287778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58214" y="1628213"/>
            <a:ext cx="13543845" cy="2100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5"/>
              </a:lnSpc>
            </a:pPr>
            <a:r>
              <a:rPr lang="en-US" sz="6304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প্লেটোর জ্ঞানতত্ত্ব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6842" y="3751936"/>
            <a:ext cx="13543845" cy="114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DCE1E8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Theory of Knowledge — জ্ঞান, মতামত, Forms, Recollection ও Dialectic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6842" y="7890958"/>
            <a:ext cx="9425826" cy="642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B89144"/>
                </a:solidFill>
                <a:latin typeface="Calibri (MS)"/>
                <a:ea typeface="Calibri (MS)"/>
                <a:cs typeface="Calibri (MS)"/>
                <a:sym typeface="Calibri (MS)"/>
              </a:rPr>
              <a:t>একটি সংক্ষিপ্ত একাডেমিক উপস্থাপনা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১. মূল সমস্যা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কোনো বিষয়কে ‘জানা’ বলতে কী বোঝায়?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2356" y="2120494"/>
            <a:ext cx="5161817" cy="5367718"/>
            <a:chOff x="0" y="0"/>
            <a:chExt cx="6882422" cy="7156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82384" cy="7156958"/>
            </a:xfrm>
            <a:custGeom>
              <a:avLst/>
              <a:gdLst/>
              <a:ahLst/>
              <a:cxnLst/>
              <a:rect l="l" t="t" r="r" b="b"/>
              <a:pathLst>
                <a:path w="6882384" h="715695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009894"/>
                  </a:lnTo>
                  <a:cubicBezTo>
                    <a:pt x="6882384" y="6643370"/>
                    <a:pt x="6368796" y="7156958"/>
                    <a:pt x="5735320" y="7156958"/>
                  </a:cubicBezTo>
                  <a:lnTo>
                    <a:pt x="1147064" y="7156958"/>
                  </a:lnTo>
                  <a:cubicBezTo>
                    <a:pt x="513588" y="7156958"/>
                    <a:pt x="0" y="6643370"/>
                    <a:pt x="0" y="600989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9500" y="2127647"/>
            <a:ext cx="109814" cy="5353421"/>
            <a:chOff x="0" y="0"/>
            <a:chExt cx="146418" cy="71378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64116" y="2363295"/>
            <a:ext cx="4346943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মতামত — Doxa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4116" y="3155242"/>
            <a:ext cx="4346943" cy="4005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কোনো বিষয় সম্পর্কে বিশ্বাস বা বিচার। তা সত্য হতে পারে, কিন্তু যুক্তিসঙ্গত ভিত্তি না-ও থাকতে পারে।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554229" y="2120494"/>
            <a:ext cx="5161817" cy="5367718"/>
            <a:chOff x="0" y="0"/>
            <a:chExt cx="6882422" cy="715695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82384" cy="7156958"/>
            </a:xfrm>
            <a:custGeom>
              <a:avLst/>
              <a:gdLst/>
              <a:ahLst/>
              <a:cxnLst/>
              <a:rect l="l" t="t" r="r" b="b"/>
              <a:pathLst>
                <a:path w="6882384" h="715695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009894"/>
                  </a:lnTo>
                  <a:cubicBezTo>
                    <a:pt x="6882384" y="6643370"/>
                    <a:pt x="6368796" y="7156958"/>
                    <a:pt x="5735320" y="7156958"/>
                  </a:cubicBezTo>
                  <a:lnTo>
                    <a:pt x="1147064" y="7156958"/>
                  </a:lnTo>
                  <a:cubicBezTo>
                    <a:pt x="513588" y="7156958"/>
                    <a:pt x="0" y="6643370"/>
                    <a:pt x="0" y="600989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61372" y="2127647"/>
            <a:ext cx="109814" cy="5353421"/>
            <a:chOff x="0" y="0"/>
            <a:chExt cx="146418" cy="71378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995979" y="2363295"/>
            <a:ext cx="4346943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জ্ঞান — Epistēmē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95979" y="3155242"/>
            <a:ext cx="4346943" cy="4005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স্থিতিশীল ও যুক্তিসঙ্গতভাবে প্রতিষ্ঠিত বোঝাপড়া—যা প্রকৃত বাস্তবতাকে উপলব্ধি করে।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086092" y="2120494"/>
            <a:ext cx="5161817" cy="5367718"/>
            <a:chOff x="0" y="0"/>
            <a:chExt cx="6882422" cy="71569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882384" cy="7156958"/>
            </a:xfrm>
            <a:custGeom>
              <a:avLst/>
              <a:gdLst/>
              <a:ahLst/>
              <a:cxnLst/>
              <a:rect l="l" t="t" r="r" b="b"/>
              <a:pathLst>
                <a:path w="6882384" h="7156958">
                  <a:moveTo>
                    <a:pt x="0" y="1147064"/>
                  </a:moveTo>
                  <a:cubicBezTo>
                    <a:pt x="0" y="513588"/>
                    <a:pt x="513588" y="0"/>
                    <a:pt x="1147064" y="0"/>
                  </a:cubicBezTo>
                  <a:lnTo>
                    <a:pt x="5735320" y="0"/>
                  </a:lnTo>
                  <a:cubicBezTo>
                    <a:pt x="6368796" y="0"/>
                    <a:pt x="6882384" y="513588"/>
                    <a:pt x="6882384" y="1147064"/>
                  </a:cubicBezTo>
                  <a:lnTo>
                    <a:pt x="6882384" y="6009894"/>
                  </a:lnTo>
                  <a:cubicBezTo>
                    <a:pt x="6882384" y="6643370"/>
                    <a:pt x="6368796" y="7156958"/>
                    <a:pt x="5735320" y="7156958"/>
                  </a:cubicBezTo>
                  <a:lnTo>
                    <a:pt x="1147064" y="7156958"/>
                  </a:lnTo>
                  <a:cubicBezTo>
                    <a:pt x="513588" y="7156958"/>
                    <a:pt x="0" y="6643370"/>
                    <a:pt x="0" y="600989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093245" y="2127647"/>
            <a:ext cx="109814" cy="5353421"/>
            <a:chOff x="0" y="0"/>
            <a:chExt cx="146418" cy="71378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7137908"/>
            </a:xfrm>
            <a:custGeom>
              <a:avLst/>
              <a:gdLst/>
              <a:ahLst/>
              <a:cxnLst/>
              <a:rect l="l" t="t" r="r" b="b"/>
              <a:pathLst>
                <a:path w="146431" h="7137908">
                  <a:moveTo>
                    <a:pt x="0" y="0"/>
                  </a:moveTo>
                  <a:lnTo>
                    <a:pt x="146431" y="0"/>
                  </a:lnTo>
                  <a:lnTo>
                    <a:pt x="146431" y="7137908"/>
                  </a:lnTo>
                  <a:lnTo>
                    <a:pt x="0" y="713790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527852" y="2363295"/>
            <a:ext cx="4346943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মূল পার্থক্য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527852" y="3155242"/>
            <a:ext cx="4346943" cy="4005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ইন্দ্রিয়গ্রাহ্য জগৎ পরিবর্তনশীল। প্রকৃত জ্ঞানের জন্য স্থিতিশীল ও বুদ্ধিগ্রাহ্য বিষয় প্রয়োজন।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২. জ্ঞান ও Forms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প্লেটোর জ্ঞানতত্ত্ব তাঁর অধিবিদ্যার সঙ্গে গভীরভাবে যুক্ত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16217"/>
            <a:ext cx="9563090" cy="6691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ইন্দ্রিয়গ্রাহ্য জগৎ পরিবর্তন, বহুত্ব ও অপূর্ণতার দ্বারা চিহ্নিত।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পরিবর্তনশীল বস্তুকে নিয়ে শুধু ইন্দ্রিয়গ্রাহ্য অভিজ্ঞতা নিশ্চিত জ্ঞান দিতে পারে না।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 হলো স্থিতিশীল ও বুদ্ধিগ্রাহ্য বাস্তবতা—যেমন Justice, Beauty ও Equality।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প্রকৃত জ্ঞান তাই শেষ পর্যন্ত সর্বজনীন ও বুদ্ধিগ্রাহ্য বাস্তবতার দিকে পরিচালিত হয়।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454670" y="2257758"/>
            <a:ext cx="5367718" cy="1867405"/>
            <a:chOff x="0" y="0"/>
            <a:chExt cx="7156958" cy="24898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156958" cy="2489962"/>
            </a:xfrm>
            <a:custGeom>
              <a:avLst/>
              <a:gdLst/>
              <a:ahLst/>
              <a:cxnLst/>
              <a:rect l="l" t="t" r="r" b="b"/>
              <a:pathLst>
                <a:path w="7156958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741922" y="0"/>
                  </a:lnTo>
                  <a:cubicBezTo>
                    <a:pt x="6971157" y="0"/>
                    <a:pt x="7156958" y="185801"/>
                    <a:pt x="7156958" y="415036"/>
                  </a:cubicBezTo>
                  <a:lnTo>
                    <a:pt x="7156958" y="2074926"/>
                  </a:lnTo>
                  <a:cubicBezTo>
                    <a:pt x="7156958" y="2304161"/>
                    <a:pt x="6971157" y="2489962"/>
                    <a:pt x="6741922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461813" y="2264912"/>
            <a:ext cx="109814" cy="1853108"/>
            <a:chOff x="0" y="0"/>
            <a:chExt cx="146418" cy="24708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2470785"/>
            </a:xfrm>
            <a:custGeom>
              <a:avLst/>
              <a:gdLst/>
              <a:ahLst/>
              <a:cxn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896420" y="2500560"/>
            <a:ext cx="4552836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ইন্দ্রিয়গ্রাহ্য বস্তু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96420" y="3292507"/>
            <a:ext cx="4552836" cy="505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এই সুন্দর বস্তুটি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454670" y="4454033"/>
            <a:ext cx="5367718" cy="1867405"/>
            <a:chOff x="0" y="0"/>
            <a:chExt cx="7156958" cy="24898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56958" cy="2489962"/>
            </a:xfrm>
            <a:custGeom>
              <a:avLst/>
              <a:gdLst/>
              <a:ahLst/>
              <a:cxnLst/>
              <a:rect l="l" t="t" r="r" b="b"/>
              <a:pathLst>
                <a:path w="7156958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741922" y="0"/>
                  </a:lnTo>
                  <a:cubicBezTo>
                    <a:pt x="6971157" y="0"/>
                    <a:pt x="7156958" y="185801"/>
                    <a:pt x="7156958" y="415036"/>
                  </a:cubicBezTo>
                  <a:lnTo>
                    <a:pt x="7156958" y="2074926"/>
                  </a:lnTo>
                  <a:cubicBezTo>
                    <a:pt x="7156958" y="2304161"/>
                    <a:pt x="6971157" y="2489962"/>
                    <a:pt x="6741922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61813" y="4461186"/>
            <a:ext cx="109814" cy="1853108"/>
            <a:chOff x="0" y="0"/>
            <a:chExt cx="146418" cy="24708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2470785"/>
            </a:xfrm>
            <a:custGeom>
              <a:avLst/>
              <a:gdLst/>
              <a:ahLst/>
              <a:cxn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896420" y="4753985"/>
            <a:ext cx="4552836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Form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96420" y="5488781"/>
            <a:ext cx="4552836" cy="505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সৌন্দর্য নিজে / Beauty itself</a:t>
            </a:r>
          </a:p>
        </p:txBody>
      </p:sp>
      <p:sp>
        <p:nvSpPr>
          <p:cNvPr id="19" name="AutoShape 19"/>
          <p:cNvSpPr/>
          <p:nvPr/>
        </p:nvSpPr>
        <p:spPr>
          <a:xfrm rot="5057340">
            <a:off x="13946924" y="4280078"/>
            <a:ext cx="383200" cy="0"/>
          </a:xfrm>
          <a:prstGeom prst="line">
            <a:avLst/>
          </a:prstGeom>
          <a:ln w="19050" cap="rnd">
            <a:solidFill>
              <a:srgbClr val="B8914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sp>
        <p:nvSpPr>
          <p:cNvPr id="20" name="TextBox 20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৩. Divided Line — বিভক্ত রেখা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08871"/>
            <a:ext cx="16014659" cy="53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Republic-এর Book VI-এ জ্ঞানের স্তরগুলির একটি ক্রম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28258" y="7611180"/>
            <a:ext cx="4132316" cy="1181071"/>
            <a:chOff x="0" y="0"/>
            <a:chExt cx="5509755" cy="15747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09768" cy="1574800"/>
            </a:xfrm>
            <a:custGeom>
              <a:avLst/>
              <a:gdLst/>
              <a:ahLst/>
              <a:cxnLst/>
              <a:rect l="l" t="t" r="r" b="b"/>
              <a:pathLst>
                <a:path w="5509768" h="1574800">
                  <a:moveTo>
                    <a:pt x="0" y="0"/>
                  </a:moveTo>
                  <a:lnTo>
                    <a:pt x="5509768" y="0"/>
                  </a:lnTo>
                  <a:lnTo>
                    <a:pt x="5509768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70009" y="7838294"/>
            <a:ext cx="3386071" cy="722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Eikasia — কল্পনা / প্রতিচ্ছবি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28258" y="5895346"/>
            <a:ext cx="6054061" cy="1181071"/>
            <a:chOff x="0" y="0"/>
            <a:chExt cx="8072082" cy="15747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72120" cy="1574800"/>
            </a:xfrm>
            <a:custGeom>
              <a:avLst/>
              <a:gdLst/>
              <a:ahLst/>
              <a:cxnLst/>
              <a:rect l="l" t="t" r="r" b="b"/>
              <a:pathLst>
                <a:path w="8072120" h="1574800">
                  <a:moveTo>
                    <a:pt x="0" y="0"/>
                  </a:moveTo>
                  <a:lnTo>
                    <a:pt x="8072120" y="0"/>
                  </a:lnTo>
                  <a:lnTo>
                    <a:pt x="8072120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670009" y="6122460"/>
            <a:ext cx="5307806" cy="722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Pistis — ইন্দ্রিয়গ্রাহ্য বস্তুর প্রতি বিশ্বাস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28258" y="4179503"/>
            <a:ext cx="7975797" cy="1181071"/>
            <a:chOff x="0" y="0"/>
            <a:chExt cx="10634396" cy="15747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34345" cy="1574800"/>
            </a:xfrm>
            <a:custGeom>
              <a:avLst/>
              <a:gdLst/>
              <a:ahLst/>
              <a:cxnLst/>
              <a:rect l="l" t="t" r="r" b="b"/>
              <a:pathLst>
                <a:path w="10634345" h="1574800">
                  <a:moveTo>
                    <a:pt x="0" y="0"/>
                  </a:moveTo>
                  <a:lnTo>
                    <a:pt x="10634345" y="0"/>
                  </a:lnTo>
                  <a:lnTo>
                    <a:pt x="10634345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670009" y="4406617"/>
            <a:ext cx="7229551" cy="722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Dianoia — গাণিতিক ও যুক্তিনির্ভর চিন্তা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28258" y="2463660"/>
            <a:ext cx="9897542" cy="1181071"/>
            <a:chOff x="0" y="0"/>
            <a:chExt cx="13196722" cy="1574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196697" cy="1574800"/>
            </a:xfrm>
            <a:custGeom>
              <a:avLst/>
              <a:gdLst/>
              <a:ahLst/>
              <a:cxnLst/>
              <a:rect l="l" t="t" r="r" b="b"/>
              <a:pathLst>
                <a:path w="13196697" h="1574800">
                  <a:moveTo>
                    <a:pt x="0" y="0"/>
                  </a:moveTo>
                  <a:lnTo>
                    <a:pt x="13196697" y="0"/>
                  </a:lnTo>
                  <a:lnTo>
                    <a:pt x="13196697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670009" y="2690774"/>
            <a:ext cx="9151296" cy="722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Noēsis — Dialectic-এর মাধ্যমে Forms-এর বোধ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33685" y="1370771"/>
            <a:ext cx="4621473" cy="711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 i="1">
                <a:solidFill>
                  <a:srgbClr val="4B705C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উচ্চতর স্বচ্ছতা → উচ্চতর বাস্তবতা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৪. Cave Allegory — গুহার উপমা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শিক্ষা হলো আত্মাকে সত্যের দিকে ঘুরিয়ে দেওয়ার প্রক্রিয়া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64912" y="2264912"/>
            <a:ext cx="1509941" cy="1509941"/>
            <a:chOff x="0" y="0"/>
            <a:chExt cx="2013255" cy="20132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356352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2356" y="4110866"/>
            <a:ext cx="3651885" cy="2896914"/>
            <a:chOff x="0" y="0"/>
            <a:chExt cx="4869180" cy="386255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9500" y="4118019"/>
            <a:ext cx="109814" cy="2882608"/>
            <a:chOff x="0" y="0"/>
            <a:chExt cx="146418" cy="38434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64116" y="4353668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ছায়া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64116" y="5145615"/>
            <a:ext cx="2837002" cy="153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আপাত বাস্তবতাকেই প্রকৃত বাস্তবতা মনে করা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451559" y="2264912"/>
            <a:ext cx="1509941" cy="1509941"/>
            <a:chOff x="0" y="0"/>
            <a:chExt cx="2013255" cy="20132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542999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২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209003" y="4110866"/>
            <a:ext cx="3651885" cy="2896914"/>
            <a:chOff x="0" y="0"/>
            <a:chExt cx="4869180" cy="386255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16157" y="4118019"/>
            <a:ext cx="109814" cy="2882608"/>
            <a:chOff x="0" y="0"/>
            <a:chExt cx="146418" cy="384347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650763" y="4353668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মুক্তি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650763" y="5145615"/>
            <a:ext cx="2837002" cy="153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বন্দি ব্যক্তি নিজের ধারণা নিয়ে প্রশ্ন করতে শুরু করে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638215" y="2264912"/>
            <a:ext cx="1509941" cy="1509941"/>
            <a:chOff x="0" y="0"/>
            <a:chExt cx="2013255" cy="201325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729655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৩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395660" y="4110866"/>
            <a:ext cx="3651885" cy="2896914"/>
            <a:chOff x="0" y="0"/>
            <a:chExt cx="4869180" cy="386255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402804" y="4118019"/>
            <a:ext cx="109814" cy="2882608"/>
            <a:chOff x="0" y="0"/>
            <a:chExt cx="146418" cy="384347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9837410" y="4353668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আরোহণ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37410" y="5145615"/>
            <a:ext cx="2837002" cy="1534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মন ধীরে ধীরে বুদ্ধিগ্রাহ্য বাস্তবতার সঙ্গে মানিয়ে নেয়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4824862" y="2264912"/>
            <a:ext cx="1509941" cy="1509941"/>
            <a:chOff x="0" y="0"/>
            <a:chExt cx="2013255" cy="201325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13204" cy="2013204"/>
            </a:xfrm>
            <a:custGeom>
              <a:avLst/>
              <a:gdLst/>
              <a:ahLst/>
              <a:cxnLst/>
              <a:rect l="l" t="t" r="r" b="b"/>
              <a:pathLst>
                <a:path w="2013204" h="2013204">
                  <a:moveTo>
                    <a:pt x="0" y="1006602"/>
                  </a:moveTo>
                  <a:cubicBezTo>
                    <a:pt x="0" y="450723"/>
                    <a:pt x="450723" y="0"/>
                    <a:pt x="1006602" y="0"/>
                  </a:cubicBezTo>
                  <a:cubicBezTo>
                    <a:pt x="1562481" y="0"/>
                    <a:pt x="2013204" y="450723"/>
                    <a:pt x="2013204" y="1006602"/>
                  </a:cubicBezTo>
                  <a:cubicBezTo>
                    <a:pt x="2013204" y="1562481"/>
                    <a:pt x="1562481" y="2013204"/>
                    <a:pt x="1006602" y="2013204"/>
                  </a:cubicBezTo>
                  <a:cubicBezTo>
                    <a:pt x="450723" y="2013204"/>
                    <a:pt x="0" y="1562608"/>
                    <a:pt x="0" y="1006602"/>
                  </a:cubicBez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4916302" y="2532212"/>
            <a:ext cx="1327061" cy="66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3"/>
              </a:lnSpc>
            </a:pPr>
            <a:r>
              <a:rPr lang="en-US" sz="3302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৪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3582307" y="4110866"/>
            <a:ext cx="3651885" cy="2896914"/>
            <a:chOff x="0" y="0"/>
            <a:chExt cx="4869180" cy="38625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869180" cy="3862578"/>
            </a:xfrm>
            <a:custGeom>
              <a:avLst/>
              <a:gdLst/>
              <a:ahLst/>
              <a:cxnLst/>
              <a:rect l="l" t="t" r="r" b="b"/>
              <a:pathLst>
                <a:path w="4869180" h="3862578">
                  <a:moveTo>
                    <a:pt x="0" y="643763"/>
                  </a:moveTo>
                  <a:cubicBezTo>
                    <a:pt x="0" y="288163"/>
                    <a:pt x="288163" y="0"/>
                    <a:pt x="643763" y="0"/>
                  </a:cubicBezTo>
                  <a:lnTo>
                    <a:pt x="4225417" y="0"/>
                  </a:lnTo>
                  <a:cubicBezTo>
                    <a:pt x="4581017" y="0"/>
                    <a:pt x="4869180" y="288163"/>
                    <a:pt x="4869180" y="643763"/>
                  </a:cubicBezTo>
                  <a:lnTo>
                    <a:pt x="4869180" y="3218815"/>
                  </a:lnTo>
                  <a:cubicBezTo>
                    <a:pt x="4869180" y="3574415"/>
                    <a:pt x="4581017" y="3862578"/>
                    <a:pt x="4225417" y="3862578"/>
                  </a:cubicBezTo>
                  <a:lnTo>
                    <a:pt x="643763" y="3862578"/>
                  </a:lnTo>
                  <a:cubicBezTo>
                    <a:pt x="288163" y="3862578"/>
                    <a:pt x="0" y="3574415"/>
                    <a:pt x="0" y="3218815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589451" y="4118019"/>
            <a:ext cx="109814" cy="2882608"/>
            <a:chOff x="0" y="0"/>
            <a:chExt cx="146418" cy="384347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6431" cy="3843528"/>
            </a:xfrm>
            <a:custGeom>
              <a:avLst/>
              <a:gdLst/>
              <a:ahLst/>
              <a:cxnLst/>
              <a:rect l="l" t="t" r="r" b="b"/>
              <a:pathLst>
                <a:path w="146431" h="3843528">
                  <a:moveTo>
                    <a:pt x="0" y="0"/>
                  </a:moveTo>
                  <a:lnTo>
                    <a:pt x="146431" y="0"/>
                  </a:lnTo>
                  <a:lnTo>
                    <a:pt x="146431" y="3843528"/>
                  </a:lnTo>
                  <a:lnTo>
                    <a:pt x="0" y="3843528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4024067" y="4353668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সূর্য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024067" y="5193240"/>
            <a:ext cx="2837002" cy="1487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 Good জ্ঞানকে আলোকিত ও সম্ভব করে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৫. Recollection — স্মরণতত্ত্ব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08871"/>
            <a:ext cx="16014659" cy="535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Learning as Anamnesis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120494"/>
            <a:ext cx="4955915" cy="5230454"/>
            <a:chOff x="0" y="0"/>
            <a:chExt cx="6607886" cy="69739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07937" cy="6973951"/>
            </a:xfrm>
            <a:custGeom>
              <a:avLst/>
              <a:gdLst/>
              <a:ahLst/>
              <a:cxnLst/>
              <a:rect l="l" t="t" r="r" b="b"/>
              <a:pathLst>
                <a:path w="6607937" h="6973951">
                  <a:moveTo>
                    <a:pt x="0" y="1101344"/>
                  </a:moveTo>
                  <a:cubicBezTo>
                    <a:pt x="0" y="493141"/>
                    <a:pt x="493141" y="0"/>
                    <a:pt x="1101344" y="0"/>
                  </a:cubicBezTo>
                  <a:lnTo>
                    <a:pt x="5506593" y="0"/>
                  </a:lnTo>
                  <a:cubicBezTo>
                    <a:pt x="6114796" y="0"/>
                    <a:pt x="6607937" y="493141"/>
                    <a:pt x="6607937" y="1101344"/>
                  </a:cubicBezTo>
                  <a:lnTo>
                    <a:pt x="6607937" y="5872607"/>
                  </a:lnTo>
                  <a:cubicBezTo>
                    <a:pt x="6607937" y="6480810"/>
                    <a:pt x="6114796" y="6973951"/>
                    <a:pt x="5506593" y="6973951"/>
                  </a:cubicBezTo>
                  <a:lnTo>
                    <a:pt x="1101344" y="6973951"/>
                  </a:lnTo>
                  <a:cubicBezTo>
                    <a:pt x="493141" y="6973951"/>
                    <a:pt x="0" y="6480810"/>
                    <a:pt x="0" y="58726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127647"/>
            <a:ext cx="109814" cy="5216157"/>
            <a:chOff x="0" y="0"/>
            <a:chExt cx="146418" cy="69548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363295"/>
            <a:ext cx="4141041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দেহধারণের পূর্বে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155242"/>
            <a:ext cx="4141041" cy="38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প্লেটোর মতে আত্মার সঙ্গে বুদ্ধিগ্রাহ্য বাস্তবতার এক পূর্বপরিচয়ের ধারণা যুক্ত।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650307" y="2120494"/>
            <a:ext cx="4955915" cy="5230454"/>
            <a:chOff x="0" y="0"/>
            <a:chExt cx="6607886" cy="697393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7937" cy="6973951"/>
            </a:xfrm>
            <a:custGeom>
              <a:avLst/>
              <a:gdLst/>
              <a:ahLst/>
              <a:cxnLst/>
              <a:rect l="l" t="t" r="r" b="b"/>
              <a:pathLst>
                <a:path w="6607937" h="6973951">
                  <a:moveTo>
                    <a:pt x="0" y="1101344"/>
                  </a:moveTo>
                  <a:cubicBezTo>
                    <a:pt x="0" y="493141"/>
                    <a:pt x="493141" y="0"/>
                    <a:pt x="1101344" y="0"/>
                  </a:cubicBezTo>
                  <a:lnTo>
                    <a:pt x="5506593" y="0"/>
                  </a:lnTo>
                  <a:cubicBezTo>
                    <a:pt x="6114796" y="0"/>
                    <a:pt x="6607937" y="493141"/>
                    <a:pt x="6607937" y="1101344"/>
                  </a:cubicBezTo>
                  <a:lnTo>
                    <a:pt x="6607937" y="5872607"/>
                  </a:lnTo>
                  <a:cubicBezTo>
                    <a:pt x="6607937" y="6480810"/>
                    <a:pt x="6114796" y="6973951"/>
                    <a:pt x="5506593" y="6973951"/>
                  </a:cubicBezTo>
                  <a:lnTo>
                    <a:pt x="1101344" y="6973951"/>
                  </a:lnTo>
                  <a:cubicBezTo>
                    <a:pt x="493141" y="6973951"/>
                    <a:pt x="0" y="6480810"/>
                    <a:pt x="0" y="58726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7461" y="2127647"/>
            <a:ext cx="109814" cy="5216157"/>
            <a:chOff x="0" y="0"/>
            <a:chExt cx="146418" cy="69548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092067" y="2363295"/>
            <a:ext cx="4141041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অভিজ্ঞতার মুখোমুখি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92067" y="3155242"/>
            <a:ext cx="4141041" cy="38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অভিজ্ঞতা আত্মাকে এমন কিছু চিনতে সাহায্য করতে পারে, যা সে কোনো অর্থে আগে থেকেই জানে।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209631" y="2120494"/>
            <a:ext cx="4955915" cy="5230454"/>
            <a:chOff x="0" y="0"/>
            <a:chExt cx="6607886" cy="697393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607937" cy="6973951"/>
            </a:xfrm>
            <a:custGeom>
              <a:avLst/>
              <a:gdLst/>
              <a:ahLst/>
              <a:cxnLst/>
              <a:rect l="l" t="t" r="r" b="b"/>
              <a:pathLst>
                <a:path w="6607937" h="6973951">
                  <a:moveTo>
                    <a:pt x="0" y="1101344"/>
                  </a:moveTo>
                  <a:cubicBezTo>
                    <a:pt x="0" y="493141"/>
                    <a:pt x="493141" y="0"/>
                    <a:pt x="1101344" y="0"/>
                  </a:cubicBezTo>
                  <a:lnTo>
                    <a:pt x="5506593" y="0"/>
                  </a:lnTo>
                  <a:cubicBezTo>
                    <a:pt x="6114796" y="0"/>
                    <a:pt x="6607937" y="493141"/>
                    <a:pt x="6607937" y="1101344"/>
                  </a:cubicBezTo>
                  <a:lnTo>
                    <a:pt x="6607937" y="5872607"/>
                  </a:lnTo>
                  <a:cubicBezTo>
                    <a:pt x="6607937" y="6480810"/>
                    <a:pt x="6114796" y="6973951"/>
                    <a:pt x="5506593" y="6973951"/>
                  </a:cubicBezTo>
                  <a:lnTo>
                    <a:pt x="1101344" y="6973951"/>
                  </a:lnTo>
                  <a:cubicBezTo>
                    <a:pt x="493141" y="6973951"/>
                    <a:pt x="0" y="6480810"/>
                    <a:pt x="0" y="58726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216784" y="2127647"/>
            <a:ext cx="109814" cy="5216157"/>
            <a:chOff x="0" y="0"/>
            <a:chExt cx="146418" cy="695487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431" cy="6954901"/>
            </a:xfrm>
            <a:custGeom>
              <a:avLst/>
              <a:gdLst/>
              <a:ahLst/>
              <a:cxnLst/>
              <a:rect l="l" t="t" r="r" b="b"/>
              <a:pathLst>
                <a:path w="146431" h="6954901">
                  <a:moveTo>
                    <a:pt x="0" y="0"/>
                  </a:moveTo>
                  <a:lnTo>
                    <a:pt x="146431" y="0"/>
                  </a:lnTo>
                  <a:lnTo>
                    <a:pt x="146431" y="6954901"/>
                  </a:lnTo>
                  <a:lnTo>
                    <a:pt x="0" y="6954901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651391" y="2363295"/>
            <a:ext cx="4141041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স্মরণ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651391" y="3155242"/>
            <a:ext cx="4141041" cy="3868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প্রকৃত শিক্ষা শুধু নতুন তথ্য সংগ্রহ নয়; এটি যুক্তিবোধের মাধ্যমে পূর্বজ্ঞানকে পুনরুদ্ধার।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৬. Socrates ও Meno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শেখার Paradox বা আপাত-বিরোধ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8214" y="2125742"/>
            <a:ext cx="10249433" cy="6682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যদি তুমি জানো কী খুঁজছ, তাহলে অনুসন্ধানের প্রয়োজন কী?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যদি তুমি না জানো, তাহলে উত্তর পেলে সেটিকে কীভাবে চিনবে?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প্লেটোর উত্তর: আত্মা নির্দেশিত অনুসন্ধানের মাধ্যমে সত্যকে স্মরণ করতে পারে।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Socrates-এর প্রশ্নোত্তর পদ্ধতি দেখায়—নিষ্ক্রিয়ভাবে শেখার বদলে প্রশ্ন ও অনুসন্ধানের মাধ্যমে জ্ঞান অর্জন সম্ভব।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141003" y="2395023"/>
            <a:ext cx="4955915" cy="3514611"/>
            <a:chOff x="0" y="0"/>
            <a:chExt cx="6607886" cy="46861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607937" cy="4686173"/>
            </a:xfrm>
            <a:custGeom>
              <a:avLst/>
              <a:gdLst/>
              <a:ahLst/>
              <a:cxnLst/>
              <a:rect l="l" t="t" r="r" b="b"/>
              <a:pathLst>
                <a:path w="6607937" h="4686173">
                  <a:moveTo>
                    <a:pt x="0" y="781050"/>
                  </a:moveTo>
                  <a:cubicBezTo>
                    <a:pt x="0" y="349631"/>
                    <a:pt x="349631" y="0"/>
                    <a:pt x="781050" y="0"/>
                  </a:cubicBezTo>
                  <a:lnTo>
                    <a:pt x="5826887" y="0"/>
                  </a:lnTo>
                  <a:cubicBezTo>
                    <a:pt x="6258306" y="0"/>
                    <a:pt x="6607937" y="349631"/>
                    <a:pt x="6607937" y="781050"/>
                  </a:cubicBezTo>
                  <a:lnTo>
                    <a:pt x="6607937" y="3905123"/>
                  </a:lnTo>
                  <a:cubicBezTo>
                    <a:pt x="6607937" y="4336542"/>
                    <a:pt x="6258306" y="4686173"/>
                    <a:pt x="5826887" y="4686173"/>
                  </a:cubicBezTo>
                  <a:lnTo>
                    <a:pt x="781050" y="4686173"/>
                  </a:lnTo>
                  <a:cubicBezTo>
                    <a:pt x="349631" y="4686173"/>
                    <a:pt x="0" y="4336542"/>
                    <a:pt x="0" y="3905123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148147" y="2402176"/>
            <a:ext cx="109814" cy="3500314"/>
            <a:chOff x="0" y="0"/>
            <a:chExt cx="146418" cy="46670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4667123"/>
            </a:xfrm>
            <a:custGeom>
              <a:avLst/>
              <a:gdLst/>
              <a:ahLst/>
              <a:cxnLst/>
              <a:rect l="l" t="t" r="r" b="b"/>
              <a:pathLst>
                <a:path w="146431" h="4667123">
                  <a:moveTo>
                    <a:pt x="0" y="0"/>
                  </a:moveTo>
                  <a:lnTo>
                    <a:pt x="146431" y="0"/>
                  </a:lnTo>
                  <a:lnTo>
                    <a:pt x="146431" y="4667123"/>
                  </a:lnTo>
                  <a:lnTo>
                    <a:pt x="0" y="4667123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582763" y="2637825"/>
            <a:ext cx="4141041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মূল ধারণা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82763" y="3429772"/>
            <a:ext cx="4141041" cy="2152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অনুসন্ধান সম্ভব, কারণ প্রশ্ন ও যুক্তির মাধ্যমে মন বিভ্রান্তি থেকে স্বীকৃতির দিকে অগ্রসর হতে পারে।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৭. Dialectic — দ্বান্দ্বিক পদ্ধতি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দার্শনিক জ্ঞানের সর্বোচ্চ পদ্ধতি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04730"/>
            <a:ext cx="10386698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Dialectic ধারণা ও অনুমানকে প্রশ্ন করে—সংজ্ঞা, কারণ ও যৌক্তিক সম্পর্ক অনুসন্ধান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কেবল hypothesis-এর ওপর নির্ভর না করে first principles-এর দিকে অগ্রসর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দার্শনিক Forms এবং তাদের পারস্পরিক সম্পর্ক বোঝার চেষ্টা করেন।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Republic-এ Dialectic শেষ পর্যন্ত Form of the Good-এর জ্ঞানের দিকে নিয়ে যায়।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346905" y="7130748"/>
            <a:ext cx="3445983" cy="1002621"/>
            <a:chOff x="0" y="0"/>
            <a:chExt cx="4594644" cy="13368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582763" y="7362063"/>
            <a:ext cx="2974267" cy="45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Hypotheses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690072" y="5689444"/>
            <a:ext cx="3445983" cy="1002621"/>
            <a:chOff x="0" y="0"/>
            <a:chExt cx="4594644" cy="13368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925930" y="5863609"/>
            <a:ext cx="2974267" cy="514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ধারণা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033238" y="4248131"/>
            <a:ext cx="3445983" cy="1002621"/>
            <a:chOff x="0" y="0"/>
            <a:chExt cx="4594644" cy="133682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269097" y="4479455"/>
            <a:ext cx="2974267" cy="45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Forms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3376405" y="2806827"/>
            <a:ext cx="3445983" cy="1002621"/>
            <a:chOff x="0" y="0"/>
            <a:chExt cx="4594644" cy="13368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94606" cy="1336802"/>
            </a:xfrm>
            <a:custGeom>
              <a:avLst/>
              <a:gdLst/>
              <a:ahLst/>
              <a:cxnLst/>
              <a:rect l="l" t="t" r="r" b="b"/>
              <a:pathLst>
                <a:path w="4594606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4371848" y="0"/>
                  </a:lnTo>
                  <a:cubicBezTo>
                    <a:pt x="4494911" y="0"/>
                    <a:pt x="4594606" y="99695"/>
                    <a:pt x="4594606" y="222758"/>
                  </a:cubicBezTo>
                  <a:lnTo>
                    <a:pt x="4594606" y="1114044"/>
                  </a:lnTo>
                  <a:cubicBezTo>
                    <a:pt x="4594606" y="1237107"/>
                    <a:pt x="4494911" y="1336802"/>
                    <a:pt x="4371848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612263" y="3038142"/>
            <a:ext cx="2974267" cy="457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2"/>
              </a:lnSpc>
            </a:pPr>
            <a:r>
              <a:rPr lang="en-US" sz="2251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The Good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৮. ইন্দ্রিয় বনাম Reason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কেন শুধু ইন্দ্রিয়-অভিজ্ঞতা যথেষ্ট নয়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120494"/>
            <a:ext cx="7701267" cy="5779522"/>
            <a:chOff x="0" y="0"/>
            <a:chExt cx="10268356" cy="77060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68331" cy="7705979"/>
            </a:xfrm>
            <a:custGeom>
              <a:avLst/>
              <a:gdLst/>
              <a:ahLst/>
              <a:cxnLst/>
              <a:rect l="l" t="t" r="r" b="b"/>
              <a:pathLst>
                <a:path w="10268331" h="7705979">
                  <a:moveTo>
                    <a:pt x="0" y="1284351"/>
                  </a:moveTo>
                  <a:cubicBezTo>
                    <a:pt x="0" y="575056"/>
                    <a:pt x="575056" y="0"/>
                    <a:pt x="1284351" y="0"/>
                  </a:cubicBezTo>
                  <a:lnTo>
                    <a:pt x="8983980" y="0"/>
                  </a:lnTo>
                  <a:cubicBezTo>
                    <a:pt x="9693275" y="0"/>
                    <a:pt x="10268331" y="575056"/>
                    <a:pt x="10268331" y="1284351"/>
                  </a:cubicBezTo>
                  <a:lnTo>
                    <a:pt x="10268331" y="6421628"/>
                  </a:lnTo>
                  <a:cubicBezTo>
                    <a:pt x="10268331" y="7130923"/>
                    <a:pt x="9693275" y="7705979"/>
                    <a:pt x="8983980" y="7705979"/>
                  </a:cubicBezTo>
                  <a:lnTo>
                    <a:pt x="1284351" y="7705979"/>
                  </a:lnTo>
                  <a:cubicBezTo>
                    <a:pt x="575056" y="7705979"/>
                    <a:pt x="0" y="7131050"/>
                    <a:pt x="0" y="6421628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8137" y="2127647"/>
            <a:ext cx="109814" cy="5765225"/>
            <a:chOff x="0" y="0"/>
            <a:chExt cx="146418" cy="76869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7686929"/>
            </a:xfrm>
            <a:custGeom>
              <a:avLst/>
              <a:gdLst/>
              <a:ahLst/>
              <a:cxnLst/>
              <a:rect l="l" t="t" r="r" b="b"/>
              <a:pathLst>
                <a:path w="146431" h="7686929">
                  <a:moveTo>
                    <a:pt x="0" y="0"/>
                  </a:moveTo>
                  <a:lnTo>
                    <a:pt x="146431" y="0"/>
                  </a:lnTo>
                  <a:lnTo>
                    <a:pt x="146431" y="7686929"/>
                  </a:lnTo>
                  <a:lnTo>
                    <a:pt x="0" y="7686929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32744" y="2420445"/>
            <a:ext cx="6886384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Sense-perception — ইন্দ্রিয়গ্রাহ্যতা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2744" y="3202867"/>
            <a:ext cx="6886384" cy="4369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পরিবর্তনশীল appearance আমাদের দেয়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বিশেষ বিশেষ বস্তুকে নিয়ে belief তৈরি করে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উপযোগী হলেও এটিই সত্যের চূড়ান্ত মানদণ্ড নয়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64288" y="2120494"/>
            <a:ext cx="7701267" cy="5779522"/>
            <a:chOff x="0" y="0"/>
            <a:chExt cx="10268356" cy="77060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68331" cy="7705979"/>
            </a:xfrm>
            <a:custGeom>
              <a:avLst/>
              <a:gdLst/>
              <a:ahLst/>
              <a:cxnLst/>
              <a:rect l="l" t="t" r="r" b="b"/>
              <a:pathLst>
                <a:path w="10268331" h="7705979">
                  <a:moveTo>
                    <a:pt x="0" y="1284351"/>
                  </a:moveTo>
                  <a:cubicBezTo>
                    <a:pt x="0" y="575056"/>
                    <a:pt x="575056" y="0"/>
                    <a:pt x="1284351" y="0"/>
                  </a:cubicBezTo>
                  <a:lnTo>
                    <a:pt x="8983980" y="0"/>
                  </a:lnTo>
                  <a:cubicBezTo>
                    <a:pt x="9693275" y="0"/>
                    <a:pt x="10268331" y="575056"/>
                    <a:pt x="10268331" y="1284351"/>
                  </a:cubicBezTo>
                  <a:lnTo>
                    <a:pt x="10268331" y="6421628"/>
                  </a:lnTo>
                  <a:cubicBezTo>
                    <a:pt x="10268331" y="7130923"/>
                    <a:pt x="9693275" y="7705979"/>
                    <a:pt x="8983980" y="7705979"/>
                  </a:cubicBezTo>
                  <a:lnTo>
                    <a:pt x="1284351" y="7705979"/>
                  </a:lnTo>
                  <a:cubicBezTo>
                    <a:pt x="575056" y="7705979"/>
                    <a:pt x="0" y="7131050"/>
                    <a:pt x="0" y="6421628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71441" y="2127647"/>
            <a:ext cx="109814" cy="5765225"/>
            <a:chOff x="0" y="0"/>
            <a:chExt cx="146418" cy="76869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431" cy="7686929"/>
            </a:xfrm>
            <a:custGeom>
              <a:avLst/>
              <a:gdLst/>
              <a:ahLst/>
              <a:cxnLst/>
              <a:rect l="l" t="t" r="r" b="b"/>
              <a:pathLst>
                <a:path w="146431" h="7686929">
                  <a:moveTo>
                    <a:pt x="0" y="0"/>
                  </a:moveTo>
                  <a:lnTo>
                    <a:pt x="146431" y="0"/>
                  </a:lnTo>
                  <a:lnTo>
                    <a:pt x="146431" y="7686929"/>
                  </a:lnTo>
                  <a:lnTo>
                    <a:pt x="0" y="7686929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906048" y="2420445"/>
            <a:ext cx="6886384" cy="594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Noto Sans Bengali Bold"/>
                <a:ea typeface="Noto Sans Bengali Bold"/>
                <a:cs typeface="Noto Sans Bengali Bold"/>
                <a:sym typeface="Noto Sans Bengali Bold"/>
              </a:rPr>
              <a:t>Reason — যুক্তি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48" y="3202867"/>
            <a:ext cx="6886384" cy="4369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সর্বজনীনতা ও অপরিহার্যতা অনুসন্ধান করে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বুদ্ধিগ্রাহ্য কাঠামো উপলব্ধি করে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• যুক্তিসঙ্গত ব্যাখ্যার মাধ্যমে প্রকৃত জ্ঞানকে সমর্থন করে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৯. Form of the Good — পরম কল্যাণের Form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দার্শনিক জ্ঞানের সর্বোচ্চ বিষয়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0798502" cy="663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Republic-এ The Good-কে জ্ঞানের সর্বোচ্চ বিষয় হিসেবে উপস্থাপন করা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সূর্যের সঙ্গে তুলনীয়: সূর্য যেমন দৃশ্যমান বস্তুকে দৃশ্যমান করে, The Good তেমনই বুদ্ধিগ্রাহ্য বিষয়কে জ্ঞাত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জ্ঞান তাই নৈতিক মাত্রাও বহন করে—The Good জানা মানুষের জীবনযাপনকে পরিবর্তিত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দার্শনিকের আরোহন শেষ পর্যন্ত The Good-এর উপলব্ধির দিকে অগ্রসর হয়।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827337" y="2738199"/>
            <a:ext cx="4132316" cy="3857777"/>
            <a:chOff x="0" y="0"/>
            <a:chExt cx="5509755" cy="51437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509641" cy="5143627"/>
            </a:xfrm>
            <a:custGeom>
              <a:avLst/>
              <a:gdLst/>
              <a:ahLst/>
              <a:cxnLst/>
              <a:rect l="l" t="t" r="r" b="b"/>
              <a:pathLst>
                <a:path w="5509641" h="5143627">
                  <a:moveTo>
                    <a:pt x="0" y="857250"/>
                  </a:moveTo>
                  <a:cubicBezTo>
                    <a:pt x="0" y="383794"/>
                    <a:pt x="383794" y="0"/>
                    <a:pt x="857250" y="0"/>
                  </a:cubicBezTo>
                  <a:lnTo>
                    <a:pt x="4652391" y="0"/>
                  </a:lnTo>
                  <a:cubicBezTo>
                    <a:pt x="5125847" y="0"/>
                    <a:pt x="5509641" y="383794"/>
                    <a:pt x="5509641" y="857250"/>
                  </a:cubicBezTo>
                  <a:lnTo>
                    <a:pt x="5509641" y="4286377"/>
                  </a:lnTo>
                  <a:cubicBezTo>
                    <a:pt x="5509641" y="4759833"/>
                    <a:pt x="5125847" y="5143627"/>
                    <a:pt x="4652391" y="5143627"/>
                  </a:cubicBezTo>
                  <a:lnTo>
                    <a:pt x="857250" y="5143627"/>
                  </a:lnTo>
                  <a:cubicBezTo>
                    <a:pt x="383794" y="5143627"/>
                    <a:pt x="0" y="4759833"/>
                    <a:pt x="0" y="428637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834490" y="2745343"/>
            <a:ext cx="109814" cy="3843480"/>
            <a:chOff x="0" y="0"/>
            <a:chExt cx="146418" cy="5124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431" cy="5124704"/>
            </a:xfrm>
            <a:custGeom>
              <a:avLst/>
              <a:gdLst/>
              <a:ahLst/>
              <a:cxnLst/>
              <a:rect l="l" t="t" r="r" b="b"/>
              <a:pathLst>
                <a:path w="146431" h="5124704">
                  <a:moveTo>
                    <a:pt x="0" y="0"/>
                  </a:moveTo>
                  <a:lnTo>
                    <a:pt x="146431" y="0"/>
                  </a:lnTo>
                  <a:lnTo>
                    <a:pt x="146431" y="5124704"/>
                  </a:lnTo>
                  <a:lnTo>
                    <a:pt x="0" y="5124704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3269097" y="2980992"/>
            <a:ext cx="3317434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সূর্যের উপমা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9097" y="3820573"/>
            <a:ext cx="3317434" cy="2448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Sun → দৃশ্যমানতা</a:t>
            </a:r>
          </a:p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Good → বুদ্ধিগ্রাহ্যতা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36515"/>
            <a:ext cx="16289188" cy="81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3"/>
              </a:lnSpc>
            </a:pPr>
            <a:r>
              <a:rPr lang="en-US" sz="420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১০. সামগ্রিক কাঠামো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70771"/>
            <a:ext cx="16014659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আপাত বাস্তবতা থেকে প্রকৃত জ্ঞানের দিকে আরোহন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53719" y="2875464"/>
            <a:ext cx="3651885" cy="3034179"/>
            <a:chOff x="0" y="0"/>
            <a:chExt cx="4869180" cy="404557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0872" y="2882608"/>
            <a:ext cx="109814" cy="3019882"/>
            <a:chOff x="0" y="0"/>
            <a:chExt cx="146418" cy="40265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95479" y="3118266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ইন্দ্রিয়গ্রাহ্য জগৎ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95479" y="3910213"/>
            <a:ext cx="2837002" cy="1672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পরিবর্তন</a:t>
            </a:r>
          </a:p>
        </p:txBody>
      </p:sp>
      <p:sp>
        <p:nvSpPr>
          <p:cNvPr id="12" name="AutoShape 12"/>
          <p:cNvSpPr/>
          <p:nvPr/>
        </p:nvSpPr>
        <p:spPr>
          <a:xfrm rot="191640">
            <a:off x="4578858" y="4383024"/>
            <a:ext cx="684352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13" name="Group 13"/>
          <p:cNvGrpSpPr/>
          <p:nvPr/>
        </p:nvGrpSpPr>
        <p:grpSpPr>
          <a:xfrm>
            <a:off x="5277641" y="2875464"/>
            <a:ext cx="3651885" cy="3034179"/>
            <a:chOff x="0" y="0"/>
            <a:chExt cx="4869180" cy="40455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284784" y="2882608"/>
            <a:ext cx="109814" cy="3019882"/>
            <a:chOff x="0" y="0"/>
            <a:chExt cx="146418" cy="40265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719391" y="3118266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মতামত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19391" y="3957838"/>
            <a:ext cx="283700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Doxa</a:t>
            </a:r>
          </a:p>
        </p:txBody>
      </p:sp>
      <p:sp>
        <p:nvSpPr>
          <p:cNvPr id="19" name="AutoShape 19"/>
          <p:cNvSpPr/>
          <p:nvPr/>
        </p:nvSpPr>
        <p:spPr>
          <a:xfrm rot="191640">
            <a:off x="8902770" y="4383024"/>
            <a:ext cx="684352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0" name="Group 20"/>
          <p:cNvGrpSpPr/>
          <p:nvPr/>
        </p:nvGrpSpPr>
        <p:grpSpPr>
          <a:xfrm>
            <a:off x="9601562" y="2875464"/>
            <a:ext cx="3651885" cy="3034179"/>
            <a:chOff x="0" y="0"/>
            <a:chExt cx="4869180" cy="404557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608706" y="2882608"/>
            <a:ext cx="109814" cy="3019882"/>
            <a:chOff x="0" y="0"/>
            <a:chExt cx="146418" cy="40265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043312" y="3118266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বুদ্ধিগ্রাহ্য জগৎ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043312" y="3957838"/>
            <a:ext cx="283700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</a:t>
            </a:r>
          </a:p>
        </p:txBody>
      </p:sp>
      <p:sp>
        <p:nvSpPr>
          <p:cNvPr id="26" name="AutoShape 26"/>
          <p:cNvSpPr/>
          <p:nvPr/>
        </p:nvSpPr>
        <p:spPr>
          <a:xfrm rot="191640">
            <a:off x="13226691" y="4383024"/>
            <a:ext cx="684352" cy="0"/>
          </a:xfrm>
          <a:prstGeom prst="line">
            <a:avLst/>
          </a:prstGeom>
          <a:ln w="19050" cap="rnd">
            <a:solidFill>
              <a:srgbClr val="4652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bn-IN"/>
          </a:p>
        </p:txBody>
      </p:sp>
      <p:grpSp>
        <p:nvGrpSpPr>
          <p:cNvPr id="27" name="Group 27"/>
          <p:cNvGrpSpPr/>
          <p:nvPr/>
        </p:nvGrpSpPr>
        <p:grpSpPr>
          <a:xfrm>
            <a:off x="13925474" y="2875464"/>
            <a:ext cx="3651885" cy="3034179"/>
            <a:chOff x="0" y="0"/>
            <a:chExt cx="4869180" cy="40455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69180" cy="4045585"/>
            </a:xfrm>
            <a:custGeom>
              <a:avLst/>
              <a:gdLst/>
              <a:ahLst/>
              <a:cxnLst/>
              <a:rect l="l" t="t" r="r" b="b"/>
              <a:pathLst>
                <a:path w="4869180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4194937" y="0"/>
                  </a:lnTo>
                  <a:cubicBezTo>
                    <a:pt x="4567301" y="0"/>
                    <a:pt x="4869180" y="301879"/>
                    <a:pt x="4869180" y="674243"/>
                  </a:cubicBezTo>
                  <a:lnTo>
                    <a:pt x="4869180" y="3371342"/>
                  </a:lnTo>
                  <a:cubicBezTo>
                    <a:pt x="4869180" y="3743706"/>
                    <a:pt x="4567301" y="4045585"/>
                    <a:pt x="4194937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E4E7EB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932627" y="2882608"/>
            <a:ext cx="109814" cy="3019882"/>
            <a:chOff x="0" y="0"/>
            <a:chExt cx="146418" cy="402651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431" cy="4026535"/>
            </a:xfrm>
            <a:custGeom>
              <a:avLst/>
              <a:gdLst/>
              <a:ahLst/>
              <a:cxn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4B705C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4367234" y="3118266"/>
            <a:ext cx="2837002" cy="652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জ্ঞান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367234" y="3957838"/>
            <a:ext cx="2837002" cy="1624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Epistēmē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64116" y="7195099"/>
            <a:ext cx="15191051" cy="926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2"/>
              </a:lnSpc>
            </a:pPr>
            <a:r>
              <a:rPr lang="en-US" sz="2702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দার্শনিক আরোহন: appearance → reason → intelligible reality → knowledge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6842" y="1117244"/>
            <a:ext cx="15602855" cy="1101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1">
                <a:solidFill>
                  <a:srgbClr val="B8914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মূল বক্তব্য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64116" y="2459384"/>
            <a:ext cx="14641982" cy="586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জ্ঞান শুধু সত্য বিশ্বাস নয়; এর জন্য যুক্তিসঙ্গত ভিত্তি প্রয়োজন।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FFFFF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Forms প্রকৃত জ্ঞানের জন্য স্থিতিশীল ও বুদ্ধিগ্রাহ্য বিষয় প্রদান করে।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FFFFF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Divided Line জ্ঞানের বিভিন্ন স্তরকে পৃথক করে।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FFFFF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Recollection ব্যাখ্যা করে কীভাবে দার্শনিক শিক্ষা ও অনুসন্ধান সম্ভব।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FFFFFF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Dialectic মনকে Forms এবং শেষ পর্যন্ত The Good-এর দিকে উন্নীত করে।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64116" y="8714565"/>
            <a:ext cx="14641982" cy="573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>
                <a:solidFill>
                  <a:srgbClr val="D2D7DF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প্রস্তাবিত মূল গ্রন্থ: Meno • Republic • Phaedo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465263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Custom</PresentationFormat>
  <Paragraphs>119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Calibri (MS)</vt:lpstr>
      <vt:lpstr>Arial</vt:lpstr>
      <vt:lpstr>Calibri (MS) Bold</vt:lpstr>
      <vt:lpstr>Times New Roman</vt:lpstr>
      <vt:lpstr>Aptos</vt:lpstr>
      <vt:lpstr>Calibri</vt:lpstr>
      <vt:lpstr>Noto Sans Bengali Bold</vt:lpstr>
      <vt:lpstr>Calibri (MS) Italics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Plato_Theory_of_Knowledge_Bengali.pptx</dc:title>
  <cp:lastModifiedBy>vivekananda hore</cp:lastModifiedBy>
  <cp:revision>2</cp:revision>
  <dcterms:created xsi:type="dcterms:W3CDTF">2006-08-16T00:00:00Z</dcterms:created>
  <dcterms:modified xsi:type="dcterms:W3CDTF">2026-09-05T05:09:39Z</dcterms:modified>
  <dc:identifier>DAHUH8VazvM</dc:identifier>
</cp:coreProperties>
</file>