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8288000" cy="10287000"/>
  <p:notesSz cx="6858000" cy="9144000"/>
  <p:embeddedFontLst>
    <p:embeddedFont>
      <p:font typeface="Aptos Bold" panose="020B0604020202020204" charset="0"/>
      <p:regular r:id="rId15"/>
    </p:embeddedFont>
    <p:embeddedFont>
      <p:font typeface="Aptos Italics" panose="020B0604020202020204" charset="0"/>
      <p:regular r:id="rId16"/>
    </p:embeddedFont>
    <p:embeddedFont>
      <p:font typeface="Calibri (MS)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13059" y="686333"/>
            <a:ext cx="2745343" cy="2745343"/>
            <a:chOff x="0" y="0"/>
            <a:chExt cx="3660458" cy="36604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521" cy="3660521"/>
            </a:xfrm>
            <a:custGeom>
              <a:avLst/>
              <a:gdLst/>
              <a:ahLst/>
              <a:cxnLst/>
              <a:rect l="l" t="t" r="r" b="b"/>
              <a:pathLst>
                <a:path w="3660521" h="3660521">
                  <a:moveTo>
                    <a:pt x="0" y="1830197"/>
                  </a:moveTo>
                  <a:cubicBezTo>
                    <a:pt x="0" y="819404"/>
                    <a:pt x="819404" y="0"/>
                    <a:pt x="1830197" y="0"/>
                  </a:cubicBezTo>
                  <a:cubicBezTo>
                    <a:pt x="2840990" y="0"/>
                    <a:pt x="3660521" y="819404"/>
                    <a:pt x="3660521" y="1830197"/>
                  </a:cubicBezTo>
                  <a:cubicBezTo>
                    <a:pt x="3660521" y="2840990"/>
                    <a:pt x="2840990" y="3660521"/>
                    <a:pt x="1830197" y="3660521"/>
                  </a:cubicBezTo>
                  <a:cubicBezTo>
                    <a:pt x="819404" y="3660521"/>
                    <a:pt x="0" y="2840990"/>
                    <a:pt x="0" y="1830197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648470" y="2059010"/>
            <a:ext cx="1647206" cy="1647206"/>
            <a:chOff x="0" y="0"/>
            <a:chExt cx="2196274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452186" y="7824235"/>
            <a:ext cx="3431677" cy="3431677"/>
            <a:chOff x="0" y="0"/>
            <a:chExt cx="4575569" cy="4575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5556" cy="4575556"/>
            </a:xfrm>
            <a:custGeom>
              <a:avLst/>
              <a:gdLst/>
              <a:ahLst/>
              <a:cxnLst/>
              <a:rect l="l" t="t" r="r" b="b"/>
              <a:pathLst>
                <a:path w="4575556" h="4575556">
                  <a:moveTo>
                    <a:pt x="0" y="2287778"/>
                  </a:moveTo>
                  <a:cubicBezTo>
                    <a:pt x="0" y="1024255"/>
                    <a:pt x="1024255" y="0"/>
                    <a:pt x="2287778" y="0"/>
                  </a:cubicBezTo>
                  <a:cubicBezTo>
                    <a:pt x="3551301" y="0"/>
                    <a:pt x="4575556" y="1024255"/>
                    <a:pt x="4575556" y="2287778"/>
                  </a:cubicBezTo>
                  <a:cubicBezTo>
                    <a:pt x="4575556" y="3551301"/>
                    <a:pt x="3551301" y="4575556"/>
                    <a:pt x="2287778" y="4575556"/>
                  </a:cubicBezTo>
                  <a:cubicBezTo>
                    <a:pt x="1024255" y="4575556"/>
                    <a:pt x="0" y="3551301"/>
                    <a:pt x="0" y="2287778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58214" y="1761563"/>
            <a:ext cx="13269306" cy="183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5"/>
              </a:lnSpc>
            </a:pPr>
            <a:r>
              <a:rPr lang="en-US" sz="5704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PLATO’S THEORY OF KNOWLEDGE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6842" y="3820573"/>
            <a:ext cx="1189663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DCE1E8"/>
                </a:solidFill>
                <a:latin typeface="Aptos"/>
                <a:ea typeface="Aptos"/>
                <a:cs typeface="Aptos"/>
                <a:sym typeface="Aptos"/>
              </a:rPr>
              <a:t>Epistēmē, Forms, Recollection, Dialectic &amp; the Divided Line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6842" y="7929058"/>
            <a:ext cx="9425826" cy="604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89144"/>
                </a:solidFill>
                <a:latin typeface="Aptos"/>
                <a:ea typeface="Aptos"/>
                <a:cs typeface="Aptos"/>
                <a:sym typeface="Aptos"/>
              </a:rPr>
              <a:t>A concise academic presentation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1. The Central Problem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What does it mean to know something?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2356" y="2120494"/>
            <a:ext cx="5161817" cy="5367718"/>
            <a:chOff x="0" y="0"/>
            <a:chExt cx="6882422" cy="7156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82384" cy="7156958"/>
            </a:xfrm>
            <a:custGeom>
              <a:avLst/>
              <a:gdLst/>
              <a:ahLst/>
              <a:cxnLst/>
              <a:rect l="l" t="t" r="r" b="b"/>
              <a:pathLst>
                <a:path w="6882384" h="715695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009894"/>
                  </a:lnTo>
                  <a:cubicBezTo>
                    <a:pt x="6882384" y="6643370"/>
                    <a:pt x="6368796" y="7156958"/>
                    <a:pt x="5735320" y="7156958"/>
                  </a:cubicBezTo>
                  <a:lnTo>
                    <a:pt x="1147064" y="7156958"/>
                  </a:lnTo>
                  <a:cubicBezTo>
                    <a:pt x="513588" y="7156958"/>
                    <a:pt x="0" y="6643370"/>
                    <a:pt x="0" y="600989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9500" y="2127647"/>
            <a:ext cx="109814" cy="5353421"/>
            <a:chOff x="0" y="0"/>
            <a:chExt cx="146418" cy="71378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7137908"/>
            </a:xfrm>
            <a:custGeom>
              <a:avLst/>
              <a:gdLst/>
              <a:ahLst/>
              <a:cxnLst/>
              <a:rect l="l" t="t" r="r" b="b"/>
              <a:pathLst>
                <a:path w="146431" h="7137908">
                  <a:moveTo>
                    <a:pt x="0" y="0"/>
                  </a:moveTo>
                  <a:lnTo>
                    <a:pt x="146431" y="0"/>
                  </a:lnTo>
                  <a:lnTo>
                    <a:pt x="146431" y="7137908"/>
                  </a:lnTo>
                  <a:lnTo>
                    <a:pt x="0" y="713790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64116" y="2420445"/>
            <a:ext cx="4346943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Opinion — doxa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4116" y="3152165"/>
            <a:ext cx="4346943" cy="4036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Belief or judgement that may be true, but is not necessarily grounded in rational understanding.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554229" y="2120494"/>
            <a:ext cx="5161817" cy="5367718"/>
            <a:chOff x="0" y="0"/>
            <a:chExt cx="6882422" cy="71569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82384" cy="7156958"/>
            </a:xfrm>
            <a:custGeom>
              <a:avLst/>
              <a:gdLst/>
              <a:ahLst/>
              <a:cxnLst/>
              <a:rect l="l" t="t" r="r" b="b"/>
              <a:pathLst>
                <a:path w="6882384" h="715695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009894"/>
                  </a:lnTo>
                  <a:cubicBezTo>
                    <a:pt x="6882384" y="6643370"/>
                    <a:pt x="6368796" y="7156958"/>
                    <a:pt x="5735320" y="7156958"/>
                  </a:cubicBezTo>
                  <a:lnTo>
                    <a:pt x="1147064" y="7156958"/>
                  </a:lnTo>
                  <a:cubicBezTo>
                    <a:pt x="513588" y="7156958"/>
                    <a:pt x="0" y="6643370"/>
                    <a:pt x="0" y="600989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61372" y="2127647"/>
            <a:ext cx="109814" cy="5353421"/>
            <a:chOff x="0" y="0"/>
            <a:chExt cx="146418" cy="71378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7137908"/>
            </a:xfrm>
            <a:custGeom>
              <a:avLst/>
              <a:gdLst/>
              <a:ahLst/>
              <a:cxnLst/>
              <a:rect l="l" t="t" r="r" b="b"/>
              <a:pathLst>
                <a:path w="146431" h="7137908">
                  <a:moveTo>
                    <a:pt x="0" y="0"/>
                  </a:moveTo>
                  <a:lnTo>
                    <a:pt x="146431" y="0"/>
                  </a:lnTo>
                  <a:lnTo>
                    <a:pt x="146431" y="7137908"/>
                  </a:lnTo>
                  <a:lnTo>
                    <a:pt x="0" y="713790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995979" y="2420445"/>
            <a:ext cx="4346943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Knowledge — epistēmē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95979" y="3152165"/>
            <a:ext cx="4346943" cy="4036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Stable, rationally grounded understanding of what is genuinely real.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086092" y="2120494"/>
            <a:ext cx="5161817" cy="5367718"/>
            <a:chOff x="0" y="0"/>
            <a:chExt cx="6882422" cy="7156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882384" cy="7156958"/>
            </a:xfrm>
            <a:custGeom>
              <a:avLst/>
              <a:gdLst/>
              <a:ahLst/>
              <a:cxnLst/>
              <a:rect l="l" t="t" r="r" b="b"/>
              <a:pathLst>
                <a:path w="6882384" h="715695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009894"/>
                  </a:lnTo>
                  <a:cubicBezTo>
                    <a:pt x="6882384" y="6643370"/>
                    <a:pt x="6368796" y="7156958"/>
                    <a:pt x="5735320" y="7156958"/>
                  </a:cubicBezTo>
                  <a:lnTo>
                    <a:pt x="1147064" y="7156958"/>
                  </a:lnTo>
                  <a:cubicBezTo>
                    <a:pt x="513588" y="7156958"/>
                    <a:pt x="0" y="6643370"/>
                    <a:pt x="0" y="600989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093245" y="2127647"/>
            <a:ext cx="109814" cy="5353421"/>
            <a:chOff x="0" y="0"/>
            <a:chExt cx="146418" cy="71378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431" cy="7137908"/>
            </a:xfrm>
            <a:custGeom>
              <a:avLst/>
              <a:gdLst/>
              <a:ahLst/>
              <a:cxnLst/>
              <a:rect l="l" t="t" r="r" b="b"/>
              <a:pathLst>
                <a:path w="146431" h="7137908">
                  <a:moveTo>
                    <a:pt x="0" y="0"/>
                  </a:moveTo>
                  <a:lnTo>
                    <a:pt x="146431" y="0"/>
                  </a:lnTo>
                  <a:lnTo>
                    <a:pt x="146431" y="7137908"/>
                  </a:lnTo>
                  <a:lnTo>
                    <a:pt x="0" y="713790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527852" y="2420445"/>
            <a:ext cx="4346943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The key distinction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527852" y="3152165"/>
            <a:ext cx="4346943" cy="4036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Sensible things change; genuine knowledge requires an object that is stable and intelligible.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2. Knowledge and the Forms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epistemological problem is linked to Plato’s metaphysics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9425826" cy="6497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sensible world is characterized by change, plurality and imperfection.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Because sensible objects are changing, perception alone cannot provide secure knowledge.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Forms are stable, intelligible realities—such as Justice, Beauty and Equality.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Knowledge is therefore directed ultimately toward what is universal and intelligible.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454670" y="2257758"/>
            <a:ext cx="5367718" cy="1867405"/>
            <a:chOff x="0" y="0"/>
            <a:chExt cx="7156958" cy="24898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156958" cy="2489962"/>
            </a:xfrm>
            <a:custGeom>
              <a:avLst/>
              <a:gdLst/>
              <a:ahLst/>
              <a:cxnLst/>
              <a:rect l="l" t="t" r="r" b="b"/>
              <a:pathLst>
                <a:path w="7156958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6741922" y="0"/>
                  </a:lnTo>
                  <a:cubicBezTo>
                    <a:pt x="6971157" y="0"/>
                    <a:pt x="7156958" y="185801"/>
                    <a:pt x="7156958" y="415036"/>
                  </a:cubicBezTo>
                  <a:lnTo>
                    <a:pt x="7156958" y="2074926"/>
                  </a:lnTo>
                  <a:cubicBezTo>
                    <a:pt x="7156958" y="2304161"/>
                    <a:pt x="6971157" y="2489962"/>
                    <a:pt x="6741922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61813" y="2264912"/>
            <a:ext cx="109814" cy="1853108"/>
            <a:chOff x="0" y="0"/>
            <a:chExt cx="146418" cy="24708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2470785"/>
            </a:xfrm>
            <a:custGeom>
              <a:avLst/>
              <a:gdLst/>
              <a:ahLst/>
              <a:cxn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896420" y="2557710"/>
            <a:ext cx="4552836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Sensible Particular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96420" y="3289430"/>
            <a:ext cx="4552836" cy="53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This beautiful object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454670" y="4454033"/>
            <a:ext cx="5367718" cy="1867405"/>
            <a:chOff x="0" y="0"/>
            <a:chExt cx="7156958" cy="24898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56958" cy="2489962"/>
            </a:xfrm>
            <a:custGeom>
              <a:avLst/>
              <a:gdLst/>
              <a:ahLst/>
              <a:cxnLst/>
              <a:rect l="l" t="t" r="r" b="b"/>
              <a:pathLst>
                <a:path w="7156958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6741922" y="0"/>
                  </a:lnTo>
                  <a:cubicBezTo>
                    <a:pt x="6971157" y="0"/>
                    <a:pt x="7156958" y="185801"/>
                    <a:pt x="7156958" y="415036"/>
                  </a:cubicBezTo>
                  <a:lnTo>
                    <a:pt x="7156958" y="2074926"/>
                  </a:lnTo>
                  <a:cubicBezTo>
                    <a:pt x="7156958" y="2304161"/>
                    <a:pt x="6971157" y="2489962"/>
                    <a:pt x="6741922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61813" y="4461186"/>
            <a:ext cx="109814" cy="1853108"/>
            <a:chOff x="0" y="0"/>
            <a:chExt cx="146418" cy="24708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2470785"/>
            </a:xfrm>
            <a:custGeom>
              <a:avLst/>
              <a:gdLst/>
              <a:ahLst/>
              <a:cxn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896420" y="4753985"/>
            <a:ext cx="4552836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Form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6420" y="5485705"/>
            <a:ext cx="4552836" cy="53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Beauty itself</a:t>
            </a:r>
          </a:p>
        </p:txBody>
      </p:sp>
      <p:sp>
        <p:nvSpPr>
          <p:cNvPr id="19" name="AutoShape 19"/>
          <p:cNvSpPr/>
          <p:nvPr/>
        </p:nvSpPr>
        <p:spPr>
          <a:xfrm rot="5057340">
            <a:off x="13946924" y="4280078"/>
            <a:ext cx="383200" cy="0"/>
          </a:xfrm>
          <a:prstGeom prst="line">
            <a:avLst/>
          </a:prstGeom>
          <a:ln w="19050" cap="rnd">
            <a:solidFill>
              <a:srgbClr val="B891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sp>
        <p:nvSpPr>
          <p:cNvPr id="20" name="TextBox 20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3. The Divided Line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Plato’s hierarchy of cognition in the Republic, Book VI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28258" y="7611180"/>
            <a:ext cx="4132316" cy="1181071"/>
            <a:chOff x="0" y="0"/>
            <a:chExt cx="5509755" cy="15747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509768" cy="1574800"/>
            </a:xfrm>
            <a:custGeom>
              <a:avLst/>
              <a:gdLst/>
              <a:ahLst/>
              <a:cxnLst/>
              <a:rect l="l" t="t" r="r" b="b"/>
              <a:pathLst>
                <a:path w="5509768" h="1574800">
                  <a:moveTo>
                    <a:pt x="0" y="0"/>
                  </a:moveTo>
                  <a:lnTo>
                    <a:pt x="5509768" y="0"/>
                  </a:lnTo>
                  <a:lnTo>
                    <a:pt x="5509768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70009" y="7828769"/>
            <a:ext cx="3386071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Eikasia  —  Imagination / images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28258" y="5895346"/>
            <a:ext cx="6054061" cy="1181071"/>
            <a:chOff x="0" y="0"/>
            <a:chExt cx="8072082" cy="15747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72120" cy="1574800"/>
            </a:xfrm>
            <a:custGeom>
              <a:avLst/>
              <a:gdLst/>
              <a:ahLst/>
              <a:cxnLst/>
              <a:rect l="l" t="t" r="r" b="b"/>
              <a:pathLst>
                <a:path w="8072120" h="1574800">
                  <a:moveTo>
                    <a:pt x="0" y="0"/>
                  </a:moveTo>
                  <a:lnTo>
                    <a:pt x="8072120" y="0"/>
                  </a:lnTo>
                  <a:lnTo>
                    <a:pt x="8072120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670009" y="6112935"/>
            <a:ext cx="5307806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Pistis  —  Belief in physical things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28258" y="4179503"/>
            <a:ext cx="7975797" cy="1181071"/>
            <a:chOff x="0" y="0"/>
            <a:chExt cx="10634396" cy="15747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634345" cy="1574800"/>
            </a:xfrm>
            <a:custGeom>
              <a:avLst/>
              <a:gdLst/>
              <a:ahLst/>
              <a:cxnLst/>
              <a:rect l="l" t="t" r="r" b="b"/>
              <a:pathLst>
                <a:path w="10634345" h="1574800">
                  <a:moveTo>
                    <a:pt x="0" y="0"/>
                  </a:moveTo>
                  <a:lnTo>
                    <a:pt x="10634345" y="0"/>
                  </a:lnTo>
                  <a:lnTo>
                    <a:pt x="10634345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670009" y="4397092"/>
            <a:ext cx="7229551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Dianoia  —  Mathematical reasoning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28258" y="2463660"/>
            <a:ext cx="9897542" cy="1181071"/>
            <a:chOff x="0" y="0"/>
            <a:chExt cx="13196722" cy="15747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196697" cy="1574800"/>
            </a:xfrm>
            <a:custGeom>
              <a:avLst/>
              <a:gdLst/>
              <a:ahLst/>
              <a:cxnLst/>
              <a:rect l="l" t="t" r="r" b="b"/>
              <a:pathLst>
                <a:path w="13196697" h="1574800">
                  <a:moveTo>
                    <a:pt x="0" y="0"/>
                  </a:moveTo>
                  <a:lnTo>
                    <a:pt x="13196697" y="0"/>
                  </a:lnTo>
                  <a:lnTo>
                    <a:pt x="13196697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670009" y="2681249"/>
            <a:ext cx="9151296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Noēsis  —  Dialectical understanding of Forms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33685" y="1418396"/>
            <a:ext cx="4621473" cy="66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 i="1">
                <a:solidFill>
                  <a:srgbClr val="4B705C"/>
                </a:solidFill>
                <a:latin typeface="Aptos Italics"/>
                <a:ea typeface="Aptos Italics"/>
                <a:cs typeface="Aptos Italics"/>
                <a:sym typeface="Aptos Italics"/>
              </a:rPr>
              <a:t>Higher clarity → higher reality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4. The Allegory of the Cave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Education as a turning of the soul toward truth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64912" y="2264912"/>
            <a:ext cx="1509941" cy="1509941"/>
            <a:chOff x="0" y="0"/>
            <a:chExt cx="2013255" cy="20132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04" cy="2013204"/>
            </a:xfrm>
            <a:custGeom>
              <a:avLst/>
              <a:gdLst/>
              <a:ahLst/>
              <a:cxnLst/>
              <a:rect l="l" t="t" r="r" b="b"/>
              <a:pathLst>
                <a:path w="2013204" h="2013204">
                  <a:moveTo>
                    <a:pt x="0" y="1006602"/>
                  </a:moveTo>
                  <a:cubicBezTo>
                    <a:pt x="0" y="450723"/>
                    <a:pt x="450723" y="0"/>
                    <a:pt x="1006602" y="0"/>
                  </a:cubicBezTo>
                  <a:cubicBezTo>
                    <a:pt x="1562481" y="0"/>
                    <a:pt x="2013204" y="450723"/>
                    <a:pt x="2013204" y="1006602"/>
                  </a:cubicBezTo>
                  <a:cubicBezTo>
                    <a:pt x="2013204" y="1562481"/>
                    <a:pt x="1562481" y="2013204"/>
                    <a:pt x="1006602" y="2013204"/>
                  </a:cubicBezTo>
                  <a:cubicBezTo>
                    <a:pt x="450723" y="2013204"/>
                    <a:pt x="0" y="1562608"/>
                    <a:pt x="0" y="1006602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356352" y="2532212"/>
            <a:ext cx="132706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3"/>
              </a:lnSpc>
            </a:pPr>
            <a:r>
              <a:rPr lang="en-US" sz="33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2356" y="4110866"/>
            <a:ext cx="3651885" cy="2896914"/>
            <a:chOff x="0" y="0"/>
            <a:chExt cx="4869180" cy="386255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69180" cy="3862578"/>
            </a:xfrm>
            <a:custGeom>
              <a:avLst/>
              <a:gdLst/>
              <a:ahLst/>
              <a:cxnLst/>
              <a:rect l="l" t="t" r="r" b="b"/>
              <a:pathLst>
                <a:path w="4869180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4225417" y="0"/>
                  </a:lnTo>
                  <a:cubicBezTo>
                    <a:pt x="4581017" y="0"/>
                    <a:pt x="4869180" y="288163"/>
                    <a:pt x="4869180" y="643763"/>
                  </a:cubicBezTo>
                  <a:lnTo>
                    <a:pt x="4869180" y="3218815"/>
                  </a:lnTo>
                  <a:cubicBezTo>
                    <a:pt x="4869180" y="3574415"/>
                    <a:pt x="4581017" y="3862578"/>
                    <a:pt x="4225417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9500" y="4118019"/>
            <a:ext cx="109814" cy="2882608"/>
            <a:chOff x="0" y="0"/>
            <a:chExt cx="146418" cy="38434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64116" y="4410818"/>
            <a:ext cx="2837002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Shadows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64116" y="5142538"/>
            <a:ext cx="2837002" cy="156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Appearance mistaken for reality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451559" y="2264912"/>
            <a:ext cx="1509941" cy="1509941"/>
            <a:chOff x="0" y="0"/>
            <a:chExt cx="2013255" cy="201325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13204" cy="2013204"/>
            </a:xfrm>
            <a:custGeom>
              <a:avLst/>
              <a:gdLst/>
              <a:ahLst/>
              <a:cxnLst/>
              <a:rect l="l" t="t" r="r" b="b"/>
              <a:pathLst>
                <a:path w="2013204" h="2013204">
                  <a:moveTo>
                    <a:pt x="0" y="1006602"/>
                  </a:moveTo>
                  <a:cubicBezTo>
                    <a:pt x="0" y="450723"/>
                    <a:pt x="450723" y="0"/>
                    <a:pt x="1006602" y="0"/>
                  </a:cubicBezTo>
                  <a:cubicBezTo>
                    <a:pt x="1562481" y="0"/>
                    <a:pt x="2013204" y="450723"/>
                    <a:pt x="2013204" y="1006602"/>
                  </a:cubicBezTo>
                  <a:cubicBezTo>
                    <a:pt x="2013204" y="1562481"/>
                    <a:pt x="1562481" y="2013204"/>
                    <a:pt x="1006602" y="2013204"/>
                  </a:cubicBezTo>
                  <a:cubicBezTo>
                    <a:pt x="450723" y="2013204"/>
                    <a:pt x="0" y="1562608"/>
                    <a:pt x="0" y="1006602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542999" y="2532212"/>
            <a:ext cx="132706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3"/>
              </a:lnSpc>
            </a:pPr>
            <a:r>
              <a:rPr lang="en-US" sz="33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209003" y="4110866"/>
            <a:ext cx="3651885" cy="2896914"/>
            <a:chOff x="0" y="0"/>
            <a:chExt cx="4869180" cy="386255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69180" cy="3862578"/>
            </a:xfrm>
            <a:custGeom>
              <a:avLst/>
              <a:gdLst/>
              <a:ahLst/>
              <a:cxnLst/>
              <a:rect l="l" t="t" r="r" b="b"/>
              <a:pathLst>
                <a:path w="4869180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4225417" y="0"/>
                  </a:lnTo>
                  <a:cubicBezTo>
                    <a:pt x="4581017" y="0"/>
                    <a:pt x="4869180" y="288163"/>
                    <a:pt x="4869180" y="643763"/>
                  </a:cubicBezTo>
                  <a:lnTo>
                    <a:pt x="4869180" y="3218815"/>
                  </a:lnTo>
                  <a:cubicBezTo>
                    <a:pt x="4869180" y="3574415"/>
                    <a:pt x="4581017" y="3862578"/>
                    <a:pt x="4225417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16157" y="4118019"/>
            <a:ext cx="109814" cy="2882608"/>
            <a:chOff x="0" y="0"/>
            <a:chExt cx="146418" cy="384347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650763" y="4410818"/>
            <a:ext cx="2837002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Release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650763" y="5142538"/>
            <a:ext cx="2837002" cy="156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prisoner begins to question appearances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638215" y="2264912"/>
            <a:ext cx="1509941" cy="1509941"/>
            <a:chOff x="0" y="0"/>
            <a:chExt cx="2013255" cy="201325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13204" cy="2013204"/>
            </a:xfrm>
            <a:custGeom>
              <a:avLst/>
              <a:gdLst/>
              <a:ahLst/>
              <a:cxnLst/>
              <a:rect l="l" t="t" r="r" b="b"/>
              <a:pathLst>
                <a:path w="2013204" h="2013204">
                  <a:moveTo>
                    <a:pt x="0" y="1006602"/>
                  </a:moveTo>
                  <a:cubicBezTo>
                    <a:pt x="0" y="450723"/>
                    <a:pt x="450723" y="0"/>
                    <a:pt x="1006602" y="0"/>
                  </a:cubicBezTo>
                  <a:cubicBezTo>
                    <a:pt x="1562481" y="0"/>
                    <a:pt x="2013204" y="450723"/>
                    <a:pt x="2013204" y="1006602"/>
                  </a:cubicBezTo>
                  <a:cubicBezTo>
                    <a:pt x="2013204" y="1562481"/>
                    <a:pt x="1562481" y="2013204"/>
                    <a:pt x="1006602" y="2013204"/>
                  </a:cubicBezTo>
                  <a:cubicBezTo>
                    <a:pt x="450723" y="2013204"/>
                    <a:pt x="0" y="1562608"/>
                    <a:pt x="0" y="1006602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729655" y="2532212"/>
            <a:ext cx="132706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3"/>
              </a:lnSpc>
            </a:pPr>
            <a:r>
              <a:rPr lang="en-US" sz="33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395660" y="4110866"/>
            <a:ext cx="3651885" cy="2896914"/>
            <a:chOff x="0" y="0"/>
            <a:chExt cx="4869180" cy="386255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869180" cy="3862578"/>
            </a:xfrm>
            <a:custGeom>
              <a:avLst/>
              <a:gdLst/>
              <a:ahLst/>
              <a:cxnLst/>
              <a:rect l="l" t="t" r="r" b="b"/>
              <a:pathLst>
                <a:path w="4869180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4225417" y="0"/>
                  </a:lnTo>
                  <a:cubicBezTo>
                    <a:pt x="4581017" y="0"/>
                    <a:pt x="4869180" y="288163"/>
                    <a:pt x="4869180" y="643763"/>
                  </a:cubicBezTo>
                  <a:lnTo>
                    <a:pt x="4869180" y="3218815"/>
                  </a:lnTo>
                  <a:cubicBezTo>
                    <a:pt x="4869180" y="3574415"/>
                    <a:pt x="4581017" y="3862578"/>
                    <a:pt x="4225417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402804" y="4118019"/>
            <a:ext cx="109814" cy="2882608"/>
            <a:chOff x="0" y="0"/>
            <a:chExt cx="146418" cy="384347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9837410" y="4410818"/>
            <a:ext cx="2837002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Ascent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837410" y="5142538"/>
            <a:ext cx="2837002" cy="156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mind gradually adjusts to intelligible reality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4824862" y="2264912"/>
            <a:ext cx="1509941" cy="1509941"/>
            <a:chOff x="0" y="0"/>
            <a:chExt cx="2013255" cy="201325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013204" cy="2013204"/>
            </a:xfrm>
            <a:custGeom>
              <a:avLst/>
              <a:gdLst/>
              <a:ahLst/>
              <a:cxnLst/>
              <a:rect l="l" t="t" r="r" b="b"/>
              <a:pathLst>
                <a:path w="2013204" h="2013204">
                  <a:moveTo>
                    <a:pt x="0" y="1006602"/>
                  </a:moveTo>
                  <a:cubicBezTo>
                    <a:pt x="0" y="450723"/>
                    <a:pt x="450723" y="0"/>
                    <a:pt x="1006602" y="0"/>
                  </a:cubicBezTo>
                  <a:cubicBezTo>
                    <a:pt x="1562481" y="0"/>
                    <a:pt x="2013204" y="450723"/>
                    <a:pt x="2013204" y="1006602"/>
                  </a:cubicBezTo>
                  <a:cubicBezTo>
                    <a:pt x="2013204" y="1562481"/>
                    <a:pt x="1562481" y="2013204"/>
                    <a:pt x="1006602" y="2013204"/>
                  </a:cubicBezTo>
                  <a:cubicBezTo>
                    <a:pt x="450723" y="2013204"/>
                    <a:pt x="0" y="1562608"/>
                    <a:pt x="0" y="1006602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4916302" y="2532212"/>
            <a:ext cx="132706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3"/>
              </a:lnSpc>
            </a:pPr>
            <a:r>
              <a:rPr lang="en-US" sz="33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3582307" y="4110866"/>
            <a:ext cx="3651885" cy="2896914"/>
            <a:chOff x="0" y="0"/>
            <a:chExt cx="4869180" cy="38625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869180" cy="3862578"/>
            </a:xfrm>
            <a:custGeom>
              <a:avLst/>
              <a:gdLst/>
              <a:ahLst/>
              <a:cxnLst/>
              <a:rect l="l" t="t" r="r" b="b"/>
              <a:pathLst>
                <a:path w="4869180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4225417" y="0"/>
                  </a:lnTo>
                  <a:cubicBezTo>
                    <a:pt x="4581017" y="0"/>
                    <a:pt x="4869180" y="288163"/>
                    <a:pt x="4869180" y="643763"/>
                  </a:cubicBezTo>
                  <a:lnTo>
                    <a:pt x="4869180" y="3218815"/>
                  </a:lnTo>
                  <a:cubicBezTo>
                    <a:pt x="4869180" y="3574415"/>
                    <a:pt x="4581017" y="3862578"/>
                    <a:pt x="4225417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589451" y="4118019"/>
            <a:ext cx="109814" cy="2882608"/>
            <a:chOff x="0" y="0"/>
            <a:chExt cx="146418" cy="384347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4024067" y="4410818"/>
            <a:ext cx="2837002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Sun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024067" y="5142538"/>
            <a:ext cx="2837002" cy="1565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Good illuminates and makes knowledge possible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5. The Theory of Recollection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Learning as anamnesis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120494"/>
            <a:ext cx="4955915" cy="5230454"/>
            <a:chOff x="0" y="0"/>
            <a:chExt cx="6607886" cy="69739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07937" cy="6973951"/>
            </a:xfrm>
            <a:custGeom>
              <a:avLst/>
              <a:gdLst/>
              <a:ahLst/>
              <a:cxnLst/>
              <a:rect l="l" t="t" r="r" b="b"/>
              <a:pathLst>
                <a:path w="6607937" h="6973951">
                  <a:moveTo>
                    <a:pt x="0" y="1101344"/>
                  </a:moveTo>
                  <a:cubicBezTo>
                    <a:pt x="0" y="493141"/>
                    <a:pt x="493141" y="0"/>
                    <a:pt x="1101344" y="0"/>
                  </a:cubicBezTo>
                  <a:lnTo>
                    <a:pt x="5506593" y="0"/>
                  </a:lnTo>
                  <a:cubicBezTo>
                    <a:pt x="6114796" y="0"/>
                    <a:pt x="6607937" y="493141"/>
                    <a:pt x="6607937" y="1101344"/>
                  </a:cubicBezTo>
                  <a:lnTo>
                    <a:pt x="6607937" y="5872607"/>
                  </a:lnTo>
                  <a:cubicBezTo>
                    <a:pt x="6607937" y="6480810"/>
                    <a:pt x="6114796" y="6973951"/>
                    <a:pt x="5506593" y="6973951"/>
                  </a:cubicBezTo>
                  <a:lnTo>
                    <a:pt x="1101344" y="6973951"/>
                  </a:lnTo>
                  <a:cubicBezTo>
                    <a:pt x="493141" y="6973951"/>
                    <a:pt x="0" y="6480810"/>
                    <a:pt x="0" y="58726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2127647"/>
            <a:ext cx="109814" cy="5216157"/>
            <a:chOff x="0" y="0"/>
            <a:chExt cx="146418" cy="69548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420445"/>
            <a:ext cx="4141041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Before embodiment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2744" y="3152165"/>
            <a:ext cx="4141041" cy="389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Plato associates the soul with a prior acquaintance with intelligible realities.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650307" y="2120494"/>
            <a:ext cx="4955915" cy="5230454"/>
            <a:chOff x="0" y="0"/>
            <a:chExt cx="6607886" cy="697393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07937" cy="6973951"/>
            </a:xfrm>
            <a:custGeom>
              <a:avLst/>
              <a:gdLst/>
              <a:ahLst/>
              <a:cxnLst/>
              <a:rect l="l" t="t" r="r" b="b"/>
              <a:pathLst>
                <a:path w="6607937" h="6973951">
                  <a:moveTo>
                    <a:pt x="0" y="1101344"/>
                  </a:moveTo>
                  <a:cubicBezTo>
                    <a:pt x="0" y="493141"/>
                    <a:pt x="493141" y="0"/>
                    <a:pt x="1101344" y="0"/>
                  </a:cubicBezTo>
                  <a:lnTo>
                    <a:pt x="5506593" y="0"/>
                  </a:lnTo>
                  <a:cubicBezTo>
                    <a:pt x="6114796" y="0"/>
                    <a:pt x="6607937" y="493141"/>
                    <a:pt x="6607937" y="1101344"/>
                  </a:cubicBezTo>
                  <a:lnTo>
                    <a:pt x="6607937" y="5872607"/>
                  </a:lnTo>
                  <a:cubicBezTo>
                    <a:pt x="6607937" y="6480810"/>
                    <a:pt x="6114796" y="6973951"/>
                    <a:pt x="5506593" y="6973951"/>
                  </a:cubicBezTo>
                  <a:lnTo>
                    <a:pt x="1101344" y="6973951"/>
                  </a:lnTo>
                  <a:cubicBezTo>
                    <a:pt x="493141" y="6973951"/>
                    <a:pt x="0" y="6480810"/>
                    <a:pt x="0" y="58726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7461" y="2127647"/>
            <a:ext cx="109814" cy="5216157"/>
            <a:chOff x="0" y="0"/>
            <a:chExt cx="146418" cy="69548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092067" y="2420445"/>
            <a:ext cx="4141041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Encounter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92067" y="3152165"/>
            <a:ext cx="4141041" cy="389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Experience can prompt the soul to recognize what it already, in some sense, knows.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209631" y="2120494"/>
            <a:ext cx="4955915" cy="5230454"/>
            <a:chOff x="0" y="0"/>
            <a:chExt cx="6607886" cy="697393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607937" cy="6973951"/>
            </a:xfrm>
            <a:custGeom>
              <a:avLst/>
              <a:gdLst/>
              <a:ahLst/>
              <a:cxnLst/>
              <a:rect l="l" t="t" r="r" b="b"/>
              <a:pathLst>
                <a:path w="6607937" h="6973951">
                  <a:moveTo>
                    <a:pt x="0" y="1101344"/>
                  </a:moveTo>
                  <a:cubicBezTo>
                    <a:pt x="0" y="493141"/>
                    <a:pt x="493141" y="0"/>
                    <a:pt x="1101344" y="0"/>
                  </a:cubicBezTo>
                  <a:lnTo>
                    <a:pt x="5506593" y="0"/>
                  </a:lnTo>
                  <a:cubicBezTo>
                    <a:pt x="6114796" y="0"/>
                    <a:pt x="6607937" y="493141"/>
                    <a:pt x="6607937" y="1101344"/>
                  </a:cubicBezTo>
                  <a:lnTo>
                    <a:pt x="6607937" y="5872607"/>
                  </a:lnTo>
                  <a:cubicBezTo>
                    <a:pt x="6607937" y="6480810"/>
                    <a:pt x="6114796" y="6973951"/>
                    <a:pt x="5506593" y="6973951"/>
                  </a:cubicBezTo>
                  <a:lnTo>
                    <a:pt x="1101344" y="6973951"/>
                  </a:lnTo>
                  <a:cubicBezTo>
                    <a:pt x="493141" y="6973951"/>
                    <a:pt x="0" y="6480810"/>
                    <a:pt x="0" y="58726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216784" y="2127647"/>
            <a:ext cx="109814" cy="5216157"/>
            <a:chOff x="0" y="0"/>
            <a:chExt cx="146418" cy="695487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651391" y="2420445"/>
            <a:ext cx="4141041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Recollection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51391" y="3152165"/>
            <a:ext cx="4141041" cy="389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True learning is not mere information-gathering; it is a recovery of rational insight.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6. Socrates and the Meno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paradox of learning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8214" y="2173367"/>
            <a:ext cx="10249433" cy="6634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If you know what you are looking for, inquiry seems unnecessary.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If you do not know it, how can you recognize the answer when you find it?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Plato’s response: the soul can recollect truths through guided inquiry.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dialogue with Socrates illustrates learning through questioning rather than passive instruction.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141003" y="2395023"/>
            <a:ext cx="4955915" cy="3514611"/>
            <a:chOff x="0" y="0"/>
            <a:chExt cx="6607886" cy="46861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7937" cy="4686173"/>
            </a:xfrm>
            <a:custGeom>
              <a:avLst/>
              <a:gdLst/>
              <a:ahLst/>
              <a:cxnLst/>
              <a:rect l="l" t="t" r="r" b="b"/>
              <a:pathLst>
                <a:path w="6607937" h="4686173">
                  <a:moveTo>
                    <a:pt x="0" y="781050"/>
                  </a:moveTo>
                  <a:cubicBezTo>
                    <a:pt x="0" y="349631"/>
                    <a:pt x="349631" y="0"/>
                    <a:pt x="781050" y="0"/>
                  </a:cubicBezTo>
                  <a:lnTo>
                    <a:pt x="5826887" y="0"/>
                  </a:lnTo>
                  <a:cubicBezTo>
                    <a:pt x="6258306" y="0"/>
                    <a:pt x="6607937" y="349631"/>
                    <a:pt x="6607937" y="781050"/>
                  </a:cubicBezTo>
                  <a:lnTo>
                    <a:pt x="6607937" y="3905123"/>
                  </a:lnTo>
                  <a:cubicBezTo>
                    <a:pt x="6607937" y="4336542"/>
                    <a:pt x="6258306" y="4686173"/>
                    <a:pt x="5826887" y="4686173"/>
                  </a:cubicBezTo>
                  <a:lnTo>
                    <a:pt x="781050" y="4686173"/>
                  </a:lnTo>
                  <a:cubicBezTo>
                    <a:pt x="349631" y="4686173"/>
                    <a:pt x="0" y="4336542"/>
                    <a:pt x="0" y="3905123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48147" y="2402176"/>
            <a:ext cx="109814" cy="3500314"/>
            <a:chOff x="0" y="0"/>
            <a:chExt cx="146418" cy="46670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4667123"/>
            </a:xfrm>
            <a:custGeom>
              <a:avLst/>
              <a:gdLst/>
              <a:ahLst/>
              <a:cxnLst/>
              <a:rect l="l" t="t" r="r" b="b"/>
              <a:pathLst>
                <a:path w="146431" h="4667123">
                  <a:moveTo>
                    <a:pt x="0" y="0"/>
                  </a:moveTo>
                  <a:lnTo>
                    <a:pt x="146431" y="0"/>
                  </a:lnTo>
                  <a:lnTo>
                    <a:pt x="146431" y="4667123"/>
                  </a:lnTo>
                  <a:lnTo>
                    <a:pt x="0" y="4667123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582763" y="2694975"/>
            <a:ext cx="4141041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Key idea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82763" y="3426695"/>
            <a:ext cx="4141041" cy="2182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Inquiry is possible because the mind can be led from confusion toward recognition.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7. Dialectic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highest method of philosophical knowledge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04730"/>
            <a:ext cx="10386698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Dialectic tests assumptions by asking for definitions, reasons and logical connections.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moves beyond hypotheses toward first principles.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philosopher seeks to understand the Forms and their relations.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In the Republic, dialectic culminates in knowledge of the Form of the Good.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346905" y="7130748"/>
            <a:ext cx="3445983" cy="1002621"/>
            <a:chOff x="0" y="0"/>
            <a:chExt cx="4594644" cy="13368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94606" cy="1336802"/>
            </a:xfrm>
            <a:custGeom>
              <a:avLst/>
              <a:gdLst/>
              <a:ahLst/>
              <a:cxnLst/>
              <a:rect l="l" t="t" r="r" b="b"/>
              <a:pathLst>
                <a:path w="4594606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4371848" y="0"/>
                  </a:lnTo>
                  <a:cubicBezTo>
                    <a:pt x="4494911" y="0"/>
                    <a:pt x="4594606" y="99695"/>
                    <a:pt x="4594606" y="222758"/>
                  </a:cubicBezTo>
                  <a:lnTo>
                    <a:pt x="4594606" y="1114044"/>
                  </a:lnTo>
                  <a:cubicBezTo>
                    <a:pt x="4594606" y="1237107"/>
                    <a:pt x="4494911" y="1336802"/>
                    <a:pt x="4371848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582763" y="7304913"/>
            <a:ext cx="2974267" cy="51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Hypotheses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690072" y="5689444"/>
            <a:ext cx="3445983" cy="1002621"/>
            <a:chOff x="0" y="0"/>
            <a:chExt cx="4594644" cy="13368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594606" cy="1336802"/>
            </a:xfrm>
            <a:custGeom>
              <a:avLst/>
              <a:gdLst/>
              <a:ahLst/>
              <a:cxnLst/>
              <a:rect l="l" t="t" r="r" b="b"/>
              <a:pathLst>
                <a:path w="4594606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4371848" y="0"/>
                  </a:lnTo>
                  <a:cubicBezTo>
                    <a:pt x="4494911" y="0"/>
                    <a:pt x="4594606" y="99695"/>
                    <a:pt x="4594606" y="222758"/>
                  </a:cubicBezTo>
                  <a:lnTo>
                    <a:pt x="4594606" y="1114044"/>
                  </a:lnTo>
                  <a:cubicBezTo>
                    <a:pt x="4594606" y="1237107"/>
                    <a:pt x="4494911" y="1336802"/>
                    <a:pt x="4371848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925930" y="5863609"/>
            <a:ext cx="2974267" cy="51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Concepts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033238" y="4248131"/>
            <a:ext cx="3445983" cy="1002621"/>
            <a:chOff x="0" y="0"/>
            <a:chExt cx="4594644" cy="13368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94606" cy="1336802"/>
            </a:xfrm>
            <a:custGeom>
              <a:avLst/>
              <a:gdLst/>
              <a:ahLst/>
              <a:cxnLst/>
              <a:rect l="l" t="t" r="r" b="b"/>
              <a:pathLst>
                <a:path w="4594606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4371848" y="0"/>
                  </a:lnTo>
                  <a:cubicBezTo>
                    <a:pt x="4494911" y="0"/>
                    <a:pt x="4594606" y="99695"/>
                    <a:pt x="4594606" y="222758"/>
                  </a:cubicBezTo>
                  <a:lnTo>
                    <a:pt x="4594606" y="1114044"/>
                  </a:lnTo>
                  <a:cubicBezTo>
                    <a:pt x="4594606" y="1237107"/>
                    <a:pt x="4494911" y="1336802"/>
                    <a:pt x="4371848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269097" y="4422305"/>
            <a:ext cx="2974267" cy="51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Forms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3376405" y="2806827"/>
            <a:ext cx="3445983" cy="1002621"/>
            <a:chOff x="0" y="0"/>
            <a:chExt cx="4594644" cy="13368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594606" cy="1336802"/>
            </a:xfrm>
            <a:custGeom>
              <a:avLst/>
              <a:gdLst/>
              <a:ahLst/>
              <a:cxnLst/>
              <a:rect l="l" t="t" r="r" b="b"/>
              <a:pathLst>
                <a:path w="4594606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4371848" y="0"/>
                  </a:lnTo>
                  <a:cubicBezTo>
                    <a:pt x="4494911" y="0"/>
                    <a:pt x="4594606" y="99695"/>
                    <a:pt x="4594606" y="222758"/>
                  </a:cubicBezTo>
                  <a:lnTo>
                    <a:pt x="4594606" y="1114044"/>
                  </a:lnTo>
                  <a:cubicBezTo>
                    <a:pt x="4594606" y="1237107"/>
                    <a:pt x="4494911" y="1336802"/>
                    <a:pt x="4371848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3612263" y="2980992"/>
            <a:ext cx="2974267" cy="51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Good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8. Perception vs. Reason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Why sense-experience is not sufficient for knowledge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120494"/>
            <a:ext cx="7701267" cy="5779522"/>
            <a:chOff x="0" y="0"/>
            <a:chExt cx="10268356" cy="77060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68331" cy="7705979"/>
            </a:xfrm>
            <a:custGeom>
              <a:avLst/>
              <a:gdLst/>
              <a:ahLst/>
              <a:cxnLst/>
              <a:rect l="l" t="t" r="r" b="b"/>
              <a:pathLst>
                <a:path w="10268331" h="7705979">
                  <a:moveTo>
                    <a:pt x="0" y="1284351"/>
                  </a:moveTo>
                  <a:cubicBezTo>
                    <a:pt x="0" y="575056"/>
                    <a:pt x="575056" y="0"/>
                    <a:pt x="1284351" y="0"/>
                  </a:cubicBezTo>
                  <a:lnTo>
                    <a:pt x="8983980" y="0"/>
                  </a:lnTo>
                  <a:cubicBezTo>
                    <a:pt x="9693275" y="0"/>
                    <a:pt x="10268331" y="575056"/>
                    <a:pt x="10268331" y="1284351"/>
                  </a:cubicBezTo>
                  <a:lnTo>
                    <a:pt x="10268331" y="6421628"/>
                  </a:lnTo>
                  <a:cubicBezTo>
                    <a:pt x="10268331" y="7130923"/>
                    <a:pt x="9693275" y="7705979"/>
                    <a:pt x="8983980" y="7705979"/>
                  </a:cubicBezTo>
                  <a:lnTo>
                    <a:pt x="1284351" y="7705979"/>
                  </a:lnTo>
                  <a:cubicBezTo>
                    <a:pt x="575056" y="7705979"/>
                    <a:pt x="0" y="7131050"/>
                    <a:pt x="0" y="6421628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2127647"/>
            <a:ext cx="109814" cy="5765225"/>
            <a:chOff x="0" y="0"/>
            <a:chExt cx="146418" cy="7686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7686929"/>
            </a:xfrm>
            <a:custGeom>
              <a:avLst/>
              <a:gdLst/>
              <a:ahLst/>
              <a:cxnLst/>
              <a:rect l="l" t="t" r="r" b="b"/>
              <a:pathLst>
                <a:path w="146431" h="7686929">
                  <a:moveTo>
                    <a:pt x="0" y="0"/>
                  </a:moveTo>
                  <a:lnTo>
                    <a:pt x="146431" y="0"/>
                  </a:lnTo>
                  <a:lnTo>
                    <a:pt x="146431" y="7686929"/>
                  </a:lnTo>
                  <a:lnTo>
                    <a:pt x="0" y="7686929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420445"/>
            <a:ext cx="6886384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Sense-perception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2744" y="3152165"/>
            <a:ext cx="6886384" cy="444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• Gives us changing appearances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• Produces beliefs about particular things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• Is useful but not the final standard of truth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64288" y="2120494"/>
            <a:ext cx="7701267" cy="5779522"/>
            <a:chOff x="0" y="0"/>
            <a:chExt cx="10268356" cy="77060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68331" cy="7705979"/>
            </a:xfrm>
            <a:custGeom>
              <a:avLst/>
              <a:gdLst/>
              <a:ahLst/>
              <a:cxnLst/>
              <a:rect l="l" t="t" r="r" b="b"/>
              <a:pathLst>
                <a:path w="10268331" h="7705979">
                  <a:moveTo>
                    <a:pt x="0" y="1284351"/>
                  </a:moveTo>
                  <a:cubicBezTo>
                    <a:pt x="0" y="575056"/>
                    <a:pt x="575056" y="0"/>
                    <a:pt x="1284351" y="0"/>
                  </a:cubicBezTo>
                  <a:lnTo>
                    <a:pt x="8983980" y="0"/>
                  </a:lnTo>
                  <a:cubicBezTo>
                    <a:pt x="9693275" y="0"/>
                    <a:pt x="10268331" y="575056"/>
                    <a:pt x="10268331" y="1284351"/>
                  </a:cubicBezTo>
                  <a:lnTo>
                    <a:pt x="10268331" y="6421628"/>
                  </a:lnTo>
                  <a:cubicBezTo>
                    <a:pt x="10268331" y="7130923"/>
                    <a:pt x="9693275" y="7705979"/>
                    <a:pt x="8983980" y="7705979"/>
                  </a:cubicBezTo>
                  <a:lnTo>
                    <a:pt x="1284351" y="7705979"/>
                  </a:lnTo>
                  <a:cubicBezTo>
                    <a:pt x="575056" y="7705979"/>
                    <a:pt x="0" y="7131050"/>
                    <a:pt x="0" y="6421628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71441" y="2127647"/>
            <a:ext cx="109814" cy="5765225"/>
            <a:chOff x="0" y="0"/>
            <a:chExt cx="146418" cy="7686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7686929"/>
            </a:xfrm>
            <a:custGeom>
              <a:avLst/>
              <a:gdLst/>
              <a:ahLst/>
              <a:cxnLst/>
              <a:rect l="l" t="t" r="r" b="b"/>
              <a:pathLst>
                <a:path w="146431" h="7686929">
                  <a:moveTo>
                    <a:pt x="0" y="0"/>
                  </a:moveTo>
                  <a:lnTo>
                    <a:pt x="146431" y="0"/>
                  </a:lnTo>
                  <a:lnTo>
                    <a:pt x="146431" y="7686929"/>
                  </a:lnTo>
                  <a:lnTo>
                    <a:pt x="0" y="7686929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06048" y="2420445"/>
            <a:ext cx="6886384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Reason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48" y="3152165"/>
            <a:ext cx="6886384" cy="444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• Seeks universality and necessity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• Grasps intelligible structures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• Supports genuine knowledge through rational explanation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9. The Form of the Good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The supreme object of philosophical understanding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0798502" cy="6634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Good is presented as the highest object of knowledge in Plato’s Republic.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It is compared to the sun: as the sun makes visible things visible, the Good makes intelligible things knowable.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Knowledge therefore has an ethical dimension: knowing the Good transforms how one lives.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The philosopher’s ascent is ultimately an ascent toward understanding the Good.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827337" y="2738199"/>
            <a:ext cx="4132316" cy="3857777"/>
            <a:chOff x="0" y="0"/>
            <a:chExt cx="5509755" cy="51437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509641" cy="5143627"/>
            </a:xfrm>
            <a:custGeom>
              <a:avLst/>
              <a:gdLst/>
              <a:ahLst/>
              <a:cxnLst/>
              <a:rect l="l" t="t" r="r" b="b"/>
              <a:pathLst>
                <a:path w="5509641" h="5143627">
                  <a:moveTo>
                    <a:pt x="0" y="857250"/>
                  </a:moveTo>
                  <a:cubicBezTo>
                    <a:pt x="0" y="383794"/>
                    <a:pt x="383794" y="0"/>
                    <a:pt x="857250" y="0"/>
                  </a:cubicBezTo>
                  <a:lnTo>
                    <a:pt x="4652391" y="0"/>
                  </a:lnTo>
                  <a:cubicBezTo>
                    <a:pt x="5125847" y="0"/>
                    <a:pt x="5509641" y="383794"/>
                    <a:pt x="5509641" y="857250"/>
                  </a:cubicBezTo>
                  <a:lnTo>
                    <a:pt x="5509641" y="4286377"/>
                  </a:lnTo>
                  <a:cubicBezTo>
                    <a:pt x="5509641" y="4759833"/>
                    <a:pt x="5125847" y="5143627"/>
                    <a:pt x="4652391" y="5143627"/>
                  </a:cubicBezTo>
                  <a:lnTo>
                    <a:pt x="857250" y="5143627"/>
                  </a:lnTo>
                  <a:cubicBezTo>
                    <a:pt x="383794" y="5143627"/>
                    <a:pt x="0" y="4759833"/>
                    <a:pt x="0" y="428637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834490" y="2745343"/>
            <a:ext cx="109814" cy="3843480"/>
            <a:chOff x="0" y="0"/>
            <a:chExt cx="146418" cy="5124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5124704"/>
            </a:xfrm>
            <a:custGeom>
              <a:avLst/>
              <a:gdLst/>
              <a:ahLst/>
              <a:cxnLst/>
              <a:rect l="l" t="t" r="r" b="b"/>
              <a:pathLst>
                <a:path w="146431" h="5124704">
                  <a:moveTo>
                    <a:pt x="0" y="0"/>
                  </a:moveTo>
                  <a:lnTo>
                    <a:pt x="146431" y="0"/>
                  </a:lnTo>
                  <a:lnTo>
                    <a:pt x="146431" y="5124704"/>
                  </a:lnTo>
                  <a:lnTo>
                    <a:pt x="0" y="5124704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269097" y="3038142"/>
            <a:ext cx="3317434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Sun analogy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69097" y="3769862"/>
            <a:ext cx="3317434" cy="252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Sun → visibility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Good → intelligibility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622240"/>
            <a:ext cx="16289188" cy="732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10. Overall Structure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18396"/>
            <a:ext cx="16014659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From appearance to understanding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53719" y="2875464"/>
            <a:ext cx="3651885" cy="3034179"/>
            <a:chOff x="0" y="0"/>
            <a:chExt cx="4869180" cy="40455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69180" cy="4045585"/>
            </a:xfrm>
            <a:custGeom>
              <a:avLst/>
              <a:gdLst/>
              <a:ahLst/>
              <a:cxnLst/>
              <a:rect l="l" t="t" r="r" b="b"/>
              <a:pathLst>
                <a:path w="4869180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4194937" y="0"/>
                  </a:lnTo>
                  <a:cubicBezTo>
                    <a:pt x="4567301" y="0"/>
                    <a:pt x="4869180" y="301879"/>
                    <a:pt x="4869180" y="674243"/>
                  </a:cubicBezTo>
                  <a:lnTo>
                    <a:pt x="4869180" y="3371342"/>
                  </a:lnTo>
                  <a:cubicBezTo>
                    <a:pt x="4869180" y="3743706"/>
                    <a:pt x="4567301" y="4045585"/>
                    <a:pt x="4194937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2882608"/>
            <a:ext cx="109814" cy="3019882"/>
            <a:chOff x="0" y="0"/>
            <a:chExt cx="146418" cy="40265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4026535"/>
            </a:xfrm>
            <a:custGeom>
              <a:avLst/>
              <a:gdLst/>
              <a:ahLst/>
              <a:cxn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95479" y="3175416"/>
            <a:ext cx="2837002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Sensible world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95479" y="3907126"/>
            <a:ext cx="2837002" cy="1702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Change</a:t>
            </a:r>
          </a:p>
        </p:txBody>
      </p:sp>
      <p:sp>
        <p:nvSpPr>
          <p:cNvPr id="12" name="AutoShape 12"/>
          <p:cNvSpPr/>
          <p:nvPr/>
        </p:nvSpPr>
        <p:spPr>
          <a:xfrm rot="191640">
            <a:off x="4578858" y="4383024"/>
            <a:ext cx="684352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13" name="Group 13"/>
          <p:cNvGrpSpPr/>
          <p:nvPr/>
        </p:nvGrpSpPr>
        <p:grpSpPr>
          <a:xfrm>
            <a:off x="5277641" y="2875464"/>
            <a:ext cx="3651885" cy="3034179"/>
            <a:chOff x="0" y="0"/>
            <a:chExt cx="4869180" cy="40455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69180" cy="4045585"/>
            </a:xfrm>
            <a:custGeom>
              <a:avLst/>
              <a:gdLst/>
              <a:ahLst/>
              <a:cxnLst/>
              <a:rect l="l" t="t" r="r" b="b"/>
              <a:pathLst>
                <a:path w="4869180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4194937" y="0"/>
                  </a:lnTo>
                  <a:cubicBezTo>
                    <a:pt x="4567301" y="0"/>
                    <a:pt x="4869180" y="301879"/>
                    <a:pt x="4869180" y="674243"/>
                  </a:cubicBezTo>
                  <a:lnTo>
                    <a:pt x="4869180" y="3371342"/>
                  </a:lnTo>
                  <a:cubicBezTo>
                    <a:pt x="4869180" y="3743706"/>
                    <a:pt x="4567301" y="4045585"/>
                    <a:pt x="4194937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284784" y="2882608"/>
            <a:ext cx="109814" cy="3019882"/>
            <a:chOff x="0" y="0"/>
            <a:chExt cx="146418" cy="40265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4026535"/>
            </a:xfrm>
            <a:custGeom>
              <a:avLst/>
              <a:gdLst/>
              <a:ahLst/>
              <a:cxn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5719391" y="3175416"/>
            <a:ext cx="2837002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Opinion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719391" y="3907126"/>
            <a:ext cx="2837002" cy="1702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Doxa</a:t>
            </a:r>
          </a:p>
        </p:txBody>
      </p:sp>
      <p:sp>
        <p:nvSpPr>
          <p:cNvPr id="19" name="AutoShape 19"/>
          <p:cNvSpPr/>
          <p:nvPr/>
        </p:nvSpPr>
        <p:spPr>
          <a:xfrm rot="191640">
            <a:off x="8902770" y="4383024"/>
            <a:ext cx="684352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0" name="Group 20"/>
          <p:cNvGrpSpPr/>
          <p:nvPr/>
        </p:nvGrpSpPr>
        <p:grpSpPr>
          <a:xfrm>
            <a:off x="9601562" y="2875464"/>
            <a:ext cx="3651885" cy="3034179"/>
            <a:chOff x="0" y="0"/>
            <a:chExt cx="4869180" cy="404557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869180" cy="4045585"/>
            </a:xfrm>
            <a:custGeom>
              <a:avLst/>
              <a:gdLst/>
              <a:ahLst/>
              <a:cxnLst/>
              <a:rect l="l" t="t" r="r" b="b"/>
              <a:pathLst>
                <a:path w="4869180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4194937" y="0"/>
                  </a:lnTo>
                  <a:cubicBezTo>
                    <a:pt x="4567301" y="0"/>
                    <a:pt x="4869180" y="301879"/>
                    <a:pt x="4869180" y="674243"/>
                  </a:cubicBezTo>
                  <a:lnTo>
                    <a:pt x="4869180" y="3371342"/>
                  </a:lnTo>
                  <a:cubicBezTo>
                    <a:pt x="4869180" y="3743706"/>
                    <a:pt x="4567301" y="4045585"/>
                    <a:pt x="4194937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608706" y="2882608"/>
            <a:ext cx="109814" cy="3019882"/>
            <a:chOff x="0" y="0"/>
            <a:chExt cx="146418" cy="40265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431" cy="4026535"/>
            </a:xfrm>
            <a:custGeom>
              <a:avLst/>
              <a:gdLst/>
              <a:ahLst/>
              <a:cxn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043312" y="3175416"/>
            <a:ext cx="2837002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Intelligible world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043312" y="3907126"/>
            <a:ext cx="2837002" cy="1702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Forms</a:t>
            </a:r>
          </a:p>
        </p:txBody>
      </p:sp>
      <p:sp>
        <p:nvSpPr>
          <p:cNvPr id="26" name="AutoShape 26"/>
          <p:cNvSpPr/>
          <p:nvPr/>
        </p:nvSpPr>
        <p:spPr>
          <a:xfrm rot="191640">
            <a:off x="13226691" y="4383024"/>
            <a:ext cx="684352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7" name="Group 27"/>
          <p:cNvGrpSpPr/>
          <p:nvPr/>
        </p:nvGrpSpPr>
        <p:grpSpPr>
          <a:xfrm>
            <a:off x="13925474" y="2875464"/>
            <a:ext cx="3651885" cy="3034179"/>
            <a:chOff x="0" y="0"/>
            <a:chExt cx="4869180" cy="40455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869180" cy="4045585"/>
            </a:xfrm>
            <a:custGeom>
              <a:avLst/>
              <a:gdLst/>
              <a:ahLst/>
              <a:cxnLst/>
              <a:rect l="l" t="t" r="r" b="b"/>
              <a:pathLst>
                <a:path w="4869180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4194937" y="0"/>
                  </a:lnTo>
                  <a:cubicBezTo>
                    <a:pt x="4567301" y="0"/>
                    <a:pt x="4869180" y="301879"/>
                    <a:pt x="4869180" y="674243"/>
                  </a:cubicBezTo>
                  <a:lnTo>
                    <a:pt x="4869180" y="3371342"/>
                  </a:lnTo>
                  <a:cubicBezTo>
                    <a:pt x="4869180" y="3743706"/>
                    <a:pt x="4567301" y="4045585"/>
                    <a:pt x="4194937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932627" y="2882608"/>
            <a:ext cx="109814" cy="3019882"/>
            <a:chOff x="0" y="0"/>
            <a:chExt cx="146418" cy="402651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6431" cy="4026535"/>
            </a:xfrm>
            <a:custGeom>
              <a:avLst/>
              <a:gdLst/>
              <a:ahLst/>
              <a:cxn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4367234" y="3175416"/>
            <a:ext cx="2837002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Knowledge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367234" y="3907126"/>
            <a:ext cx="2837002" cy="1702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Aptos"/>
                <a:ea typeface="Aptos"/>
                <a:cs typeface="Aptos"/>
                <a:sym typeface="Aptos"/>
              </a:rPr>
              <a:t>Epistēmē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64116" y="7252249"/>
            <a:ext cx="15191051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2"/>
              </a:lnSpc>
            </a:pPr>
            <a:r>
              <a:rPr lang="en-US" sz="2852" b="1">
                <a:solidFill>
                  <a:srgbClr val="19263A"/>
                </a:solidFill>
                <a:latin typeface="Aptos Bold"/>
                <a:ea typeface="Aptos Bold"/>
                <a:cs typeface="Aptos Bold"/>
                <a:sym typeface="Aptos Bold"/>
              </a:rPr>
              <a:t>The philosophical movement is an ascent: from appearances → reason → intelligible reality → knowledge.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6842" y="1212494"/>
            <a:ext cx="15602855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1">
                <a:solidFill>
                  <a:srgbClr val="B89144"/>
                </a:solidFill>
                <a:latin typeface="Aptos Bold"/>
                <a:ea typeface="Aptos Bold"/>
                <a:cs typeface="Aptos Bold"/>
                <a:sym typeface="Aptos Bold"/>
              </a:rPr>
              <a:t>KEY TAKEAWAYS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116" y="2516534"/>
            <a:ext cx="14641982" cy="581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Knowledge is more than true belief: it requires rational grounding.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The Forms provide stable objects for genuine knowledge.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The Divided Line distinguishes levels of cognition.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Recollection explains the possibility of philosophical learning.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Dialectic leads the mind upward toward the Forms and ultimately the Good.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4116" y="8752665"/>
            <a:ext cx="14641982" cy="53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D2D7DF"/>
                </a:solidFill>
                <a:latin typeface="Aptos"/>
                <a:ea typeface="Aptos"/>
                <a:cs typeface="Aptos"/>
                <a:sym typeface="Aptos"/>
              </a:rPr>
              <a:t>Suggested primary texts: Meno • Republic • Phaedo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700</Words>
  <Application>Microsoft Office PowerPoint</Application>
  <PresentationFormat>Custom</PresentationFormat>
  <Paragraphs>119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 Bold</vt:lpstr>
      <vt:lpstr>Arial</vt:lpstr>
      <vt:lpstr>Aptos Italics</vt:lpstr>
      <vt:lpstr>Times New Roman</vt:lpstr>
      <vt:lpstr>Aptos</vt:lpstr>
      <vt:lpstr>Calibri</vt:lpstr>
      <vt:lpstr>Calibri (MS)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Plato_Theory_of_Knowledge.pptx</dc:title>
  <cp:lastModifiedBy>vivekananda hore</cp:lastModifiedBy>
  <cp:revision>2</cp:revision>
  <dcterms:created xsi:type="dcterms:W3CDTF">2006-08-16T00:00:00Z</dcterms:created>
  <dcterms:modified xsi:type="dcterms:W3CDTF">2026-09-05T05:09:26Z</dcterms:modified>
  <dc:identifier>DAHUH09sq-k</dc:identifier>
</cp:coreProperties>
</file>