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6858000" cy="9144000"/>
  <p:embeddedFontLst>
    <p:embeddedFont>
      <p:font typeface="Aptos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13059" y="686333"/>
            <a:ext cx="2745343" cy="2745343"/>
            <a:chOff x="0" y="0"/>
            <a:chExt cx="3660458" cy="36604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521" cy="3660521"/>
            </a:xfrm>
            <a:custGeom>
              <a:avLst/>
              <a:gdLst/>
              <a:ahLst/>
              <a:cxnLst/>
              <a:rect l="l" t="t" r="r" b="b"/>
              <a:pathLst>
                <a:path w="3660521" h="3660521">
                  <a:moveTo>
                    <a:pt x="0" y="1830197"/>
                  </a:moveTo>
                  <a:cubicBezTo>
                    <a:pt x="0" y="819404"/>
                    <a:pt x="819404" y="0"/>
                    <a:pt x="1830197" y="0"/>
                  </a:cubicBezTo>
                  <a:cubicBezTo>
                    <a:pt x="2840990" y="0"/>
                    <a:pt x="3660521" y="819404"/>
                    <a:pt x="3660521" y="1830197"/>
                  </a:cubicBezTo>
                  <a:cubicBezTo>
                    <a:pt x="3660521" y="2840990"/>
                    <a:pt x="2840990" y="3660521"/>
                    <a:pt x="1830197" y="3660521"/>
                  </a:cubicBezTo>
                  <a:cubicBezTo>
                    <a:pt x="819404" y="3660521"/>
                    <a:pt x="0" y="2840990"/>
                    <a:pt x="0" y="1830197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648470" y="2059010"/>
            <a:ext cx="1647206" cy="1647206"/>
            <a:chOff x="0" y="0"/>
            <a:chExt cx="2196274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452186" y="7824235"/>
            <a:ext cx="3431677" cy="3431677"/>
            <a:chOff x="0" y="0"/>
            <a:chExt cx="4575569" cy="4575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5556" cy="4575556"/>
            </a:xfrm>
            <a:custGeom>
              <a:avLst/>
              <a:gdLst/>
              <a:ahLst/>
              <a:cxnLst/>
              <a:rect l="l" t="t" r="r" b="b"/>
              <a:pathLst>
                <a:path w="4575556" h="4575556">
                  <a:moveTo>
                    <a:pt x="0" y="2287778"/>
                  </a:moveTo>
                  <a:cubicBezTo>
                    <a:pt x="0" y="1024255"/>
                    <a:pt x="1024255" y="0"/>
                    <a:pt x="2287778" y="0"/>
                  </a:cubicBezTo>
                  <a:cubicBezTo>
                    <a:pt x="3551301" y="0"/>
                    <a:pt x="4575556" y="1024255"/>
                    <a:pt x="4575556" y="2287778"/>
                  </a:cubicBezTo>
                  <a:cubicBezTo>
                    <a:pt x="4575556" y="3551301"/>
                    <a:pt x="3551301" y="4575556"/>
                    <a:pt x="2287778" y="4575556"/>
                  </a:cubicBezTo>
                  <a:cubicBezTo>
                    <a:pt x="1024255" y="4575556"/>
                    <a:pt x="0" y="3551301"/>
                    <a:pt x="0" y="2287778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58214" y="1752038"/>
            <a:ext cx="14230179" cy="183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5"/>
              </a:lnSpc>
            </a:pPr>
            <a:r>
              <a:rPr lang="en-US" sz="5854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PLATO’S THEORY OF IDEAS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6842" y="3820573"/>
            <a:ext cx="14230179" cy="114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DCE1E8"/>
                </a:solidFill>
                <a:latin typeface="Aptos"/>
                <a:ea typeface="Aptos"/>
                <a:cs typeface="Aptos"/>
                <a:sym typeface="Aptos"/>
              </a:rPr>
              <a:t>Forms, Universals, Reality and Knowledge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6842" y="7929058"/>
            <a:ext cx="10798502" cy="604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89144"/>
                </a:solidFill>
                <a:latin typeface="Aptos"/>
                <a:ea typeface="Aptos"/>
                <a:cs typeface="Aptos"/>
                <a:sym typeface="Aptos"/>
              </a:rPr>
              <a:t>Academic Presentation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1. What is the Theory of Ideas?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Plato’s central metaphysical doctrine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Theory of Ideas (or Forms) claims that genuine reality is not exhausted by the changing objects we perceive.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Behind particular things are universal, intelligible Forms—such as Beauty, Justice and Equality.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Particular objects are imperfect instances or manifestations of these Forms.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2. Why did Plato propose Forms?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search for stable knowledge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Sensible things constantly change and differ from one another.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If everything were changing, stable and universal knowledge would be difficult to explain.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Plato therefore distinguishes the changing sensible world from an intelligible order of Forms.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Forms provide stable objects for rational thought and knowledge.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3. The Two Worlds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Sensible world and intelligible world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189131"/>
            <a:ext cx="7563993" cy="5230454"/>
            <a:chOff x="0" y="0"/>
            <a:chExt cx="10085324" cy="69739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85324" cy="6973951"/>
            </a:xfrm>
            <a:custGeom>
              <a:avLst/>
              <a:gdLst/>
              <a:ahLst/>
              <a:cxnLst/>
              <a:rect l="l" t="t" r="r" b="b"/>
              <a:pathLst>
                <a:path w="10085324" h="6973951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8923020" y="0"/>
                  </a:lnTo>
                  <a:cubicBezTo>
                    <a:pt x="9565005" y="0"/>
                    <a:pt x="10085324" y="520446"/>
                    <a:pt x="10085324" y="1162304"/>
                  </a:cubicBezTo>
                  <a:lnTo>
                    <a:pt x="10085324" y="5811647"/>
                  </a:lnTo>
                  <a:cubicBezTo>
                    <a:pt x="10085324" y="6453632"/>
                    <a:pt x="9564877" y="6973951"/>
                    <a:pt x="8923020" y="6973951"/>
                  </a:cubicBezTo>
                  <a:lnTo>
                    <a:pt x="1162304" y="6973951"/>
                  </a:lnTo>
                  <a:cubicBezTo>
                    <a:pt x="520446" y="6973951"/>
                    <a:pt x="0" y="6453505"/>
                    <a:pt x="0" y="581164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196274"/>
            <a:ext cx="109814" cy="5216157"/>
            <a:chOff x="0" y="0"/>
            <a:chExt cx="146418" cy="69548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489073"/>
            <a:ext cx="6749120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Sensible World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261979"/>
            <a:ext cx="6749120" cy="3830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Changing • Multiple • Imperfect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Known mainly through sense-perception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532925" y="2189131"/>
            <a:ext cx="7563993" cy="5230454"/>
            <a:chOff x="0" y="0"/>
            <a:chExt cx="10085324" cy="697393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085324" cy="6973951"/>
            </a:xfrm>
            <a:custGeom>
              <a:avLst/>
              <a:gdLst/>
              <a:ahLst/>
              <a:cxnLst/>
              <a:rect l="l" t="t" r="r" b="b"/>
              <a:pathLst>
                <a:path w="10085324" h="6973951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8923020" y="0"/>
                  </a:lnTo>
                  <a:cubicBezTo>
                    <a:pt x="9565005" y="0"/>
                    <a:pt x="10085324" y="520446"/>
                    <a:pt x="10085324" y="1162304"/>
                  </a:cubicBezTo>
                  <a:lnTo>
                    <a:pt x="10085324" y="5811647"/>
                  </a:lnTo>
                  <a:cubicBezTo>
                    <a:pt x="10085324" y="6453632"/>
                    <a:pt x="9564877" y="6973951"/>
                    <a:pt x="8923020" y="6973951"/>
                  </a:cubicBezTo>
                  <a:lnTo>
                    <a:pt x="1162304" y="6973951"/>
                  </a:lnTo>
                  <a:cubicBezTo>
                    <a:pt x="520446" y="6973951"/>
                    <a:pt x="0" y="6453505"/>
                    <a:pt x="0" y="581164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40069" y="2196274"/>
            <a:ext cx="109814" cy="5216157"/>
            <a:chOff x="0" y="0"/>
            <a:chExt cx="146418" cy="69548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74685" y="2489073"/>
            <a:ext cx="6749120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Intelligible World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74685" y="3261979"/>
            <a:ext cx="6749120" cy="3830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Stable • Universal • Intelligible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Known through reason and philosophical understanding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4. What is a Form?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Universal, intelligible and stable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 Form is not simply a mental image or a word.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is an intelligible reality that particular things exemplify.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Examples include Beauty itself, Justice itself, Equality itself and the Good itself.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Particular beautiful or just things are imperfect in comparison with the Form.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5. Particular Things and Forms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relation between appearance and reality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326396"/>
            <a:ext cx="4681385" cy="4681385"/>
            <a:chOff x="0" y="0"/>
            <a:chExt cx="6241847" cy="62418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41923" cy="6241923"/>
            </a:xfrm>
            <a:custGeom>
              <a:avLst/>
              <a:gdLst/>
              <a:ahLst/>
              <a:cxnLst/>
              <a:rect l="l" t="t" r="r" b="b"/>
              <a:pathLst>
                <a:path w="6241923" h="6241923">
                  <a:moveTo>
                    <a:pt x="0" y="1040384"/>
                  </a:moveTo>
                  <a:cubicBezTo>
                    <a:pt x="0" y="465709"/>
                    <a:pt x="465709" y="0"/>
                    <a:pt x="1040384" y="0"/>
                  </a:cubicBezTo>
                  <a:lnTo>
                    <a:pt x="5201539" y="0"/>
                  </a:lnTo>
                  <a:cubicBezTo>
                    <a:pt x="5776087" y="0"/>
                    <a:pt x="6241923" y="465709"/>
                    <a:pt x="6241923" y="1040384"/>
                  </a:cubicBezTo>
                  <a:lnTo>
                    <a:pt x="6241923" y="5201539"/>
                  </a:lnTo>
                  <a:cubicBezTo>
                    <a:pt x="6241923" y="5776087"/>
                    <a:pt x="5776214" y="6241923"/>
                    <a:pt x="5201539" y="6241923"/>
                  </a:cubicBezTo>
                  <a:lnTo>
                    <a:pt x="1040384" y="6241923"/>
                  </a:lnTo>
                  <a:cubicBezTo>
                    <a:pt x="465709" y="6241796"/>
                    <a:pt x="0" y="5776087"/>
                    <a:pt x="0" y="5201539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333539"/>
            <a:ext cx="109814" cy="4667088"/>
            <a:chOff x="0" y="0"/>
            <a:chExt cx="146418" cy="62227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6222746"/>
            </a:xfrm>
            <a:custGeom>
              <a:avLst/>
              <a:gdLst/>
              <a:ahLst/>
              <a:cxnLst/>
              <a:rect l="l" t="t" r="r" b="b"/>
              <a:pathLst>
                <a:path w="146431" h="6222746">
                  <a:moveTo>
                    <a:pt x="0" y="0"/>
                  </a:moveTo>
                  <a:lnTo>
                    <a:pt x="146431" y="0"/>
                  </a:lnTo>
                  <a:lnTo>
                    <a:pt x="146431" y="6222746"/>
                  </a:lnTo>
                  <a:lnTo>
                    <a:pt x="0" y="6222746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626347"/>
            <a:ext cx="386650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Particulars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399244"/>
            <a:ext cx="3866502" cy="3281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Many changing examples</a:t>
            </a:r>
          </a:p>
        </p:txBody>
      </p:sp>
      <p:sp>
        <p:nvSpPr>
          <p:cNvPr id="12" name="AutoShape 12"/>
          <p:cNvSpPr/>
          <p:nvPr/>
        </p:nvSpPr>
        <p:spPr>
          <a:xfrm rot="108780">
            <a:off x="5745861" y="4657563"/>
            <a:ext cx="1205503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13" name="Group 13"/>
          <p:cNvGrpSpPr/>
          <p:nvPr/>
        </p:nvGrpSpPr>
        <p:grpSpPr>
          <a:xfrm>
            <a:off x="7130748" y="2326396"/>
            <a:ext cx="4681385" cy="4681385"/>
            <a:chOff x="0" y="0"/>
            <a:chExt cx="6241847" cy="624184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241923" cy="6241923"/>
            </a:xfrm>
            <a:custGeom>
              <a:avLst/>
              <a:gdLst/>
              <a:ahLst/>
              <a:cxnLst/>
              <a:rect l="l" t="t" r="r" b="b"/>
              <a:pathLst>
                <a:path w="6241923" h="6241923">
                  <a:moveTo>
                    <a:pt x="0" y="1040384"/>
                  </a:moveTo>
                  <a:cubicBezTo>
                    <a:pt x="0" y="465709"/>
                    <a:pt x="465709" y="0"/>
                    <a:pt x="1040384" y="0"/>
                  </a:cubicBezTo>
                  <a:lnTo>
                    <a:pt x="5201539" y="0"/>
                  </a:lnTo>
                  <a:cubicBezTo>
                    <a:pt x="5776087" y="0"/>
                    <a:pt x="6241923" y="465709"/>
                    <a:pt x="6241923" y="1040384"/>
                  </a:cubicBezTo>
                  <a:lnTo>
                    <a:pt x="6241923" y="5201539"/>
                  </a:lnTo>
                  <a:cubicBezTo>
                    <a:pt x="6241923" y="5776087"/>
                    <a:pt x="5776214" y="6241923"/>
                    <a:pt x="5201539" y="6241923"/>
                  </a:cubicBezTo>
                  <a:lnTo>
                    <a:pt x="1040384" y="6241923"/>
                  </a:lnTo>
                  <a:cubicBezTo>
                    <a:pt x="465709" y="6241796"/>
                    <a:pt x="0" y="5776087"/>
                    <a:pt x="0" y="5201539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137892" y="2333539"/>
            <a:ext cx="109814" cy="4667088"/>
            <a:chOff x="0" y="0"/>
            <a:chExt cx="146418" cy="62227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6222746"/>
            </a:xfrm>
            <a:custGeom>
              <a:avLst/>
              <a:gdLst/>
              <a:ahLst/>
              <a:cxnLst/>
              <a:rect l="l" t="t" r="r" b="b"/>
              <a:pathLst>
                <a:path w="146431" h="6222746">
                  <a:moveTo>
                    <a:pt x="0" y="0"/>
                  </a:moveTo>
                  <a:lnTo>
                    <a:pt x="146431" y="0"/>
                  </a:lnTo>
                  <a:lnTo>
                    <a:pt x="146431" y="6222746"/>
                  </a:lnTo>
                  <a:lnTo>
                    <a:pt x="0" y="6222746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572508" y="2626347"/>
            <a:ext cx="3866502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Participation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72508" y="3399244"/>
            <a:ext cx="3866502" cy="3281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relation between particular things and their Form</a:t>
            </a:r>
          </a:p>
        </p:txBody>
      </p:sp>
      <p:sp>
        <p:nvSpPr>
          <p:cNvPr id="19" name="AutoShape 19"/>
          <p:cNvSpPr/>
          <p:nvPr/>
        </p:nvSpPr>
        <p:spPr>
          <a:xfrm rot="108780">
            <a:off x="11785616" y="4657563"/>
            <a:ext cx="1205503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0" name="Group 20"/>
          <p:cNvGrpSpPr/>
          <p:nvPr/>
        </p:nvGrpSpPr>
        <p:grpSpPr>
          <a:xfrm>
            <a:off x="13170503" y="2326396"/>
            <a:ext cx="3857777" cy="4681385"/>
            <a:chOff x="0" y="0"/>
            <a:chExt cx="5143703" cy="624184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143627" cy="6241796"/>
            </a:xfrm>
            <a:custGeom>
              <a:avLst/>
              <a:gdLst/>
              <a:ahLst/>
              <a:cxnLst/>
              <a:rect l="l" t="t" r="r" b="b"/>
              <a:pathLst>
                <a:path w="5143627" h="6241796">
                  <a:moveTo>
                    <a:pt x="0" y="857250"/>
                  </a:moveTo>
                  <a:cubicBezTo>
                    <a:pt x="0" y="383794"/>
                    <a:pt x="383794" y="0"/>
                    <a:pt x="857250" y="0"/>
                  </a:cubicBezTo>
                  <a:lnTo>
                    <a:pt x="4286377" y="0"/>
                  </a:lnTo>
                  <a:cubicBezTo>
                    <a:pt x="4759833" y="0"/>
                    <a:pt x="5143627" y="383794"/>
                    <a:pt x="5143627" y="857250"/>
                  </a:cubicBezTo>
                  <a:lnTo>
                    <a:pt x="5143627" y="5384546"/>
                  </a:lnTo>
                  <a:cubicBezTo>
                    <a:pt x="5143627" y="5858002"/>
                    <a:pt x="4759833" y="6241796"/>
                    <a:pt x="4286377" y="6241796"/>
                  </a:cubicBezTo>
                  <a:lnTo>
                    <a:pt x="857250" y="6241796"/>
                  </a:lnTo>
                  <a:cubicBezTo>
                    <a:pt x="383794" y="6241796"/>
                    <a:pt x="0" y="5858002"/>
                    <a:pt x="0" y="5384546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77657" y="2333539"/>
            <a:ext cx="109814" cy="4667088"/>
            <a:chOff x="0" y="0"/>
            <a:chExt cx="146418" cy="622278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431" cy="6222746"/>
            </a:xfrm>
            <a:custGeom>
              <a:avLst/>
              <a:gdLst/>
              <a:ahLst/>
              <a:cxnLst/>
              <a:rect l="l" t="t" r="r" b="b"/>
              <a:pathLst>
                <a:path w="146431" h="6222746">
                  <a:moveTo>
                    <a:pt x="0" y="0"/>
                  </a:moveTo>
                  <a:lnTo>
                    <a:pt x="146431" y="0"/>
                  </a:lnTo>
                  <a:lnTo>
                    <a:pt x="146431" y="6222746"/>
                  </a:lnTo>
                  <a:lnTo>
                    <a:pt x="0" y="6222746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3612263" y="2626347"/>
            <a:ext cx="3042895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Form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612263" y="3399244"/>
            <a:ext cx="3042895" cy="3281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Stable and universal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6. Forms and Knowledge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Why Forms matter for epistemology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Sense-perception gives us changing particulars and opinions about them.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Reason seeks what is universal, stable and intelligible.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Because Forms are stable, they can serve as objects of genuine philosophical knowledge.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Thus Plato’s Theory of Ideas connects metaphysics directly with his Theory of Knowledge.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7. The Form of the Good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highest Form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In the Republic, the Form of the Good occupies the highest position in the intelligible order.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Good is compared with the sun because it is associated with intelligibility and the possibility of knowing.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Understanding the Good gives the philosopher an ultimate standard for truth, value and right action.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8. The Allegory of the Cave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From appearances to reality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prisoners mistake shadows for reality.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Leaving the cave represents the gradual education of the mind.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ascent symbolizes movement from appearance toward intelligible reality.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sun represents the Good—the highest principle of understanding.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9. Forms and Recollection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Anamnesis and learning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In the Meno and Phaedo, Plato develops the idea that learning can involve recollection.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soul’s relation to intelligible realities helps explain how rational recognition is possible.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Experience can occasion recollection, but genuine understanding is not reduced to sense experience.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10. Criticisms and Problems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Questions raised by the Theory of Ideas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How exactly do Forms relate to particular objects?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Does positing a separate Form create a new explanatory problem—the ‘Third Man’ type of regress?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How many Forms are there, and what determines membership in a Form?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Aristotle later criticized Plato’s separation of Forms from individual substances.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11. Philosophical Significance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Why Plato’s theory matters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offers an account of universals and stable reality.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explains why philosophical knowledge aims beyond mere appearances.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deeply influenced later metaphysics, epistemology, ethics and Christian philosophy.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contrast between appearance and reality remains a major philosophical problem.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80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12. Key Takeaways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A concise summary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740120" cy="670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Forms are stable, intelligible realities.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Particular sensible things are imperfect instances of Forms.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Knowledge aims at what is universal and intelligible, not merely what appears to the senses.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Form of the Good is the highest principle in Plato’s mature philosophical picture.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Theory of Ideas links Plato’s metaphysics, epistemology and ethics.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Office PowerPoint</Application>
  <PresentationFormat>Custom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Aptos Bold</vt:lpstr>
      <vt:lpstr>Times New Roman</vt:lpstr>
      <vt:lpstr>Aptos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Plato_Theory_of_Ideas_English.pptx</dc:title>
  <cp:lastModifiedBy>vivekananda hore</cp:lastModifiedBy>
  <cp:revision>2</cp:revision>
  <dcterms:created xsi:type="dcterms:W3CDTF">2006-08-16T00:00:00Z</dcterms:created>
  <dcterms:modified xsi:type="dcterms:W3CDTF">2026-09-05T05:09:11Z</dcterms:modified>
  <dc:identifier>DAHUH8Mll3o</dc:identifier>
</cp:coreProperties>
</file>