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</p:embeddedFont>
    <p:embeddedFont>
      <p:font typeface="Noto Sans Bengali" panose="020B0604020202020204" charset="0"/>
      <p:regular r:id="rId18"/>
    </p:embeddedFont>
    <p:embeddedFont>
      <p:font typeface="Noto Sans Bengali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3059" y="686333"/>
            <a:ext cx="2745343" cy="2745343"/>
            <a:chOff x="0" y="0"/>
            <a:chExt cx="3660458" cy="36604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521" cy="3660521"/>
            </a:xfrm>
            <a:custGeom>
              <a:avLst/>
              <a:gdLst/>
              <a:ahLst/>
              <a:cxnLst/>
              <a:rect l="l" t="t" r="r" b="b"/>
              <a:pathLst>
                <a:path w="3660521" h="3660521">
                  <a:moveTo>
                    <a:pt x="0" y="1830197"/>
                  </a:moveTo>
                  <a:cubicBezTo>
                    <a:pt x="0" y="819404"/>
                    <a:pt x="819404" y="0"/>
                    <a:pt x="1830197" y="0"/>
                  </a:cubicBezTo>
                  <a:cubicBezTo>
                    <a:pt x="2840990" y="0"/>
                    <a:pt x="3660521" y="819404"/>
                    <a:pt x="3660521" y="1830197"/>
                  </a:cubicBezTo>
                  <a:cubicBezTo>
                    <a:pt x="3660521" y="2840990"/>
                    <a:pt x="2840990" y="3660521"/>
                    <a:pt x="1830197" y="3660521"/>
                  </a:cubicBezTo>
                  <a:cubicBezTo>
                    <a:pt x="819404" y="3660521"/>
                    <a:pt x="0" y="2840990"/>
                    <a:pt x="0" y="1830197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648470" y="2059010"/>
            <a:ext cx="1647206" cy="1647206"/>
            <a:chOff x="0" y="0"/>
            <a:chExt cx="2196274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52186" y="7824235"/>
            <a:ext cx="3431677" cy="3431677"/>
            <a:chOff x="0" y="0"/>
            <a:chExt cx="4575569" cy="4575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5556" cy="4575556"/>
            </a:xfrm>
            <a:custGeom>
              <a:avLst/>
              <a:gdLst/>
              <a:ahLst/>
              <a:cxnLst/>
              <a:rect l="l" t="t" r="r" b="b"/>
              <a:pathLst>
                <a:path w="4575556" h="4575556">
                  <a:moveTo>
                    <a:pt x="0" y="2287778"/>
                  </a:moveTo>
                  <a:cubicBezTo>
                    <a:pt x="0" y="1024255"/>
                    <a:pt x="1024255" y="0"/>
                    <a:pt x="2287778" y="0"/>
                  </a:cubicBezTo>
                  <a:cubicBezTo>
                    <a:pt x="3551301" y="0"/>
                    <a:pt x="4575556" y="1024255"/>
                    <a:pt x="4575556" y="2287778"/>
                  </a:cubicBezTo>
                  <a:cubicBezTo>
                    <a:pt x="4575556" y="3551301"/>
                    <a:pt x="3551301" y="4575556"/>
                    <a:pt x="2287778" y="4575556"/>
                  </a:cubicBezTo>
                  <a:cubicBezTo>
                    <a:pt x="1024255" y="4575556"/>
                    <a:pt x="0" y="3551301"/>
                    <a:pt x="0" y="2287778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58214" y="1637738"/>
            <a:ext cx="14230179" cy="195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5"/>
              </a:lnSpc>
            </a:pPr>
            <a:r>
              <a:rPr lang="en-US" sz="6004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প্লেটোর তত্ত্ব: Theory of Ideas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6842" y="3820573"/>
            <a:ext cx="14230179" cy="11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DCE1E8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Forms, সর্বজনীনতা, বাস্তবতা ও জ্ঞান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6842" y="7890958"/>
            <a:ext cx="10798502" cy="642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89144"/>
                </a:solidFill>
                <a:latin typeface="Calibri (MS)"/>
                <a:ea typeface="Calibri (MS)"/>
                <a:cs typeface="Calibri (MS)"/>
                <a:sym typeface="Calibri (MS)"/>
              </a:rPr>
              <a:t>একটি একাডেমিক উপস্থাপনা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১. Theory of Ideas কী?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প্লেটোর প্রধান অধিবিদ্যাগত মতবাদ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Ideas বা Theory of Forms অনুযায়ী প্রকৃত বাস্তবতা কেবল আমাদের ইন্দ্রিয়গ্রাহ্য পরিবর্তনশীল বস্তু দিয়ে সম্পূর্ণ ব্যাখ্যা করা যায় না।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বস্তুজগতের পরিবর্তনশীল বিশেষ বস্তুর অন্তরালে Beauty, Justice, Equality-এর মতো সর্বজনীন ও বুদ্ধিগ্রাহ্য Forms রয়েছে।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বিশেষ বিশেষ বস্তু হলো এই Forms-এর অসম্পূর্ণ প্রকাশ বা অংশগ্রহণকারী উদাহরণ।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২. Plato কেন Forms-এর কথা বললেন?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স্থিতিশীল জ্ঞানের অনুসন্ধান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740120" cy="675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 জগতের বস্তু ক্রমাগত পরিবর্তিত হয় এবং একে অপরের থেকে ভিন্ন।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যদি সবকিছুই পরিবর্তনশীল হয়, তাহলে স্থায়ী ও সর্বজনীন জ্ঞান কীভাবে সম্ভব—এই প্রশ্ন ওঠে।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তাই Plato পরিবর্তনশীল ইন্দ্রিয়গ্রাহ্য জগতের সঙ্গে বুদ্ধিগ্রাহ্য Forms-এর জগতের পার্থক্য করেন।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 যুক্তিনির্ভর চিন্তা ও জ্ঞানের স্থিতিশীল বিষয় প্রদান করে।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৩. দুটি জগতের ধারণা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Sensible World ও Intelligible World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89131"/>
            <a:ext cx="7563993" cy="5230454"/>
            <a:chOff x="0" y="0"/>
            <a:chExt cx="10085324" cy="6973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85324" cy="6973951"/>
            </a:xfrm>
            <a:custGeom>
              <a:avLst/>
              <a:gdLst/>
              <a:ahLst/>
              <a:cxnLst/>
              <a:rect l="l" t="t" r="r" b="b"/>
              <a:pathLst>
                <a:path w="10085324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8923020" y="0"/>
                  </a:lnTo>
                  <a:cubicBezTo>
                    <a:pt x="9565005" y="0"/>
                    <a:pt x="10085324" y="520446"/>
                    <a:pt x="10085324" y="1162304"/>
                  </a:cubicBezTo>
                  <a:lnTo>
                    <a:pt x="10085324" y="5811647"/>
                  </a:lnTo>
                  <a:cubicBezTo>
                    <a:pt x="10085324" y="6453632"/>
                    <a:pt x="9564877" y="6973951"/>
                    <a:pt x="8923020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96274"/>
            <a:ext cx="109814" cy="5216157"/>
            <a:chOff x="0" y="0"/>
            <a:chExt cx="146418" cy="69548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431923"/>
            <a:ext cx="6749120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ইন্দ্রিয়গ্রাহ্য জগৎ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223879"/>
            <a:ext cx="6749120" cy="38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পরিবর্তনশীল • বহুত্বপূর্ণ • অসম্পূর্ণ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প্রধানত ইন্দ্রিয়ের মাধ্যমে উপলব্ধ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532925" y="2189131"/>
            <a:ext cx="7563993" cy="5230454"/>
            <a:chOff x="0" y="0"/>
            <a:chExt cx="10085324" cy="69739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85324" cy="6973951"/>
            </a:xfrm>
            <a:custGeom>
              <a:avLst/>
              <a:gdLst/>
              <a:ahLst/>
              <a:cxnLst/>
              <a:rect l="l" t="t" r="r" b="b"/>
              <a:pathLst>
                <a:path w="10085324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8923020" y="0"/>
                  </a:lnTo>
                  <a:cubicBezTo>
                    <a:pt x="9565005" y="0"/>
                    <a:pt x="10085324" y="520446"/>
                    <a:pt x="10085324" y="1162304"/>
                  </a:cubicBezTo>
                  <a:lnTo>
                    <a:pt x="10085324" y="5811647"/>
                  </a:lnTo>
                  <a:cubicBezTo>
                    <a:pt x="10085324" y="6453632"/>
                    <a:pt x="9564877" y="6973951"/>
                    <a:pt x="8923020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40069" y="2196274"/>
            <a:ext cx="109814" cy="5216157"/>
            <a:chOff x="0" y="0"/>
            <a:chExt cx="146418" cy="69548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74685" y="2431923"/>
            <a:ext cx="6749120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বুদ্ধিগ্রাহ্য জগৎ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74685" y="3223879"/>
            <a:ext cx="6749120" cy="38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স্থিতিশীল • সর্বজনীন • বুদ্ধিগ্রাহ্য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যুক্তি ও দার্শনিক উপলব্ধির মাধ্যমে জানা যায়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৪. Form কী?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সর্বজনীন, বুদ্ধিগ্রাহ্য ও স্থিতিশীল বাস্তবতা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 কেবল মনের তৈরি কোনো ছবি বা শব্দ নয়।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এমন এক বুদ্ধিগ্রাহ্য বাস্তবতা, যার আদলে বা অংশগ্রহণে বিশেষ বিশেষ বস্তু চিহ্নিত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উদাহরণ: Beauty itself, Justice itself, Equality itself এবং Good itself।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কোনো বিশেষ সুন্দর বা ন্যায়সঙ্গত বস্তু Form-এর তুলনায় অসম্পূর্ণ।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৫. বিশেষ বস্তু ও Forms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Appearance ও Reality-এর সম্পর্ক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326396"/>
            <a:ext cx="4681385" cy="4681385"/>
            <a:chOff x="0" y="0"/>
            <a:chExt cx="6241847" cy="62418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41923" cy="6241923"/>
            </a:xfrm>
            <a:custGeom>
              <a:avLst/>
              <a:gdLst/>
              <a:ahLst/>
              <a:cxnLst/>
              <a:rect l="l" t="t" r="r" b="b"/>
              <a:pathLst>
                <a:path w="6241923" h="6241923">
                  <a:moveTo>
                    <a:pt x="0" y="1040384"/>
                  </a:moveTo>
                  <a:cubicBezTo>
                    <a:pt x="0" y="465709"/>
                    <a:pt x="465709" y="0"/>
                    <a:pt x="1040384" y="0"/>
                  </a:cubicBezTo>
                  <a:lnTo>
                    <a:pt x="5201539" y="0"/>
                  </a:lnTo>
                  <a:cubicBezTo>
                    <a:pt x="5776087" y="0"/>
                    <a:pt x="6241923" y="465709"/>
                    <a:pt x="6241923" y="1040384"/>
                  </a:cubicBezTo>
                  <a:lnTo>
                    <a:pt x="6241923" y="5201539"/>
                  </a:lnTo>
                  <a:cubicBezTo>
                    <a:pt x="6241923" y="5776087"/>
                    <a:pt x="5776214" y="6241923"/>
                    <a:pt x="5201539" y="6241923"/>
                  </a:cubicBezTo>
                  <a:lnTo>
                    <a:pt x="1040384" y="6241923"/>
                  </a:lnTo>
                  <a:cubicBezTo>
                    <a:pt x="465709" y="6241796"/>
                    <a:pt x="0" y="5776087"/>
                    <a:pt x="0" y="5201539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333539"/>
            <a:ext cx="109814" cy="4667088"/>
            <a:chOff x="0" y="0"/>
            <a:chExt cx="146418" cy="62227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569197"/>
            <a:ext cx="38665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বিশেষ বস্তু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361144"/>
            <a:ext cx="3866502" cy="3319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পরিবর্তনশীল বহু বিশেষ উদাহরণ</a:t>
            </a:r>
          </a:p>
        </p:txBody>
      </p:sp>
      <p:sp>
        <p:nvSpPr>
          <p:cNvPr id="12" name="AutoShape 12"/>
          <p:cNvSpPr/>
          <p:nvPr/>
        </p:nvSpPr>
        <p:spPr>
          <a:xfrm rot="108780">
            <a:off x="5745861" y="4657563"/>
            <a:ext cx="1205503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3" name="Group 13"/>
          <p:cNvGrpSpPr/>
          <p:nvPr/>
        </p:nvGrpSpPr>
        <p:grpSpPr>
          <a:xfrm>
            <a:off x="7130748" y="2326396"/>
            <a:ext cx="4681385" cy="4681385"/>
            <a:chOff x="0" y="0"/>
            <a:chExt cx="6241847" cy="62418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41923" cy="6241923"/>
            </a:xfrm>
            <a:custGeom>
              <a:avLst/>
              <a:gdLst/>
              <a:ahLst/>
              <a:cxnLst/>
              <a:rect l="l" t="t" r="r" b="b"/>
              <a:pathLst>
                <a:path w="6241923" h="6241923">
                  <a:moveTo>
                    <a:pt x="0" y="1040384"/>
                  </a:moveTo>
                  <a:cubicBezTo>
                    <a:pt x="0" y="465709"/>
                    <a:pt x="465709" y="0"/>
                    <a:pt x="1040384" y="0"/>
                  </a:cubicBezTo>
                  <a:lnTo>
                    <a:pt x="5201539" y="0"/>
                  </a:lnTo>
                  <a:cubicBezTo>
                    <a:pt x="5776087" y="0"/>
                    <a:pt x="6241923" y="465709"/>
                    <a:pt x="6241923" y="1040384"/>
                  </a:cubicBezTo>
                  <a:lnTo>
                    <a:pt x="6241923" y="5201539"/>
                  </a:lnTo>
                  <a:cubicBezTo>
                    <a:pt x="6241923" y="5776087"/>
                    <a:pt x="5776214" y="6241923"/>
                    <a:pt x="5201539" y="6241923"/>
                  </a:cubicBezTo>
                  <a:lnTo>
                    <a:pt x="1040384" y="6241923"/>
                  </a:lnTo>
                  <a:cubicBezTo>
                    <a:pt x="465709" y="6241796"/>
                    <a:pt x="0" y="5776087"/>
                    <a:pt x="0" y="5201539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137892" y="2333539"/>
            <a:ext cx="109814" cy="4667088"/>
            <a:chOff x="0" y="0"/>
            <a:chExt cx="146418" cy="62227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72508" y="2569197"/>
            <a:ext cx="38665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অংশগ্রহণ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72508" y="3361144"/>
            <a:ext cx="3866502" cy="3319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বিশেষ বস্তু ও Form-এর মধ্যকার সম্পর্ক</a:t>
            </a:r>
          </a:p>
        </p:txBody>
      </p:sp>
      <p:sp>
        <p:nvSpPr>
          <p:cNvPr id="19" name="AutoShape 19"/>
          <p:cNvSpPr/>
          <p:nvPr/>
        </p:nvSpPr>
        <p:spPr>
          <a:xfrm rot="108780">
            <a:off x="11785616" y="4657563"/>
            <a:ext cx="1205503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0" name="Group 20"/>
          <p:cNvGrpSpPr/>
          <p:nvPr/>
        </p:nvGrpSpPr>
        <p:grpSpPr>
          <a:xfrm>
            <a:off x="13170503" y="2326396"/>
            <a:ext cx="3857777" cy="4681385"/>
            <a:chOff x="0" y="0"/>
            <a:chExt cx="5143703" cy="624184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43627" cy="6241796"/>
            </a:xfrm>
            <a:custGeom>
              <a:avLst/>
              <a:gdLst/>
              <a:ahLst/>
              <a:cxnLst/>
              <a:rect l="l" t="t" r="r" b="b"/>
              <a:pathLst>
                <a:path w="5143627" h="6241796">
                  <a:moveTo>
                    <a:pt x="0" y="857250"/>
                  </a:moveTo>
                  <a:cubicBezTo>
                    <a:pt x="0" y="383794"/>
                    <a:pt x="383794" y="0"/>
                    <a:pt x="857250" y="0"/>
                  </a:cubicBezTo>
                  <a:lnTo>
                    <a:pt x="4286377" y="0"/>
                  </a:lnTo>
                  <a:cubicBezTo>
                    <a:pt x="4759833" y="0"/>
                    <a:pt x="5143627" y="383794"/>
                    <a:pt x="5143627" y="857250"/>
                  </a:cubicBezTo>
                  <a:lnTo>
                    <a:pt x="5143627" y="5384546"/>
                  </a:lnTo>
                  <a:cubicBezTo>
                    <a:pt x="5143627" y="5858002"/>
                    <a:pt x="4759833" y="6241796"/>
                    <a:pt x="4286377" y="6241796"/>
                  </a:cubicBezTo>
                  <a:lnTo>
                    <a:pt x="857250" y="6241796"/>
                  </a:lnTo>
                  <a:cubicBezTo>
                    <a:pt x="383794" y="6241796"/>
                    <a:pt x="0" y="5858002"/>
                    <a:pt x="0" y="538454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77657" y="2333539"/>
            <a:ext cx="109814" cy="4667088"/>
            <a:chOff x="0" y="0"/>
            <a:chExt cx="146418" cy="622278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612263" y="2626347"/>
            <a:ext cx="3042895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Form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612263" y="3361144"/>
            <a:ext cx="3042895" cy="3319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স্থিতিশীল ও সর্বজনীন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৬. Forms ও জ্ঞান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Ideas-এর জ্ঞানতাত্ত্বিক গুরুত্ব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740120" cy="675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ইন্দ্রিয়গ্রাহ্যতা আমাদের পরিবর্তনশীল বিশেষ বস্তু এবং সেগুলি সম্পর্কে মতামত দেয়।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Reason বা যুক্তি সর্বজনীন, স্থিতিশীল ও বুদ্ধিগ্রাহ্য বিষয় অনুসন্ধান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 স্থিতিশীল হওয়ায় সেগুলি প্রকৃত দার্শনিক জ্ঞানের বিষয় হতে পারে।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এই কারণে Plato-এর অধিবিদ্যা ও জ্ঞানতত্ত্ব পরস্পরের সঙ্গে গভীরভাবে যুক্ত।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৭. Form of the Good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সর্বোচ্চ Form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Republic-এ Form of the Good বুদ্ধিগ্রাহ্য জগতের সর্বোচ্চ অবস্থানে রয়েছে।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Good-কে সূর্যের সঙ্গে তুলনা করা হয়, কারণ এটি বুদ্ধিগ্রাহ্যতা এবং জ্ঞানের সম্ভাবনার সঙ্গে যুক্ত।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 Good উপলব্ধি করলে দার্শনিক সত্য, মূল্য ও সঠিক কর্মের একটি সর্বোচ্চ মানদণ্ড লাভ করেন।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৮. গুহার উপমা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আপাত বাস্তবতা থেকে প্রকৃত বাস্তবতার দিকে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740120" cy="675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গুহার বন্দিরা ছায়াকেই বাস্তবতা বলে মনে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গুহা থেকে বেরিয়ে আসা মনের শিক্ষিত ও উন্নত হওয়ার প্রতীক।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আরোহণের অর্থ হলো appearance থেকে intelligible reality-এর দিকে অগ্রসর হওয়া।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সূর্য The Good-এর প্রতীক—যা সর্বোচ্চ উপলব্ধির ভিত্তি।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৯. Forms ও Recollection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স্মরণতত্ত্ব ও শিক্ষা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Meno ও Phaedo-তে Plato এমন ধারণা দেন যে শেখার মধ্যে স্মরণ বা recollection-এর ভূমিকা থাকতে পারে।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বুদ্ধিগ্রাহ্য বাস্তবতার সঙ্গে আত্মার সম্পর্ক যুক্তিবোধের মাধ্যমে সত্যকে চিনতে সাহায্য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অভিজ্ঞতা স্মরণকে উদ্দীপিত করতে পারে, কিন্তু প্রকৃত বোঝাপড়াকে শুধু ইন্দ্রিয়-অভিজ্ঞতায় সীমাবদ্ধ করা যায় না।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১০. সমালোচনা ও সমস্যা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Ideas নিয়ে প্রশ্ন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Forms-এর সঙ্গে বিশেষ বিশেষ বস্তুর প্রকৃত সম্পর্ক কী?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 ও particular-এর সম্পর্ক ব্যাখ্যা করতে গেলে ‘Third Man’ ধরনের infinite regress-এর সমস্যা দেখা দিতে পারে।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কতগুলি Form আছে এবং কোন বস্তু কোন Form-এর অন্তর্ভুক্ত হবে—তা কীভাবে নির্ধারিত হবে?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Forms-কে পৃথক বাস্তবতা হিসেবে দেখার বিষয়ে Plato-এর সমালোচনা করেন।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১১. দার্শনিক গুরুত্ব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কেন Theory of Ideas গুরুত্বপূর্ণ?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740120" cy="675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universal বা সর্বজনীন ধারণা এবং স্থায়ী বাস্তবতার একটি ব্যাখ্যা দেয়।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বোঝায় কেন দর্শন কেবল ইন্দ্রিয়গ্রাহ্য appearance-এর মধ্যে সীমাবদ্ধ থাকে না।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পরবর্তী metaphysics, epistemology, ethics এবং Christian philosophy-তে এর গভীর প্রভাব রয়েছে।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Appearance ও Reality-এর পার্থক্য আজও দর্শনের একটি গুরুত্বপূর্ণ সমস্যা।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8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১২. মূল বক্তব্য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সংক্ষিপ্ত সারাংশ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 হলো স্থিতিশীল ও বুদ্ধিগ্রাহ্য বাস্তবতা।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 বিশেষ বস্তু Forms-এর অসম্পূর্ণ উদাহরণ বা প্রকাশ।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প্রকৃত জ্ঞান সর্বজনীন ও বুদ্ধিগ্রাহ্য বাস্তবতার দিকে অগ্রসর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 of the Good Plato-এর পরিণত দর্শনে সর্বোচ্চ নীতির মর্যাদা পায়।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Ideas Plato-এর metaphysics, epistemology ও ethics-কে পরস্পরের সঙ্গে যুক্ত করে।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Noto Sans Bengali</vt:lpstr>
      <vt:lpstr>Arial</vt:lpstr>
      <vt:lpstr>Noto Sans Bengali Bold</vt:lpstr>
      <vt:lpstr>Times New Roman</vt:lpstr>
      <vt:lpstr>Calibri (MS)</vt:lpstr>
      <vt:lpstr>Aptos</vt:lpstr>
      <vt:lpstr>Calibri</vt:lpstr>
      <vt:lpstr>Calibri (MS)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Plato_Theory_of_Ideas_Bengali.pptx</dc:title>
  <cp:lastModifiedBy>vivekananda hore</cp:lastModifiedBy>
  <cp:revision>2</cp:revision>
  <dcterms:created xsi:type="dcterms:W3CDTF">2006-08-16T00:00:00Z</dcterms:created>
  <dcterms:modified xsi:type="dcterms:W3CDTF">2026-09-05T05:08:59Z</dcterms:modified>
  <dc:identifier>DAHUHycL_cM</dc:identifier>
</cp:coreProperties>
</file>