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tableStyles.xml" ContentType="application/vnd.openxmlformats-officedocument.presentationml.tableStyles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slides/slide26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viewProps" Target="/ppt/viewProps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presProps" Target="/ppt/pres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tableStyles" Target="/ppt/tableStyles.xml" Id="rId31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slide" Target="/ppt/slides/slide26.xml" Id="rId27" /><Relationship Type="http://schemas.openxmlformats.org/officeDocument/2006/relationships/theme" Target="/ppt/theme/theme1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image" Target="/ppt/media/image3.png" Id="rId2" /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530167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1.pn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4421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914400" y="1234440"/>
            <a:ext cx="10332720" cy="13716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000" b="1"/>
            </a:pPr>
            <a:r>
              <a:t>Pedology, Soil Fertility, Biodiversity &amp; Ecosystems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926080"/>
            <a:ext cx="8503920" cy="22860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/>
            </a:pPr>
            <a:r>
              <a:t>Submitted by</a:t>
            </a:r>
          </a:p>
          <a:p>
            <a:pPr algn="ctr">
              <a:defRPr sz="1800"/>
            </a:pPr>
            <a:r>
              <a:t>DR RANJITA ROY SARKAR</a:t>
            </a:r>
          </a:p>
          <a:p>
            <a:pPr algn="ctr">
              <a:defRPr sz="1800"/>
            </a:pPr>
            <a:r>
              <a:t>ASSISTANT PROFESSOR</a:t>
            </a:r>
          </a:p>
          <a:p>
            <a:pPr algn="ctr">
              <a:defRPr sz="180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1. Pedology: 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Pedology is the scientific study of soils as natural bodies.</a:t>
            </a:r>
          </a:p>
          <a:p>
            <a:pPr>
              <a:spcAft>
                <a:spcPts val="800"/>
              </a:spcAft>
              <a:defRPr sz="1800"/>
            </a:pPr>
            <a:r>
              <a:t>• Examines soil origin, formation, classification and distribution</a:t>
            </a:r>
          </a:p>
          <a:p>
            <a:pPr>
              <a:spcAft>
                <a:spcPts val="800"/>
              </a:spcAft>
              <a:defRPr sz="1800"/>
            </a:pPr>
            <a:r>
              <a:t>• Links geology, climate, biology, relief and time</a:t>
            </a:r>
          </a:p>
          <a:p>
            <a:pPr>
              <a:spcAft>
                <a:spcPts val="800"/>
              </a:spcAft>
              <a:defRPr sz="1800"/>
            </a:pPr>
            <a:r>
              <a:t>• Important for agriculture, ecology and land-use planning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2. Factors of Soil 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Five classical factors:</a:t>
            </a:r>
          </a:p>
          <a:p>
            <a:pPr>
              <a:spcAft>
                <a:spcPts val="800"/>
              </a:spcAft>
              <a:defRPr sz="1800"/>
            </a:pPr>
            <a:r>
              <a:t>• Climate – temperature and precipitation</a:t>
            </a:r>
          </a:p>
          <a:p>
            <a:pPr>
              <a:spcAft>
                <a:spcPts val="800"/>
              </a:spcAft>
              <a:defRPr sz="1800"/>
            </a:pPr>
            <a:r>
              <a:t>• Organisms – vegetation, animals and microorganisms</a:t>
            </a:r>
          </a:p>
          <a:p>
            <a:pPr>
              <a:spcAft>
                <a:spcPts val="800"/>
              </a:spcAft>
              <a:defRPr sz="1800"/>
            </a:pPr>
            <a:r>
              <a:t>• Relief/topography – slope, drainage and aspect</a:t>
            </a:r>
          </a:p>
          <a:p>
            <a:pPr>
              <a:spcAft>
                <a:spcPts val="800"/>
              </a:spcAft>
              <a:defRPr sz="1800"/>
            </a:pPr>
            <a:r>
              <a:t>• Parent material – source of minerals</a:t>
            </a:r>
          </a:p>
          <a:p>
            <a:pPr>
              <a:spcAft>
                <a:spcPts val="800"/>
              </a:spcAft>
              <a:defRPr sz="1800"/>
            </a:pPr>
            <a:r>
              <a:t>• Time – duration of soil-forming processes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3. Climate as a Soil-Forming Factor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• Controls weathering, leaching and decomposition</a:t>
            </a:r>
          </a:p>
          <a:p>
            <a:pPr>
              <a:spcAft>
                <a:spcPts val="800"/>
              </a:spcAft>
              <a:defRPr sz="1800"/>
            </a:pPr>
            <a:r>
              <a:t>• Warm and humid climates generally accelerate chemical weathering</a:t>
            </a:r>
          </a:p>
          <a:p>
            <a:pPr>
              <a:spcAft>
                <a:spcPts val="800"/>
              </a:spcAft>
              <a:defRPr sz="1800"/>
            </a:pPr>
            <a:r>
              <a:t>• Arid climates favour salt and carbonate accumulation</a:t>
            </a:r>
          </a:p>
          <a:p>
            <a:pPr>
              <a:spcAft>
                <a:spcPts val="800"/>
              </a:spcAft>
              <a:defRPr sz="1800"/>
            </a:pPr>
            <a:r>
              <a:t>• Rainfall influences soil moisture and nutrient movement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4. Organisms and Soil 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• Plants add organic matter through litter and roots</a:t>
            </a:r>
          </a:p>
          <a:p>
            <a:pPr>
              <a:spcAft>
                <a:spcPts val="800"/>
              </a:spcAft>
              <a:defRPr sz="1800"/>
            </a:pPr>
            <a:r>
              <a:t>• Microorganisms decompose organic residues</a:t>
            </a:r>
          </a:p>
          <a:p>
            <a:pPr>
              <a:spcAft>
                <a:spcPts val="800"/>
              </a:spcAft>
              <a:defRPr sz="1800"/>
            </a:pPr>
            <a:r>
              <a:t>• Soil fauna mix and aerate soil</a:t>
            </a:r>
          </a:p>
          <a:p>
            <a:pPr>
              <a:spcAft>
                <a:spcPts val="800"/>
              </a:spcAft>
              <a:defRPr sz="1800"/>
            </a:pPr>
            <a:r>
              <a:t>• Vegetation affects acidity, humus formation and nutrient cycling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5. Relief, Parent Material &amp; Time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Relief: affects drainage, erosion and soil depth.</a:t>
            </a:r>
          </a:p>
          <a:p>
            <a:pPr>
              <a:spcAft>
                <a:spcPts val="800"/>
              </a:spcAft>
              <a:defRPr sz="1800"/>
            </a:pPr>
            <a:r>
              <a:t>Parent material: determines initial mineral composition and texture.</a:t>
            </a:r>
          </a:p>
          <a:p>
            <a:pPr>
              <a:spcAft>
                <a:spcPts val="800"/>
              </a:spcAft>
              <a:defRPr sz="1800"/>
            </a:pPr>
            <a:r>
              <a:t>Time: mature soils develop distinct horizons over long periods.</a:t>
            </a:r>
          </a:p>
          <a:p>
            <a:pPr>
              <a:spcAft>
                <a:spcPts val="800"/>
              </a:spcAft>
              <a:defRPr sz="1800"/>
            </a:pPr>
            <a:r>
              <a:t>Together these factors create spatial variation in soil properties.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6. Soil-Forming Processes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Major processes include:</a:t>
            </a:r>
          </a:p>
          <a:p>
            <a:pPr>
              <a:spcAft>
                <a:spcPts val="800"/>
              </a:spcAft>
              <a:defRPr sz="1800"/>
            </a:pPr>
            <a:r>
              <a:t>• Weathering – physical and chemical breakdown</a:t>
            </a:r>
          </a:p>
          <a:p>
            <a:pPr>
              <a:spcAft>
                <a:spcPts val="800"/>
              </a:spcAft>
              <a:defRPr sz="1800"/>
            </a:pPr>
            <a:r>
              <a:t>• Humification – formation of humus</a:t>
            </a:r>
          </a:p>
          <a:p>
            <a:pPr>
              <a:spcAft>
                <a:spcPts val="800"/>
              </a:spcAft>
              <a:defRPr sz="1800"/>
            </a:pPr>
            <a:r>
              <a:t>• Mineralisation – release of nutrients from organic matter</a:t>
            </a:r>
          </a:p>
          <a:p>
            <a:pPr>
              <a:spcAft>
                <a:spcPts val="800"/>
              </a:spcAft>
              <a:defRPr sz="1800"/>
            </a:pPr>
            <a:r>
              <a:t>• Eluviation – removal from an upper horizon</a:t>
            </a:r>
          </a:p>
          <a:p>
            <a:pPr>
              <a:spcAft>
                <a:spcPts val="800"/>
              </a:spcAft>
              <a:defRPr sz="1800"/>
            </a:pPr>
            <a:r>
              <a:t>• Illuviation – accumulation in a lower horizon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7. Soil Structure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Soil structure is the arrangement of soil particles into aggregates.</a:t>
            </a:r>
          </a:p>
          <a:p>
            <a:pPr>
              <a:spcAft>
                <a:spcPts val="800"/>
              </a:spcAft>
              <a:defRPr sz="1800"/>
            </a:pPr>
            <a:r>
              <a:t>Common forms:</a:t>
            </a:r>
          </a:p>
          <a:p>
            <a:pPr>
              <a:spcAft>
                <a:spcPts val="800"/>
              </a:spcAft>
              <a:defRPr sz="1800"/>
            </a:pPr>
            <a:r>
              <a:t>• Granular/crumb – common in surface horizons</a:t>
            </a:r>
          </a:p>
          <a:p>
            <a:pPr>
              <a:spcAft>
                <a:spcPts val="800"/>
              </a:spcAft>
              <a:defRPr sz="1800"/>
            </a:pPr>
            <a:r>
              <a:t>• Blocky – common in subsoil</a:t>
            </a:r>
          </a:p>
          <a:p>
            <a:pPr>
              <a:spcAft>
                <a:spcPts val="800"/>
              </a:spcAft>
              <a:defRPr sz="1800"/>
            </a:pPr>
            <a:r>
              <a:t>• Prismatic/columnar – often in clay-rich soils</a:t>
            </a:r>
          </a:p>
          <a:p>
            <a:pPr>
              <a:spcAft>
                <a:spcPts val="800"/>
              </a:spcAft>
              <a:defRPr sz="1800"/>
            </a:pPr>
            <a:r>
              <a:t>• Platy – thin plate-like aggregates</a:t>
            </a:r>
          </a:p>
          <a:p>
            <a:pPr>
              <a:spcAft>
                <a:spcPts val="800"/>
              </a:spcAft>
              <a:defRPr sz="1800"/>
            </a:pPr>
            <a:r>
              <a:t>Structure affects aeration, infiltration, roots and erosion.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8. Soil Texture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Texture refers to the relative proportion of sand, silt and clay.</a:t>
            </a:r>
          </a:p>
          <a:p>
            <a:pPr>
              <a:spcAft>
                <a:spcPts val="800"/>
              </a:spcAft>
              <a:defRPr sz="1800"/>
            </a:pPr>
            <a:r>
              <a:t>• Sandy: coarse, rapid drainage</a:t>
            </a:r>
          </a:p>
          <a:p>
            <a:pPr>
              <a:spcAft>
                <a:spcPts val="800"/>
              </a:spcAft>
              <a:defRPr sz="1800"/>
            </a:pPr>
            <a:r>
              <a:t>• Silty: smooth, moderate water retention</a:t>
            </a:r>
          </a:p>
          <a:p>
            <a:pPr>
              <a:spcAft>
                <a:spcPts val="800"/>
              </a:spcAft>
              <a:defRPr sz="1800"/>
            </a:pPr>
            <a:r>
              <a:t>• Clayey: fine, high water and nutrient retention</a:t>
            </a:r>
          </a:p>
          <a:p>
            <a:pPr>
              <a:spcAft>
                <a:spcPts val="800"/>
              </a:spcAft>
              <a:defRPr sz="1800"/>
            </a:pPr>
            <a:r>
              <a:t>• Loam: balanced mixture, often favourable for cultivation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9. Soil Profile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A soil profile is a vertical section showing soil horizons.</a:t>
            </a:r>
          </a:p>
          <a:p>
            <a:pPr>
              <a:spcAft>
                <a:spcPts val="800"/>
              </a:spcAft>
              <a:defRPr sz="1800"/>
            </a:pPr>
            <a:r>
              <a:t>O – organic layer</a:t>
            </a:r>
          </a:p>
          <a:p>
            <a:pPr>
              <a:spcAft>
                <a:spcPts val="800"/>
              </a:spcAft>
              <a:defRPr sz="1800"/>
            </a:pPr>
            <a:r>
              <a:t>A – topsoil, rich in organic matter</a:t>
            </a:r>
          </a:p>
          <a:p>
            <a:pPr>
              <a:spcAft>
                <a:spcPts val="800"/>
              </a:spcAft>
              <a:defRPr sz="1800"/>
            </a:pPr>
            <a:r>
              <a:t>E – zone of eluviation where present</a:t>
            </a:r>
          </a:p>
          <a:p>
            <a:pPr>
              <a:spcAft>
                <a:spcPts val="800"/>
              </a:spcAft>
              <a:defRPr sz="1800"/>
            </a:pPr>
            <a:r>
              <a:t>B – subsoil/zone of accumulation</a:t>
            </a:r>
          </a:p>
          <a:p>
            <a:pPr>
              <a:spcAft>
                <a:spcPts val="800"/>
              </a:spcAft>
              <a:defRPr sz="1800"/>
            </a:pPr>
            <a:r>
              <a:t>C – weathered parent material</a:t>
            </a:r>
          </a:p>
          <a:p>
            <a:pPr>
              <a:spcAft>
                <a:spcPts val="800"/>
              </a:spcAft>
              <a:defRPr sz="1800"/>
            </a:pPr>
            <a:r>
              <a:t>R – consolidated bedrock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10. Soil Fertility: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Soil fertility is the capacity of soil to supply essential nutrients to plants in suitable amounts and forms.</a:t>
            </a:r>
          </a:p>
          <a:p>
            <a:pPr>
              <a:spcAft>
                <a:spcPts val="800"/>
              </a:spcAft>
              <a:defRPr sz="1800"/>
            </a:pPr>
            <a:r>
              <a:t>It depends on:</a:t>
            </a:r>
          </a:p>
          <a:p>
            <a:pPr>
              <a:spcAft>
                <a:spcPts val="800"/>
              </a:spcAft>
              <a:defRPr sz="1800"/>
            </a:pPr>
            <a:r>
              <a:t>• Nutrient supply</a:t>
            </a:r>
          </a:p>
          <a:p>
            <a:pPr>
              <a:spcAft>
                <a:spcPts val="800"/>
              </a:spcAft>
              <a:defRPr sz="1800"/>
            </a:pPr>
            <a:r>
              <a:t>• Organic matter</a:t>
            </a:r>
          </a:p>
          <a:p>
            <a:pPr>
              <a:spcAft>
                <a:spcPts val="800"/>
              </a:spcAft>
              <a:defRPr sz="1800"/>
            </a:pPr>
            <a:r>
              <a:t>• pH and cation exchange</a:t>
            </a:r>
          </a:p>
          <a:p>
            <a:pPr>
              <a:spcAft>
                <a:spcPts val="800"/>
              </a:spcAft>
              <a:defRPr sz="1800"/>
            </a:pPr>
            <a:r>
              <a:t>• Moisture and aeration</a:t>
            </a:r>
          </a:p>
          <a:p>
            <a:pPr>
              <a:spcAft>
                <a:spcPts val="800"/>
              </a:spcAft>
              <a:defRPr sz="1800"/>
            </a:pPr>
            <a:r>
              <a:t>• Biological activity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11. Macronutrients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Macronutrients are required in relatively large amounts.</a:t>
            </a:r>
          </a:p>
          <a:p>
            <a:pPr>
              <a:spcAft>
                <a:spcPts val="800"/>
              </a:spcAft>
              <a:defRPr sz="1800"/>
            </a:pPr>
            <a:r>
              <a:t>Primary: Nitrogen (N), Phosphorus (P), Potassium (K)</a:t>
            </a:r>
          </a:p>
          <a:p>
            <a:pPr>
              <a:spcAft>
                <a:spcPts val="800"/>
              </a:spcAft>
              <a:defRPr sz="1800"/>
            </a:pPr>
            <a:r>
              <a:t>Secondary: Calcium (Ca), Magnesium (Mg), Sulfur (S)</a:t>
            </a:r>
          </a:p>
          <a:p>
            <a:pPr>
              <a:spcAft>
                <a:spcPts val="800"/>
              </a:spcAft>
              <a:defRPr sz="1800"/>
            </a:pPr>
            <a:r>
              <a:t>They support growth, energy transfer, proteins, cell structure and enzyme functions.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12. Micronutrients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Micronutrients are required in small quantities but are essential.</a:t>
            </a:r>
          </a:p>
          <a:p>
            <a:pPr>
              <a:spcAft>
                <a:spcPts val="800"/>
              </a:spcAft>
              <a:defRPr sz="1800"/>
            </a:pPr>
            <a:r>
              <a:t>Examples: Iron (Fe), Manganese (Mn), Zinc (Zn), Copper (Cu), Boron (B), Molybdenum (Mo), Chlorine (Cl), Nickel (Ni)</a:t>
            </a:r>
          </a:p>
          <a:p>
            <a:pPr>
              <a:spcAft>
                <a:spcPts val="800"/>
              </a:spcAft>
              <a:defRPr sz="1800"/>
            </a:pPr>
            <a:r>
              <a:t>Deficiency can reduce plant growth and productivity.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13. Soil Classification: USDA System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USDA Soil Taxonomy provides a hierarchical classification system.</a:t>
            </a:r>
          </a:p>
          <a:p>
            <a:pPr>
              <a:spcAft>
                <a:spcPts val="800"/>
              </a:spcAft>
              <a:defRPr sz="1800"/>
            </a:pPr>
            <a:r>
              <a:t>Orders are the highest category, followed by suborders, great groups, subgroups, families and series.</a:t>
            </a:r>
          </a:p>
          <a:p>
            <a:pPr>
              <a:spcAft>
                <a:spcPts val="800"/>
              </a:spcAft>
              <a:defRPr sz="1800"/>
            </a:pPr>
            <a:r>
              <a:t>The 12 soil orders include Alfisols, Andisols, Aridisols, Entisols, Gelisols, Histosols, Inceptisols, Mollisols, Oxisols, Spodosols, Ultisols and Vertisols.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14. Soil Erosion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Soil erosion is the detachment and transport of soil by agents such as water and wind.</a:t>
            </a:r>
          </a:p>
          <a:p>
            <a:pPr>
              <a:spcAft>
                <a:spcPts val="800"/>
              </a:spcAft>
              <a:defRPr sz="1800"/>
            </a:pPr>
            <a:r>
              <a:t>Types:</a:t>
            </a:r>
          </a:p>
          <a:p>
            <a:pPr>
              <a:spcAft>
                <a:spcPts val="800"/>
              </a:spcAft>
              <a:defRPr sz="1800"/>
            </a:pPr>
            <a:r>
              <a:t>• Sheet erosion</a:t>
            </a:r>
          </a:p>
          <a:p>
            <a:pPr>
              <a:spcAft>
                <a:spcPts val="800"/>
              </a:spcAft>
              <a:defRPr sz="1800"/>
            </a:pPr>
            <a:r>
              <a:t>• Rill erosion</a:t>
            </a:r>
          </a:p>
          <a:p>
            <a:pPr>
              <a:spcAft>
                <a:spcPts val="800"/>
              </a:spcAft>
              <a:defRPr sz="1800"/>
            </a:pPr>
            <a:r>
              <a:t>• Gully erosion</a:t>
            </a:r>
          </a:p>
          <a:p>
            <a:pPr>
              <a:spcAft>
                <a:spcPts val="800"/>
              </a:spcAft>
              <a:defRPr sz="1800"/>
            </a:pPr>
            <a:r>
              <a:t>• Wind erosion</a:t>
            </a:r>
          </a:p>
          <a:p>
            <a:pPr>
              <a:spcAft>
                <a:spcPts val="800"/>
              </a:spcAft>
              <a:defRPr sz="1800"/>
            </a:pPr>
            <a:r>
              <a:t>Consequences include loss of fertile topsoil, sedimentation and land degradation.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15. Soil Conservation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Key measures:</a:t>
            </a:r>
          </a:p>
          <a:p>
            <a:pPr>
              <a:spcAft>
                <a:spcPts val="800"/>
              </a:spcAft>
              <a:defRPr sz="1800"/>
            </a:pPr>
            <a:r>
              <a:t>• Contour ploughing and terracing</a:t>
            </a:r>
          </a:p>
          <a:p>
            <a:pPr>
              <a:spcAft>
                <a:spcPts val="800"/>
              </a:spcAft>
              <a:defRPr sz="1800"/>
            </a:pPr>
            <a:r>
              <a:t>• Strip cropping and cover crops</a:t>
            </a:r>
          </a:p>
          <a:p>
            <a:pPr>
              <a:spcAft>
                <a:spcPts val="800"/>
              </a:spcAft>
              <a:defRPr sz="1800"/>
            </a:pPr>
            <a:r>
              <a:t>• Afforestation and shelterbelts</a:t>
            </a:r>
          </a:p>
          <a:p>
            <a:pPr>
              <a:spcAft>
                <a:spcPts val="800"/>
              </a:spcAft>
              <a:defRPr sz="1800"/>
            </a:pPr>
            <a:r>
              <a:t>• Mulching and conservation tillage</a:t>
            </a:r>
          </a:p>
          <a:p>
            <a:pPr>
              <a:spcAft>
                <a:spcPts val="800"/>
              </a:spcAft>
              <a:defRPr sz="1800"/>
            </a:pPr>
            <a:r>
              <a:t>• Check dams and gully control</a:t>
            </a:r>
          </a:p>
          <a:p>
            <a:pPr>
              <a:spcAft>
                <a:spcPts val="800"/>
              </a:spcAft>
              <a:defRPr sz="1800"/>
            </a:pPr>
            <a:r>
              <a:t>Goal: reduce runoff, protect topsoil and maintain productivity.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16. Biodiversity: Concept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Biodiversity means the variety and variability of life.</a:t>
            </a:r>
          </a:p>
          <a:p>
            <a:pPr>
              <a:spcAft>
                <a:spcPts val="800"/>
              </a:spcAft>
              <a:defRPr sz="1800"/>
            </a:pPr>
            <a:r>
              <a:t>It occurs at three principal levels:</a:t>
            </a:r>
          </a:p>
          <a:p>
            <a:pPr>
              <a:spcAft>
                <a:spcPts val="800"/>
              </a:spcAft>
              <a:defRPr sz="1800"/>
            </a:pPr>
            <a:r>
              <a:t>• Genetic diversity – variation within species</a:t>
            </a:r>
          </a:p>
          <a:p>
            <a:pPr>
              <a:spcAft>
                <a:spcPts val="800"/>
              </a:spcAft>
              <a:defRPr sz="1800"/>
            </a:pPr>
            <a:r>
              <a:t>• Species diversity – variety and relative abundance of species</a:t>
            </a:r>
          </a:p>
          <a:p>
            <a:pPr>
              <a:spcAft>
                <a:spcPts val="800"/>
              </a:spcAft>
              <a:defRPr sz="1800"/>
            </a:pPr>
            <a:r>
              <a:t>• Ecosystem diversity – variety of habitats and ecosystems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17. Significance of Biodiversity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Biodiversity provides:</a:t>
            </a:r>
          </a:p>
          <a:p>
            <a:pPr>
              <a:spcAft>
                <a:spcPts val="800"/>
              </a:spcAft>
              <a:defRPr sz="1800"/>
            </a:pPr>
            <a:r>
              <a:t>• Ecosystem services such as pollination and nutrient cycling</a:t>
            </a:r>
          </a:p>
          <a:p>
            <a:pPr>
              <a:spcAft>
                <a:spcPts val="800"/>
              </a:spcAft>
              <a:defRPr sz="1800"/>
            </a:pPr>
            <a:r>
              <a:t>• Food, medicines and genetic resources</a:t>
            </a:r>
          </a:p>
          <a:p>
            <a:pPr>
              <a:spcAft>
                <a:spcPts val="800"/>
              </a:spcAft>
              <a:defRPr sz="1800"/>
            </a:pPr>
            <a:r>
              <a:t>• Climate and water regulation</a:t>
            </a:r>
          </a:p>
          <a:p>
            <a:pPr>
              <a:spcAft>
                <a:spcPts val="800"/>
              </a:spcAft>
              <a:defRPr sz="1800"/>
            </a:pPr>
            <a:r>
              <a:t>• Cultural and recreational values</a:t>
            </a:r>
          </a:p>
          <a:p>
            <a:pPr>
              <a:spcAft>
                <a:spcPts val="800"/>
              </a:spcAft>
              <a:defRPr sz="1800"/>
            </a:pPr>
            <a:r>
              <a:t>• Ecological resilience and stability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18. Threats &amp; Conservation of Biodiversity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Major threats:</a:t>
            </a:r>
          </a:p>
          <a:p>
            <a:pPr>
              <a:spcAft>
                <a:spcPts val="800"/>
              </a:spcAft>
              <a:defRPr sz="1800"/>
            </a:pPr>
            <a:r>
              <a:t>• Habitat loss and fragmentation</a:t>
            </a:r>
          </a:p>
          <a:p>
            <a:pPr>
              <a:spcAft>
                <a:spcPts val="800"/>
              </a:spcAft>
              <a:defRPr sz="1800"/>
            </a:pPr>
            <a:r>
              <a:t>• Pollution</a:t>
            </a:r>
          </a:p>
          <a:p>
            <a:pPr>
              <a:spcAft>
                <a:spcPts val="800"/>
              </a:spcAft>
              <a:defRPr sz="1800"/>
            </a:pPr>
            <a:r>
              <a:t>• Overexploitation</a:t>
            </a:r>
          </a:p>
          <a:p>
            <a:pPr>
              <a:spcAft>
                <a:spcPts val="800"/>
              </a:spcAft>
              <a:defRPr sz="1800"/>
            </a:pPr>
            <a:r>
              <a:t>• Invasive species</a:t>
            </a:r>
          </a:p>
          <a:p>
            <a:pPr>
              <a:spcAft>
                <a:spcPts val="800"/>
              </a:spcAft>
              <a:defRPr sz="1800"/>
            </a:pPr>
            <a:r>
              <a:t>• Climate change</a:t>
            </a:r>
          </a:p>
          <a:p>
            <a:pPr>
              <a:spcAft>
                <a:spcPts val="800"/>
              </a:spcAft>
              <a:defRPr sz="1800"/>
            </a:pPr>
            <a:r>
              <a:t>Conservation: protected areas, habitat restoration, sustainable use, seed/gene banks and community participation.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19. Biomes: Overview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A biome is a large ecological region characterised by distinctive climate, vegetation and associated fauna.</a:t>
            </a:r>
          </a:p>
          <a:p>
            <a:pPr>
              <a:spcAft>
                <a:spcPts val="800"/>
              </a:spcAft>
              <a:defRPr sz="1800"/>
            </a:pPr>
            <a:r>
              <a:t>Major controls include temperature, precipitation and seasonality.</a:t>
            </a:r>
          </a:p>
          <a:p>
            <a:pPr>
              <a:spcAft>
                <a:spcPts val="800"/>
              </a:spcAft>
              <a:defRPr sz="1800"/>
            </a:pPr>
            <a:r>
              <a:t>This presentation focuses on savanna, equatorial and desert biomes.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20. Savanna Biome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Climate: warm year-round with distinct wet and dry seasons.</a:t>
            </a:r>
          </a:p>
          <a:p>
            <a:pPr>
              <a:spcAft>
                <a:spcPts val="800"/>
              </a:spcAft>
              <a:defRPr sz="1800"/>
            </a:pPr>
            <a:r>
              <a:t>Vegetation: grasses with scattered trees and shrubs.</a:t>
            </a:r>
          </a:p>
          <a:p>
            <a:pPr>
              <a:spcAft>
                <a:spcPts val="800"/>
              </a:spcAft>
              <a:defRPr sz="1800"/>
            </a:pPr>
            <a:r>
              <a:t>Fauna: large herbivores and predators are common.</a:t>
            </a:r>
          </a:p>
          <a:p>
            <a:pPr>
              <a:spcAft>
                <a:spcPts val="800"/>
              </a:spcAft>
              <a:defRPr sz="1800"/>
            </a:pPr>
            <a:r>
              <a:t>Adaptations include drought tolerance, fire resistance and seasonal migration.</a:t>
            </a:r>
          </a:p>
          <a:p>
            <a:pPr>
              <a:spcAft>
                <a:spcPts val="800"/>
              </a:spcAft>
              <a:defRPr sz="1800"/>
            </a:pPr>
            <a:r>
              <a:t>Distribution: tropical regions of Africa, South America, Australia and Asia.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21. Equatorial Biome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Climate: consistently hot and very wet with little annual temperature range.</a:t>
            </a:r>
          </a:p>
          <a:p>
            <a:pPr>
              <a:spcAft>
                <a:spcPts val="800"/>
              </a:spcAft>
              <a:defRPr sz="1800"/>
            </a:pPr>
            <a:r>
              <a:t>Vegetation: dense, multi-layered evergreen rainforest.</a:t>
            </a:r>
          </a:p>
          <a:p>
            <a:pPr>
              <a:spcAft>
                <a:spcPts val="800"/>
              </a:spcAft>
              <a:defRPr sz="1800"/>
            </a:pPr>
            <a:r>
              <a:t>High biodiversity and rapid nutrient cycling.</a:t>
            </a:r>
          </a:p>
          <a:p>
            <a:pPr>
              <a:spcAft>
                <a:spcPts val="800"/>
              </a:spcAft>
              <a:defRPr sz="1800"/>
            </a:pPr>
            <a:r>
              <a:t>Soils may be strongly weathered and nutrient-poor in the upper mineral layer due to intense leaching.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22. Desert Biome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Characterised by very low and/or highly variable precipitation.</a:t>
            </a:r>
          </a:p>
          <a:p>
            <a:pPr>
              <a:spcAft>
                <a:spcPts val="800"/>
              </a:spcAft>
              <a:defRPr sz="1800"/>
            </a:pPr>
            <a:r>
              <a:t>Vegetation is sparse and adapted to water stress.</a:t>
            </a:r>
          </a:p>
          <a:p>
            <a:pPr>
              <a:spcAft>
                <a:spcPts val="800"/>
              </a:spcAft>
              <a:defRPr sz="1800"/>
            </a:pPr>
            <a:r>
              <a:t>Common adaptations: deep roots, water storage and reduced leaf area.</a:t>
            </a:r>
          </a:p>
          <a:p>
            <a:pPr>
              <a:spcAft>
                <a:spcPts val="800"/>
              </a:spcAft>
              <a:defRPr sz="1800"/>
            </a:pPr>
            <a:r>
              <a:t>Deserts may be hot or cold and occur in subtropical, continental and rain-shadow settings.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23. Ecosystem: Concept, Structure &amp; Functions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An ecosystem is a functional unit where organisms interact with one another and with the physical environment.</a:t>
            </a:r>
          </a:p>
          <a:p>
            <a:pPr>
              <a:spcAft>
                <a:spcPts val="800"/>
              </a:spcAft>
              <a:defRPr sz="1800"/>
            </a:pPr>
            <a:r>
              <a:t>Structure:</a:t>
            </a:r>
          </a:p>
          <a:p>
            <a:pPr>
              <a:spcAft>
                <a:spcPts val="800"/>
              </a:spcAft>
              <a:defRPr sz="1800"/>
            </a:pPr>
            <a:r>
              <a:t>• Abiotic components – air, water, soil, climate</a:t>
            </a:r>
          </a:p>
          <a:p>
            <a:pPr>
              <a:spcAft>
                <a:spcPts val="800"/>
              </a:spcAft>
              <a:defRPr sz="1800"/>
            </a:pPr>
            <a:r>
              <a:t>• Biotic components – producers, consumers and decomposers</a:t>
            </a:r>
          </a:p>
          <a:p>
            <a:pPr>
              <a:spcAft>
                <a:spcPts val="800"/>
              </a:spcAft>
              <a:defRPr sz="1800"/>
            </a:pPr>
            <a:r>
              <a:t>Functions include energy flow, decomposition and nutrient cycling.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24. Trophic Levels, Food Chains &amp; Food Webs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Trophic levels represent feeding positions.</a:t>
            </a:r>
          </a:p>
          <a:p>
            <a:pPr>
              <a:spcAft>
                <a:spcPts val="800"/>
              </a:spcAft>
              <a:defRPr sz="1800"/>
            </a:pPr>
            <a:r>
              <a:t>1. Producers → 2. Primary consumers → 3. Secondary consumers → 4. Tertiary consumers</a:t>
            </a:r>
          </a:p>
          <a:p>
            <a:pPr>
              <a:spcAft>
                <a:spcPts val="800"/>
              </a:spcAft>
              <a:defRPr sz="1800"/>
            </a:pPr>
            <a:r>
              <a:t>Food chain: a linear feeding pathway.</a:t>
            </a:r>
          </a:p>
          <a:p>
            <a:pPr>
              <a:spcAft>
                <a:spcPts val="800"/>
              </a:spcAft>
              <a:defRPr sz="1800"/>
            </a:pPr>
            <a:r>
              <a:t>Food web: interconnected food chains; it better represents real ecosystems.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50292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85800" y="685800"/>
            <a:ext cx="1078992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500" b="1"/>
            </a:pPr>
            <a:r>
              <a:t>25. Ecological Pyramids &amp; 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417320"/>
            <a:ext cx="1051560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/>
            </a:pPr>
            <a:r>
              <a:t>Ecological pyramids show relationships among trophic levels:</a:t>
            </a:r>
          </a:p>
          <a:p>
            <a:pPr>
              <a:spcAft>
                <a:spcPts val="800"/>
              </a:spcAft>
              <a:defRPr sz="1800"/>
            </a:pPr>
            <a:r>
              <a:t>• Pyramid of numbers</a:t>
            </a:r>
          </a:p>
          <a:p>
            <a:pPr>
              <a:spcAft>
                <a:spcPts val="800"/>
              </a:spcAft>
              <a:defRPr sz="1800"/>
            </a:pPr>
            <a:r>
              <a:t>• Pyramid of biomass</a:t>
            </a:r>
          </a:p>
          <a:p>
            <a:pPr>
              <a:spcAft>
                <a:spcPts val="800"/>
              </a:spcAft>
              <a:defRPr sz="1800"/>
            </a:pPr>
            <a:r>
              <a:t>• Pyramid of energy – always upright</a:t>
            </a:r>
          </a:p>
          <a:p>
            <a:pPr>
              <a:spcAft>
                <a:spcPts val="800"/>
              </a:spcAft>
              <a:defRPr sz="1800"/>
            </a:pPr>
            <a:r>
              <a:t>Key message: soil, biodiversity and ecosystems are interconnected components of the physical and biological environment.</a:t>
            </a:r>
          </a:p>
          <a:p>
            <a:pPr>
              <a:spcAft>
                <a:spcPts val="800"/>
              </a:spcAft>
              <a:defRPr sz="1800"/>
            </a:pPr>
            <a:r>
              <a:t>Sustainable soil and biodiversity management supports ecosystem resilience.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TM04033917[[fn=Berlin]]</Template>
  <TotalTime>1</TotalTime>
  <Words>1259</Words>
  <Application>Microsoft Office PowerPoint</Application>
  <PresentationFormat>Widescreen</PresentationFormat>
  <Paragraphs>157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Trebuchet MS</vt:lpstr>
      <vt:lpstr>Berlin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2026-09-04T14:11:44Z</dcterms:modified>
  <cp:category/>
</cp:coreProperties>
</file>