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notesMasterIdLst>
    <p:notesMasterId r:id="rId13"/>
  </p:notesMasterIdLst>
  <p:sldIdLst>
    <p:sldId id="313" r:id="rId2"/>
    <p:sldId id="266" r:id="rId3"/>
    <p:sldId id="257" r:id="rId4"/>
    <p:sldId id="258" r:id="rId5"/>
    <p:sldId id="307" r:id="rId6"/>
    <p:sldId id="308" r:id="rId7"/>
    <p:sldId id="294" r:id="rId8"/>
    <p:sldId id="309" r:id="rId9"/>
    <p:sldId id="310" r:id="rId10"/>
    <p:sldId id="311" r:id="rId11"/>
    <p:sldId id="312" r:id="rId12"/>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4660"/>
  </p:normalViewPr>
  <p:slideViewPr>
    <p:cSldViewPr>
      <p:cViewPr varScale="1">
        <p:scale>
          <a:sx n="68" d="100"/>
          <a:sy n="68" d="100"/>
        </p:scale>
        <p:origin x="145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0E119623-0D9C-4278-A315-90C5240916A1}" type="datetimeFigureOut">
              <a:rPr lang="en-US"/>
              <a:pPr>
                <a:defRPr/>
              </a:pPr>
              <a:t>6/28/2025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fld id="{8570413B-6A56-4E87-878D-4AE391A1EC6B}"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p:spPr>
      </p:sp>
      <p:sp>
        <p:nvSpPr>
          <p:cNvPr id="71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a:p>
        </p:txBody>
      </p:sp>
      <p:sp>
        <p:nvSpPr>
          <p:cNvPr id="7172" name="Slide Number Placeholder 3"/>
          <p:cNvSpPr>
            <a:spLocks noGrp="1" noChangeArrowheads="1"/>
          </p:cNvSpPr>
          <p:nvPr>
            <p:ph type="sldNum" sz="quarter" idx="5"/>
          </p:nvPr>
        </p:nvSpPr>
        <p:spPr bwMode="auto">
          <a:noFill/>
          <a:ln>
            <a:miter lim="800000"/>
            <a:headEnd/>
            <a:tailEnd/>
          </a:ln>
        </p:spPr>
        <p:txBody>
          <a:bodyPr/>
          <a:lstStyle/>
          <a:p>
            <a:fld id="{AAE8AA49-4293-431B-8A86-5A307C63F718}" type="slidenum">
              <a:rPr lang="en-US" altLang="en-US"/>
              <a:pPr/>
              <a:t>2</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AE5CE336-0AD1-4832-98FB-59C8326424DB}" type="datetimeFigureOut">
              <a:rPr lang="en-US" smtClean="0"/>
              <a:pPr>
                <a:defRPr/>
              </a:pPr>
              <a:t>6/28/2025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63AF306B-FA7E-4FDC-9ABC-6FB1422A7C9B}" type="slidenum">
              <a:rPr lang="en-US" altLang="en-US" smtClean="0"/>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64B0DE7-6DD6-4006-904C-82A2337FBB90}" type="datetimeFigureOut">
              <a:rPr lang="en-US" smtClean="0"/>
              <a:pPr>
                <a:defRPr/>
              </a:pPr>
              <a:t>6/28/2025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C8888797-3322-46F6-80DB-B3BB13EAD7BB}" type="slidenum">
              <a:rPr lang="en-US" altLang="en-US" smtClean="0"/>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CCA75352-934A-44AC-BB75-E130329B946E}" type="datetimeFigureOut">
              <a:rPr lang="en-US" smtClean="0"/>
              <a:pPr>
                <a:defRPr/>
              </a:pPr>
              <a:t>6/28/2025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4F92552A-BD47-4485-8011-EB3C0384E2A6}" type="slidenum">
              <a:rPr lang="en-US" altLang="en-US" smtClean="0"/>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05A9F09F-8366-4129-AA77-1F3BF0AA4A52}" type="datetimeFigureOut">
              <a:rPr lang="en-US" smtClean="0"/>
              <a:pPr>
                <a:defRPr/>
              </a:pPr>
              <a:t>6/28/2025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1E18418E-7C32-497B-99E5-28AF75B0A926}" type="slidenum">
              <a:rPr lang="en-US" altLang="en-US" smtClean="0"/>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6BD57D7-2E39-4DDB-89CB-71A839D432EF}" type="datetimeFigureOut">
              <a:rPr lang="en-US" smtClean="0"/>
              <a:pPr>
                <a:defRPr/>
              </a:pPr>
              <a:t>6/28/2025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23AB3B1B-C2D7-4C17-8E4B-7C8DFFDB83D7}" type="slidenum">
              <a:rPr lang="en-US" altLang="en-US" smtClean="0"/>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8079C2EF-F4A2-466B-9D7F-D74273F99E92}" type="datetimeFigureOut">
              <a:rPr lang="en-US" smtClean="0"/>
              <a:pPr>
                <a:defRPr/>
              </a:pPr>
              <a:t>6/28/2025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CB22EDB1-72E2-47F2-8414-0A1A70C6BADE}" type="slidenum">
              <a:rPr lang="en-US" altLang="en-US" smtClean="0"/>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6D829F4A-8C6C-4CB8-AD99-418A8FB298D6}" type="datetimeFigureOut">
              <a:rPr lang="en-US" smtClean="0"/>
              <a:pPr>
                <a:defRPr/>
              </a:pPr>
              <a:t>6/28/2025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32194A22-1E6D-4111-81E7-09436CC9F3BF}" type="slidenum">
              <a:rPr lang="en-US" altLang="en-US" smtClean="0"/>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63A8F2E0-EB45-4B80-BF04-5EB6B79AA516}" type="datetimeFigureOut">
              <a:rPr lang="en-US" smtClean="0"/>
              <a:pPr>
                <a:defRPr/>
              </a:pPr>
              <a:t>6/28/2025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B962C417-A36B-4D49-B887-D4937470F97E}" type="slidenum">
              <a:rPr lang="en-US" altLang="en-US" smtClean="0"/>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C7C580E7-A23A-4A1B-B6D1-22982499ED35}" type="datetimeFigureOut">
              <a:rPr lang="en-US" smtClean="0"/>
              <a:pPr>
                <a:defRPr/>
              </a:pPr>
              <a:t>6/28/2025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9715E62B-E444-4984-BD87-05E7C7E9DC48}" type="slidenum">
              <a:rPr lang="en-US" altLang="en-US" smtClean="0"/>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E71A099-EF2D-4DF6-8000-4FFA2B4B07F9}" type="datetimeFigureOut">
              <a:rPr lang="en-US" smtClean="0"/>
              <a:pPr>
                <a:defRPr/>
              </a:pPr>
              <a:t>6/28/2025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4FF7412B-B3C8-4516-BFCD-94C32450FCD7}" type="slidenum">
              <a:rPr lang="en-US" altLang="en-US" smtClean="0"/>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E6E409C-49A3-42D0-920F-612A80EAA582}" type="datetimeFigureOut">
              <a:rPr lang="en-US" smtClean="0"/>
              <a:pPr>
                <a:defRPr/>
              </a:pPr>
              <a:t>6/28/2025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ED18ECEE-5F8A-4A64-BA5B-A9B7C1A0D6D5}" type="slidenum">
              <a:rPr lang="en-US" altLang="en-US" smtClean="0"/>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37362AD-99D0-4722-89DF-4160255A8B80}" type="datetimeFigureOut">
              <a:rPr lang="en-US" smtClean="0"/>
              <a:pPr>
                <a:defRPr/>
              </a:pPr>
              <a:t>6/28/2025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E2103B-3337-48E9-8FD3-527BBFF1A60F}" type="slidenum">
              <a:rPr lang="en-US" altLang="en-US" smtClean="0"/>
              <a:pPr/>
              <a:t>‹#›</a:t>
            </a:fld>
            <a:endParaRPr lang="en-US" altLang="en-US"/>
          </a:p>
        </p:txBody>
      </p:sp>
    </p:spTree>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8E8F5-47D6-706F-7DBB-6261265FADD0}"/>
              </a:ext>
            </a:extLst>
          </p:cNvPr>
          <p:cNvSpPr>
            <a:spLocks noGrp="1"/>
          </p:cNvSpPr>
          <p:nvPr>
            <p:ph type="ctrTitle"/>
          </p:nvPr>
        </p:nvSpPr>
        <p:spPr>
          <a:xfrm>
            <a:off x="685800" y="1371600"/>
            <a:ext cx="7772400" cy="5334000"/>
          </a:xfrm>
        </p:spPr>
        <p:txBody>
          <a:bodyPr>
            <a:normAutofit fontScale="90000"/>
          </a:bodyPr>
          <a:lstStyle/>
          <a:p>
            <a:r>
              <a:rPr lang="en-IN" dirty="0">
                <a:latin typeface="Times New Roman" panose="02020603050405020304" pitchFamily="18" charset="0"/>
                <a:cs typeface="Times New Roman" panose="02020603050405020304" pitchFamily="18" charset="0"/>
              </a:rPr>
              <a:t>Tourism &amp; Entrepreneurship (SEC)</a:t>
            </a:r>
            <a:br>
              <a:rPr lang="en-IN"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Presented by</a:t>
            </a:r>
            <a:br>
              <a:rPr lang="en-IN" dirty="0">
                <a:latin typeface="Times New Roman" panose="02020603050405020304" pitchFamily="18" charset="0"/>
                <a:cs typeface="Times New Roman" panose="02020603050405020304" pitchFamily="18" charset="0"/>
              </a:rPr>
            </a:br>
            <a:br>
              <a:rPr lang="en-IN" dirty="0">
                <a:latin typeface="Times New Roman" panose="02020603050405020304" pitchFamily="18" charset="0"/>
                <a:cs typeface="Times New Roman" panose="02020603050405020304" pitchFamily="18" charset="0"/>
              </a:rPr>
            </a:br>
            <a:r>
              <a:rPr lang="en-IN" dirty="0" err="1">
                <a:latin typeface="Times New Roman" panose="02020603050405020304" pitchFamily="18" charset="0"/>
                <a:cs typeface="Times New Roman" panose="02020603050405020304" pitchFamily="18" charset="0"/>
              </a:rPr>
              <a:t>Dr.</a:t>
            </a:r>
            <a:r>
              <a:rPr lang="en-IN" dirty="0">
                <a:latin typeface="Times New Roman" panose="02020603050405020304" pitchFamily="18" charset="0"/>
                <a:cs typeface="Times New Roman" panose="02020603050405020304" pitchFamily="18" charset="0"/>
              </a:rPr>
              <a:t> Shyam Charan </a:t>
            </a:r>
            <a:r>
              <a:rPr lang="en-IN" dirty="0" err="1">
                <a:latin typeface="Times New Roman" panose="02020603050405020304" pitchFamily="18" charset="0"/>
                <a:cs typeface="Times New Roman" panose="02020603050405020304" pitchFamily="18" charset="0"/>
              </a:rPr>
              <a:t>Barma</a:t>
            </a:r>
            <a:br>
              <a:rPr lang="en-IN" dirty="0">
                <a:latin typeface="Times New Roman" panose="02020603050405020304" pitchFamily="18" charset="0"/>
                <a:cs typeface="Times New Roman" panose="02020603050405020304" pitchFamily="18" charset="0"/>
              </a:rPr>
            </a:br>
            <a:r>
              <a:rPr lang="en-IN" sz="3600" dirty="0">
                <a:latin typeface="Times New Roman" panose="02020603050405020304" pitchFamily="18" charset="0"/>
                <a:cs typeface="Times New Roman" panose="02020603050405020304" pitchFamily="18" charset="0"/>
              </a:rPr>
              <a:t>Assistant </a:t>
            </a:r>
            <a:r>
              <a:rPr lang="en-IN" sz="3600" dirty="0" err="1">
                <a:latin typeface="Times New Roman" panose="02020603050405020304" pitchFamily="18" charset="0"/>
                <a:cs typeface="Times New Roman" panose="02020603050405020304" pitchFamily="18" charset="0"/>
              </a:rPr>
              <a:t>Proffesor</a:t>
            </a:r>
            <a:r>
              <a:rPr lang="en-IN" sz="3600" dirty="0">
                <a:latin typeface="Times New Roman" panose="02020603050405020304" pitchFamily="18" charset="0"/>
                <a:cs typeface="Times New Roman" panose="02020603050405020304" pitchFamily="18" charset="0"/>
              </a:rPr>
              <a:t>(Head)</a:t>
            </a:r>
            <a:br>
              <a:rPr lang="en-IN" sz="3600" dirty="0">
                <a:latin typeface="Times New Roman" panose="02020603050405020304" pitchFamily="18" charset="0"/>
                <a:cs typeface="Times New Roman" panose="02020603050405020304" pitchFamily="18" charset="0"/>
              </a:rPr>
            </a:br>
            <a:r>
              <a:rPr lang="en-IN" sz="3600" dirty="0">
                <a:latin typeface="Times New Roman" panose="02020603050405020304" pitchFamily="18" charset="0"/>
                <a:cs typeface="Times New Roman" panose="02020603050405020304" pitchFamily="18" charset="0"/>
              </a:rPr>
              <a:t>Department of </a:t>
            </a:r>
            <a:r>
              <a:rPr lang="en-IN" sz="3600" dirty="0" err="1">
                <a:latin typeface="Times New Roman" panose="02020603050405020304" pitchFamily="18" charset="0"/>
                <a:cs typeface="Times New Roman" panose="02020603050405020304" pitchFamily="18" charset="0"/>
              </a:rPr>
              <a:t>Economcs</a:t>
            </a:r>
            <a:br>
              <a:rPr lang="en-IN" sz="3600" dirty="0">
                <a:latin typeface="Times New Roman" panose="02020603050405020304" pitchFamily="18" charset="0"/>
                <a:cs typeface="Times New Roman" panose="02020603050405020304" pitchFamily="18" charset="0"/>
              </a:rPr>
            </a:br>
            <a:r>
              <a:rPr lang="en-IN" sz="3600" dirty="0">
                <a:latin typeface="Times New Roman" panose="02020603050405020304" pitchFamily="18" charset="0"/>
                <a:cs typeface="Times New Roman" panose="02020603050405020304" pitchFamily="18" charset="0"/>
              </a:rPr>
              <a:t>KGT </a:t>
            </a:r>
            <a:r>
              <a:rPr lang="en-IN" sz="3600" dirty="0" err="1">
                <a:latin typeface="Times New Roman" panose="02020603050405020304" pitchFamily="18" charset="0"/>
                <a:cs typeface="Times New Roman" panose="02020603050405020304" pitchFamily="18" charset="0"/>
              </a:rPr>
              <a:t>Mahavidyalya</a:t>
            </a:r>
            <a:br>
              <a:rPr lang="en-IN" dirty="0"/>
            </a:br>
            <a:br>
              <a:rPr lang="en-IN" dirty="0"/>
            </a:br>
            <a:endParaRPr lang="en-IN" dirty="0"/>
          </a:p>
        </p:txBody>
      </p:sp>
    </p:spTree>
    <p:extLst>
      <p:ext uri="{BB962C8B-B14F-4D97-AF65-F5344CB8AC3E}">
        <p14:creationId xmlns:p14="http://schemas.microsoft.com/office/powerpoint/2010/main" val="4129481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eaLnBrk="1" hangingPunct="1"/>
            <a:endParaRPr lang="en-US" altLang="en-US">
              <a:latin typeface="Calibri" pitchFamily="34" charset="0"/>
            </a:endParaRPr>
          </a:p>
        </p:txBody>
      </p:sp>
      <p:sp>
        <p:nvSpPr>
          <p:cNvPr id="6147" name="Rectangle 5"/>
          <p:cNvSpPr>
            <a:spLocks noChangeArrowheads="1"/>
          </p:cNvSpPr>
          <p:nvPr/>
        </p:nvSpPr>
        <p:spPr bwMode="auto">
          <a:xfrm>
            <a:off x="0" y="1219200"/>
            <a:ext cx="8763000" cy="369888"/>
          </a:xfrm>
          <a:prstGeom prst="rect">
            <a:avLst/>
          </a:prstGeom>
          <a:noFill/>
          <a:ln w="9525">
            <a:noFill/>
            <a:miter lim="800000"/>
            <a:headEnd/>
            <a:tailEnd/>
          </a:ln>
        </p:spPr>
        <p:txBody>
          <a:bodyPr anchor="ctr">
            <a:spAutoFit/>
          </a:bodyPr>
          <a:lstStyle/>
          <a:p>
            <a:pPr algn="ctr" eaLnBrk="1" hangingPunct="1"/>
            <a:endParaRPr lang="en-US" altLang="en-US">
              <a:latin typeface="Calibri" pitchFamily="34" charset="0"/>
            </a:endParaRPr>
          </a:p>
        </p:txBody>
      </p:sp>
      <p:sp>
        <p:nvSpPr>
          <p:cNvPr id="6149" name="Rectangle 9"/>
          <p:cNvSpPr>
            <a:spLocks noChangeArrowheads="1"/>
          </p:cNvSpPr>
          <p:nvPr/>
        </p:nvSpPr>
        <p:spPr bwMode="auto">
          <a:xfrm>
            <a:off x="1828800" y="3244850"/>
            <a:ext cx="5867400" cy="646113"/>
          </a:xfrm>
          <a:prstGeom prst="rect">
            <a:avLst/>
          </a:prstGeom>
          <a:noFill/>
          <a:ln w="9525">
            <a:noFill/>
            <a:miter lim="800000"/>
            <a:headEnd/>
            <a:tailEnd/>
          </a:ln>
        </p:spPr>
        <p:txBody>
          <a:bodyPr>
            <a:spAutoFit/>
          </a:bodyPr>
          <a:lstStyle/>
          <a:p>
            <a:pPr eaLnBrk="1" hangingPunct="1"/>
            <a:endParaRPr lang="en-US" altLang="en-US" b="1">
              <a:latin typeface="Times New Roman" pitchFamily="18" charset="0"/>
              <a:cs typeface="Times New Roman" pitchFamily="18" charset="0"/>
            </a:endParaRPr>
          </a:p>
          <a:p>
            <a:pPr eaLnBrk="1" hangingPunct="1"/>
            <a:endParaRPr lang="en-US" altLang="en-US" b="1">
              <a:latin typeface="Times New Roman" pitchFamily="18" charset="0"/>
              <a:cs typeface="Times New Roman" pitchFamily="18" charset="0"/>
            </a:endParaRPr>
          </a:p>
        </p:txBody>
      </p:sp>
      <p:sp>
        <p:nvSpPr>
          <p:cNvPr id="6" name="Rectangle 5"/>
          <p:cNvSpPr/>
          <p:nvPr/>
        </p:nvSpPr>
        <p:spPr>
          <a:xfrm>
            <a:off x="2133600" y="533400"/>
            <a:ext cx="4335546" cy="369332"/>
          </a:xfrm>
          <a:prstGeom prst="rect">
            <a:avLst/>
          </a:prstGeom>
        </p:spPr>
        <p:txBody>
          <a:bodyPr wrap="none">
            <a:spAutoFit/>
          </a:bodyPr>
          <a:lstStyle/>
          <a:p>
            <a:r>
              <a:rPr lang="en-US" b="1" dirty="0">
                <a:latin typeface="Times New Roman" pitchFamily="18" charset="0"/>
                <a:cs typeface="Times New Roman" pitchFamily="18" charset="0"/>
              </a:rPr>
              <a:t>TOURISM AND ENTREPRENEURSHIP</a:t>
            </a:r>
          </a:p>
        </p:txBody>
      </p:sp>
      <p:sp>
        <p:nvSpPr>
          <p:cNvPr id="2" name="Rectangle 1"/>
          <p:cNvSpPr>
            <a:spLocks noChangeArrowheads="1"/>
          </p:cNvSpPr>
          <p:nvPr/>
        </p:nvSpPr>
        <p:spPr bwMode="auto">
          <a:xfrm>
            <a:off x="304800" y="1371600"/>
            <a:ext cx="85344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Tourism refers to the activities of people traveling to and staying in places outside their usual environment for leisure, recreation, business, or any other purpose. It involves various aspects such as transportation, accommodation, attractions, entertainment, and hospitality services provided to travelers'.</a:t>
            </a:r>
            <a:endParaRPr kumimoji="0" lang="en-US" sz="11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Definition of Tourist:</a:t>
            </a:r>
            <a:endParaRPr kumimoji="0" lang="en-US" sz="11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A tourist is an individual who travels to and stays in a place outside their usual environment for a period of time, typically for leisure, recreation, or cultural exploration. Tourists engage in activities such as sightseeing, visiting attractions, experiencing local culture, and enjoying recreational activities during their travels.</a:t>
            </a:r>
            <a:endParaRPr kumimoji="0" lang="en-US" sz="3600" b="0" i="0" u="none" strike="noStrike" cap="none" normalizeH="0" baseline="0" dirty="0">
              <a:ln>
                <a:noFill/>
              </a:ln>
              <a:solidFill>
                <a:schemeClr val="tx1"/>
              </a:solidFill>
              <a:effectLst/>
              <a:latin typeface="Times New Roman" pitchFamily="18" charset="0"/>
              <a:cs typeface="Times New Roman" pitchFamily="18" charset="0"/>
            </a:endParaRPr>
          </a:p>
        </p:txBody>
      </p:sp>
    </p:spTree>
  </p:cSld>
  <p:clrMapOvr>
    <a:masterClrMapping/>
  </p:clrMapOvr>
  <p:transition spd="med">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457200" y="1752600"/>
            <a:ext cx="8305800" cy="443198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rgbClr val="000000"/>
                </a:solidFill>
                <a:effectLst/>
                <a:latin typeface="Calibri" pitchFamily="34" charset="0"/>
                <a:ea typeface="Times New Roman" pitchFamily="18" charset="0"/>
                <a:cs typeface="Mangal"/>
              </a:rPr>
              <a:t>Distinction between Tourist and Excursionist:</a:t>
            </a:r>
            <a:endParaRPr kumimoji="0" lang="en-US" sz="11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400" b="1" i="0" u="none" strike="noStrike" cap="none" normalizeH="0" baseline="0" dirty="0">
                <a:ln>
                  <a:noFill/>
                </a:ln>
                <a:solidFill>
                  <a:srgbClr val="000000"/>
                </a:solidFill>
                <a:effectLst/>
                <a:latin typeface="Calibri" pitchFamily="34" charset="0"/>
                <a:ea typeface="Times New Roman" pitchFamily="18" charset="0"/>
                <a:cs typeface="Mangal"/>
              </a:rPr>
              <a:t>Tourist</a:t>
            </a:r>
            <a:r>
              <a:rPr kumimoji="0" lang="en-US" sz="2400" b="0" i="0" u="none" strike="noStrike" cap="none" normalizeH="0" baseline="0" dirty="0">
                <a:ln>
                  <a:noFill/>
                </a:ln>
                <a:solidFill>
                  <a:srgbClr val="000000"/>
                </a:solidFill>
                <a:effectLst/>
                <a:latin typeface="Calibri" pitchFamily="34" charset="0"/>
                <a:ea typeface="Times New Roman" pitchFamily="18" charset="0"/>
                <a:cs typeface="Mangal"/>
              </a:rPr>
              <a:t>: A tourist is someone who travels to a destination and stays there for a relatively longer period, typically overnight or for several days. They usually engage in various leisure activities, sightseeing, and exploration of the destination's attractions and culture.</a:t>
            </a:r>
            <a:endParaRPr kumimoji="0" lang="en-US" sz="2000" b="0" i="0" u="none" strike="noStrike" cap="none" normalizeH="0" baseline="0" dirty="0">
              <a:ln>
                <a:noFill/>
              </a:ln>
              <a:solidFill>
                <a:srgbClr val="000000"/>
              </a:solidFill>
              <a:effectLst/>
              <a:latin typeface="Calibri" pitchFamily="34" charset="0"/>
              <a:ea typeface="Calibri" pitchFamily="34" charset="0"/>
              <a:cs typeface="Mangal"/>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400" b="1" i="0" u="none" strike="noStrike" cap="none" normalizeH="0" baseline="0" dirty="0">
                <a:ln>
                  <a:noFill/>
                </a:ln>
                <a:solidFill>
                  <a:srgbClr val="000000"/>
                </a:solidFill>
                <a:effectLst/>
                <a:latin typeface="Calibri" pitchFamily="34" charset="0"/>
                <a:ea typeface="Times New Roman" pitchFamily="18" charset="0"/>
                <a:cs typeface="Mangal"/>
              </a:rPr>
              <a:t>Excursionist</a:t>
            </a:r>
            <a:r>
              <a:rPr kumimoji="0" lang="en-US" sz="2400" b="0" i="0" u="none" strike="noStrike" cap="none" normalizeH="0" baseline="0" dirty="0">
                <a:ln>
                  <a:noFill/>
                </a:ln>
                <a:solidFill>
                  <a:srgbClr val="000000"/>
                </a:solidFill>
                <a:effectLst/>
                <a:latin typeface="Calibri" pitchFamily="34" charset="0"/>
                <a:ea typeface="Times New Roman" pitchFamily="18" charset="0"/>
                <a:cs typeface="Mangal"/>
              </a:rPr>
              <a:t>: An excursionist, on the other hand, is someone who travels to a destination for a short duration, usually on a day trip or for a few hours. They do not stay overnight and often engage in specific activities or visits to attractions during their short visit</a:t>
            </a:r>
            <a:r>
              <a:rPr kumimoji="0" lang="en-US" sz="1200" b="0" i="0" u="none" strike="noStrike" cap="none" normalizeH="0" baseline="0" dirty="0">
                <a:ln>
                  <a:noFill/>
                </a:ln>
                <a:solidFill>
                  <a:srgbClr val="000000"/>
                </a:solidFill>
                <a:effectLst/>
                <a:latin typeface="Calibri" pitchFamily="34" charset="0"/>
                <a:ea typeface="Times New Roman" pitchFamily="18" charset="0"/>
                <a:cs typeface="Mangal"/>
              </a:rPr>
              <a:t>.</a:t>
            </a:r>
            <a:endParaRPr kumimoji="0" lang="en-US" sz="7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10"/>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1" hangingPunct="1"/>
            <a:endParaRPr lang="en-US" altLang="en-US">
              <a:latin typeface="Calibri" pitchFamily="34" charset="0"/>
            </a:endParaRPr>
          </a:p>
        </p:txBody>
      </p:sp>
      <p:sp>
        <p:nvSpPr>
          <p:cNvPr id="9220" name="Rectangle 11"/>
          <p:cNvSpPr>
            <a:spLocks noChangeArrowheads="1"/>
          </p:cNvSpPr>
          <p:nvPr/>
        </p:nvSpPr>
        <p:spPr bwMode="auto">
          <a:xfrm>
            <a:off x="0" y="238125"/>
            <a:ext cx="217488" cy="230188"/>
          </a:xfrm>
          <a:prstGeom prst="rect">
            <a:avLst/>
          </a:prstGeom>
          <a:noFill/>
          <a:ln w="9525">
            <a:noFill/>
            <a:miter lim="800000"/>
            <a:headEnd/>
            <a:tailEnd/>
          </a:ln>
        </p:spPr>
        <p:txBody>
          <a:bodyPr wrap="none" anchor="ctr">
            <a:spAutoFit/>
          </a:bodyPr>
          <a:lstStyle/>
          <a:p>
            <a:pPr eaLnBrk="1" hangingPunct="1"/>
            <a:r>
              <a:rPr lang="en-US" altLang="en-US" sz="900">
                <a:latin typeface="Arial" charset="0"/>
              </a:rPr>
              <a:t> </a:t>
            </a:r>
            <a:endParaRPr lang="en-US" altLang="en-US">
              <a:latin typeface="Arial" charset="0"/>
            </a:endParaRPr>
          </a:p>
        </p:txBody>
      </p:sp>
      <p:sp>
        <p:nvSpPr>
          <p:cNvPr id="9221" name="Rectangle 1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1" hangingPunct="1"/>
            <a:endParaRPr lang="en-US" altLang="en-US">
              <a:latin typeface="Calibri" pitchFamily="34" charset="0"/>
            </a:endParaRPr>
          </a:p>
        </p:txBody>
      </p:sp>
      <p:sp>
        <p:nvSpPr>
          <p:cNvPr id="9222" name="Rectangle 1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1" hangingPunct="1"/>
            <a:endParaRPr lang="en-US" altLang="en-US">
              <a:latin typeface="Calibri" pitchFamily="34" charset="0"/>
            </a:endParaRPr>
          </a:p>
        </p:txBody>
      </p:sp>
      <p:sp>
        <p:nvSpPr>
          <p:cNvPr id="2" name="Rectangle 1"/>
          <p:cNvSpPr>
            <a:spLocks noChangeArrowheads="1"/>
          </p:cNvSpPr>
          <p:nvPr/>
        </p:nvSpPr>
        <p:spPr bwMode="auto">
          <a:xfrm>
            <a:off x="1066800" y="990600"/>
            <a:ext cx="7467600" cy="560153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Nature and Scope of Tourism Management:</a:t>
            </a:r>
            <a:endParaRPr kumimoji="0" lang="en-US" sz="105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Nature of Tourism Management:</a:t>
            </a:r>
            <a:endParaRPr kumimoji="0" lang="en-US" sz="105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Interdisciplinary</a:t>
            </a:r>
            <a:r>
              <a:rPr kumimoji="0" lang="en-US" sz="20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 Tourism management involves elements of various disciplines such as economics, marketing, hospitality, geography, sociology, and environmental studies. It requires a holistic approach to address the diverse aspects of the tourism industry.</a:t>
            </a:r>
            <a:endParaRPr kumimoji="0" lang="en-US"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Dynamic and Evolving</a:t>
            </a:r>
            <a:r>
              <a:rPr kumimoji="0" lang="en-US" sz="20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 The tourism industry is constantly changing due to factors such as technological advancements, changing consumer preferences, global events, and environmental concerns. Tourism management must adapt to these changes and innovate to remain competitive and sustainable.</a:t>
            </a:r>
            <a:endParaRPr kumimoji="0" lang="en-US" sz="105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Scope of Tourism Management:</a:t>
            </a:r>
            <a:endParaRPr kumimoji="0" lang="en-US" sz="105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Destination Development and Planning</a:t>
            </a:r>
            <a:r>
              <a:rPr kumimoji="0" lang="en-US" sz="20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 Tourism management involves the planning, development, and management of tourist destinations. This includes infrastructure development, conservation of natural and cultural resources, and the creation of tourist attractions and facilities.</a:t>
            </a:r>
            <a:endParaRPr kumimoji="0" lang="en-US" sz="105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split orient="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04800" y="762000"/>
            <a:ext cx="8153400" cy="58785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Marketing and Promotion</a:t>
            </a:r>
            <a:r>
              <a:rPr kumimoji="0" lang="en-US" sz="20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 Tourism management includes marketing strategies to attract visitors to destinations. It involves market research, branding, advertising, and promotional campaigns to target different segments of travelers and increase tourism revenue.</a:t>
            </a:r>
            <a:endParaRPr kumimoji="0" lang="en-US"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Hospitality and Service Management</a:t>
            </a:r>
            <a:r>
              <a:rPr kumimoji="0" lang="en-US" sz="20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 Tourism management encompasses the management of hospitality businesses such as hotels, restaurants, resorts, and tour operators. It focuses on providing high-quality services to meet the needs and expectations of tourists.</a:t>
            </a:r>
            <a:endParaRPr kumimoji="0" lang="en-US"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Sustainability and Responsible Tourism</a:t>
            </a:r>
            <a:r>
              <a:rPr kumimoji="0" lang="en-US" sz="20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 Tourism management emphasizes sustainability and responsible tourism practices to minimize negative impacts on the environment, culture, and local communities. It involves sustainable development initiatives, eco-tourism, and community-based tourism projects.</a:t>
            </a:r>
            <a:endParaRPr kumimoji="0" lang="en-US"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Policy and Regulation</a:t>
            </a:r>
            <a:r>
              <a:rPr kumimoji="0" lang="en-US" sz="20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 Tourism management includes the formulation and implementation of policies, regulations, and standards to govern the tourism industry. This may involve government agencies, tourism boards, and industry associations working together to ensure the sustainable growth and development of tourism.</a:t>
            </a:r>
            <a:endParaRPr kumimoji="0" lang="en-US" sz="105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ChangeArrowheads="1"/>
          </p:cNvSpPr>
          <p:nvPr/>
        </p:nvSpPr>
        <p:spPr bwMode="auto">
          <a:xfrm>
            <a:off x="838200" y="1447800"/>
            <a:ext cx="74676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Importance and Applications:</a:t>
            </a:r>
            <a:endParaRPr kumimoji="0" lang="en-US" sz="105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Tourism management plays a vital role in the economic development of destinations, generating revenue, employment, and investment opportunities.</a:t>
            </a:r>
            <a:endParaRPr kumimoji="0" lang="en-US"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It contributes to the preservation and promotion of cultural heritage, natural resources, and local traditions.</a:t>
            </a:r>
            <a:endParaRPr kumimoji="0" lang="en-US"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Effective tourism management enhances the overall visitor experience, satisfaction, and destination competitiveness.</a:t>
            </a:r>
            <a:endParaRPr kumimoji="0" lang="en-US"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Sustainable tourism management helps mitigate negative impacts on the environment, culture, and communities, ensuring long-term viability and resilience of tourism destinations.</a:t>
            </a:r>
            <a:endParaRPr kumimoji="0" lang="en-US" sz="105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In summary, tourism management involves the planning, development, marketing, and sustainable management of tourism destinations and businesses. It is a dynamic and interdisciplinary field that plays a crucial role in driving economic growth, promoting cultural exchange, and preserving natural and cultural heritage.</a:t>
            </a:r>
            <a:endParaRPr kumimoji="0" lang="en-US" sz="3200" b="0" i="0" u="none" strike="noStrike" cap="none" normalizeH="0" baseline="0" dirty="0">
              <a:ln>
                <a:noFill/>
              </a:ln>
              <a:solidFill>
                <a:schemeClr val="tx1"/>
              </a:solidFill>
              <a:effectLst/>
              <a:latin typeface="Times New Roman" pitchFamily="18" charset="0"/>
              <a:cs typeface="Times New Roman" pitchFamily="18" charset="0"/>
            </a:endParaRPr>
          </a:p>
        </p:txBody>
      </p:sp>
    </p:spTree>
  </p:cSld>
  <p:clrMapOvr>
    <a:masterClrMapping/>
  </p:clrMapOvr>
  <p:transition spd="slow">
    <p:circl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ChangeArrowheads="1"/>
          </p:cNvSpPr>
          <p:nvPr/>
        </p:nvSpPr>
        <p:spPr bwMode="auto">
          <a:xfrm>
            <a:off x="457200" y="228600"/>
            <a:ext cx="80010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Functions of Tourism Management:</a:t>
            </a:r>
            <a:endParaRPr kumimoji="0" lang="en-US" sz="10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AutoNum type="arabicPeriod"/>
              <a:tabLst/>
            </a:pPr>
            <a:r>
              <a:rPr kumimoji="0" lang="en-US" b="1"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Destination Development and Planning</a:t>
            </a:r>
            <a:r>
              <a:rPr kumimoji="0" lang="en-US" b="0"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 Tourism management involves the planning and development of tourist destinations. This includes infrastructure development, conservation of natural and cultural resources, and the creation of tourist attractions and facilities.</a:t>
            </a:r>
            <a:endParaRPr kumimoji="0" lang="en-US" sz="16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AutoNum type="arabicPeriod"/>
              <a:tabLst/>
            </a:pPr>
            <a:r>
              <a:rPr kumimoji="0" lang="en-US" b="1"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Marketing and Promotion</a:t>
            </a:r>
            <a:r>
              <a:rPr kumimoji="0" lang="en-US" b="0"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 Tourism management includes marketing strategies to attract visitors to destinations. It involves market research, branding, advertising, and promotional campaigns to target different segments of travelers and increase tourism revenue.</a:t>
            </a:r>
            <a:endParaRPr kumimoji="0" lang="en-US" sz="16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AutoNum type="arabicPeriod"/>
              <a:tabLst/>
            </a:pPr>
            <a:r>
              <a:rPr kumimoji="0" lang="en-US" b="1"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Hospitality and Service Management</a:t>
            </a:r>
            <a:r>
              <a:rPr kumimoji="0" lang="en-US" b="0"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 Tourism management encompasses the management of hospitality businesses such as hotels, restaurants, resorts, and tour operators. It focuses on providing high-quality services to meet the needs and expectations of tourists.</a:t>
            </a:r>
            <a:endParaRPr kumimoji="0" lang="en-US" sz="16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AutoNum type="arabicPeriod"/>
              <a:tabLst/>
            </a:pPr>
            <a:r>
              <a:rPr kumimoji="0" lang="en-US" b="1"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Sustainability and Responsible Tourism</a:t>
            </a:r>
            <a:r>
              <a:rPr kumimoji="0" lang="en-US" b="0"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 Tourism management emphasizes sustainability and responsible tourism practices to minimize negative impacts on the environment, culture, and local communities. It involves sustainable development initiatives, eco-tourism, and community-based tourism projects.</a:t>
            </a:r>
            <a:endParaRPr kumimoji="0" lang="en-US" sz="1600" b="0" i="0" u="none" strike="noStrike" cap="none" normalizeH="0" baseline="0" dirty="0">
              <a:ln>
                <a:noFill/>
              </a:ln>
              <a:solidFill>
                <a:srgbClr val="0D0D0D"/>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AutoNum type="arabicPeriod"/>
              <a:tabLst/>
            </a:pPr>
            <a:r>
              <a:rPr kumimoji="0" lang="en-US" b="1"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Policy and Regulation</a:t>
            </a:r>
            <a:r>
              <a:rPr kumimoji="0" lang="en-US" b="0" i="0" u="none" strike="noStrike" cap="none" normalizeH="0" baseline="0" dirty="0">
                <a:ln>
                  <a:noFill/>
                </a:ln>
                <a:solidFill>
                  <a:srgbClr val="0D0D0D"/>
                </a:solidFill>
                <a:effectLst/>
                <a:latin typeface="Times New Roman" pitchFamily="18" charset="0"/>
                <a:ea typeface="Times New Roman" pitchFamily="18" charset="0"/>
                <a:cs typeface="Times New Roman" pitchFamily="18" charset="0"/>
              </a:rPr>
              <a:t>: Tourism management includes the formulation and implementation of policies, regulations, and standards to govern the tourism industry. This may involve government agencies, tourism boards, and industry associations working together to ensure the sustainable growth and development of tourism.</a:t>
            </a:r>
            <a:endParaRPr kumimoji="0" lang="en-US" sz="10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ChangeArrowheads="1"/>
          </p:cNvSpPr>
          <p:nvPr/>
        </p:nvSpPr>
        <p:spPr bwMode="auto">
          <a:xfrm>
            <a:off x="533400" y="609600"/>
            <a:ext cx="78486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rgbClr val="0D0D0D"/>
                </a:solidFill>
                <a:effectLst/>
                <a:latin typeface="Calibri" pitchFamily="34" charset="0"/>
                <a:ea typeface="Times New Roman" pitchFamily="18" charset="0"/>
                <a:cs typeface="Mangal"/>
              </a:rPr>
              <a:t>Types of Tourism:</a:t>
            </a:r>
            <a:endParaRPr kumimoji="0" lang="en-US" sz="11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400" b="1" i="0" u="none" strike="noStrike" cap="none" normalizeH="0" baseline="0" dirty="0">
                <a:ln>
                  <a:noFill/>
                </a:ln>
                <a:solidFill>
                  <a:srgbClr val="0D0D0D"/>
                </a:solidFill>
                <a:effectLst/>
                <a:latin typeface="Calibri" pitchFamily="34" charset="0"/>
                <a:ea typeface="Times New Roman" pitchFamily="18" charset="0"/>
                <a:cs typeface="Mangal"/>
              </a:rPr>
              <a:t>Cultural Tourism</a:t>
            </a:r>
            <a:r>
              <a:rPr kumimoji="0" lang="en-US" sz="2400" b="0" i="0" u="none" strike="noStrike" cap="none" normalizeH="0" baseline="0" dirty="0">
                <a:ln>
                  <a:noFill/>
                </a:ln>
                <a:solidFill>
                  <a:srgbClr val="0D0D0D"/>
                </a:solidFill>
                <a:effectLst/>
                <a:latin typeface="Calibri" pitchFamily="34" charset="0"/>
                <a:ea typeface="Times New Roman" pitchFamily="18" charset="0"/>
                <a:cs typeface="Mangal"/>
              </a:rPr>
              <a:t>: Tourism focused on experiencing the culture, heritage, traditions, and arts of a destination.</a:t>
            </a:r>
            <a:endParaRPr kumimoji="0" lang="en-US" sz="2000" b="0" i="0" u="none" strike="noStrike" cap="none" normalizeH="0" baseline="0" dirty="0">
              <a:ln>
                <a:noFill/>
              </a:ln>
              <a:solidFill>
                <a:srgbClr val="0D0D0D"/>
              </a:solidFill>
              <a:effectLst/>
              <a:latin typeface="Calibri" pitchFamily="34" charset="0"/>
              <a:ea typeface="Calibri" pitchFamily="34" charset="0"/>
              <a:cs typeface="Mangal"/>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400" b="1" i="0" u="none" strike="noStrike" cap="none" normalizeH="0" baseline="0" dirty="0">
                <a:ln>
                  <a:noFill/>
                </a:ln>
                <a:solidFill>
                  <a:srgbClr val="0D0D0D"/>
                </a:solidFill>
                <a:effectLst/>
                <a:latin typeface="Calibri" pitchFamily="34" charset="0"/>
                <a:ea typeface="Times New Roman" pitchFamily="18" charset="0"/>
                <a:cs typeface="Mangal"/>
              </a:rPr>
              <a:t>Adventure Tourism</a:t>
            </a:r>
            <a:r>
              <a:rPr kumimoji="0" lang="en-US" sz="2400" b="0" i="0" u="none" strike="noStrike" cap="none" normalizeH="0" baseline="0" dirty="0">
                <a:ln>
                  <a:noFill/>
                </a:ln>
                <a:solidFill>
                  <a:srgbClr val="0D0D0D"/>
                </a:solidFill>
                <a:effectLst/>
                <a:latin typeface="Calibri" pitchFamily="34" charset="0"/>
                <a:ea typeface="Times New Roman" pitchFamily="18" charset="0"/>
                <a:cs typeface="Mangal"/>
              </a:rPr>
              <a:t>: Tourism involving activities such as trekking, mountaineering, rafting, and wildlife safaris, emphasizing physical and outdoor experiences.</a:t>
            </a:r>
            <a:endParaRPr kumimoji="0" lang="en-US" sz="2000" b="0" i="0" u="none" strike="noStrike" cap="none" normalizeH="0" baseline="0" dirty="0">
              <a:ln>
                <a:noFill/>
              </a:ln>
              <a:solidFill>
                <a:srgbClr val="0D0D0D"/>
              </a:solidFill>
              <a:effectLst/>
              <a:latin typeface="Calibri" pitchFamily="34" charset="0"/>
              <a:ea typeface="Calibri" pitchFamily="34" charset="0"/>
              <a:cs typeface="Mangal"/>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400" b="1" i="0" u="none" strike="noStrike" cap="none" normalizeH="0" baseline="0" dirty="0">
                <a:ln>
                  <a:noFill/>
                </a:ln>
                <a:solidFill>
                  <a:srgbClr val="0D0D0D"/>
                </a:solidFill>
                <a:effectLst/>
                <a:latin typeface="Calibri" pitchFamily="34" charset="0"/>
                <a:ea typeface="Times New Roman" pitchFamily="18" charset="0"/>
                <a:cs typeface="Mangal"/>
              </a:rPr>
              <a:t>Ecotourism</a:t>
            </a:r>
            <a:r>
              <a:rPr kumimoji="0" lang="en-US" sz="2400" b="0" i="0" u="none" strike="noStrike" cap="none" normalizeH="0" baseline="0" dirty="0">
                <a:ln>
                  <a:noFill/>
                </a:ln>
                <a:solidFill>
                  <a:srgbClr val="0D0D0D"/>
                </a:solidFill>
                <a:effectLst/>
                <a:latin typeface="Calibri" pitchFamily="34" charset="0"/>
                <a:ea typeface="Times New Roman" pitchFamily="18" charset="0"/>
                <a:cs typeface="Mangal"/>
              </a:rPr>
              <a:t>: Sustainable tourism that promotes conservation of natural environments, biodiversity, and cultural heritage while providing benefits to local communities.</a:t>
            </a:r>
            <a:endParaRPr kumimoji="0" lang="en-US" sz="2000" b="0" i="0" u="none" strike="noStrike" cap="none" normalizeH="0" baseline="0" dirty="0">
              <a:ln>
                <a:noFill/>
              </a:ln>
              <a:solidFill>
                <a:srgbClr val="0D0D0D"/>
              </a:solidFill>
              <a:effectLst/>
              <a:latin typeface="Calibri" pitchFamily="34" charset="0"/>
              <a:ea typeface="Calibri" pitchFamily="34" charset="0"/>
              <a:cs typeface="Mangal"/>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400" b="1" i="0" u="none" strike="noStrike" cap="none" normalizeH="0" baseline="0" dirty="0">
                <a:ln>
                  <a:noFill/>
                </a:ln>
                <a:solidFill>
                  <a:srgbClr val="0D0D0D"/>
                </a:solidFill>
                <a:effectLst/>
                <a:latin typeface="Calibri" pitchFamily="34" charset="0"/>
                <a:ea typeface="Times New Roman" pitchFamily="18" charset="0"/>
                <a:cs typeface="Mangal"/>
              </a:rPr>
              <a:t>Medical Tourism</a:t>
            </a:r>
            <a:r>
              <a:rPr kumimoji="0" lang="en-US" sz="2400" b="0" i="0" u="none" strike="noStrike" cap="none" normalizeH="0" baseline="0" dirty="0">
                <a:ln>
                  <a:noFill/>
                </a:ln>
                <a:solidFill>
                  <a:srgbClr val="0D0D0D"/>
                </a:solidFill>
                <a:effectLst/>
                <a:latin typeface="Calibri" pitchFamily="34" charset="0"/>
                <a:ea typeface="Times New Roman" pitchFamily="18" charset="0"/>
                <a:cs typeface="Mangal"/>
              </a:rPr>
              <a:t>: Traveling for medical treatment, wellness, or rehabilitation purposes, often to countries offering high-quality healthcare services at lower costs.</a:t>
            </a:r>
            <a:endParaRPr kumimoji="0" lang="en-US" sz="11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rgbClr val="0D0D0D"/>
                </a:solidFill>
                <a:effectLst/>
                <a:latin typeface="Arial" pitchFamily="34" charset="0"/>
                <a:ea typeface="Times New Roman" pitchFamily="18" charset="0"/>
                <a:cs typeface="Arial" pitchFamily="34" charset="0"/>
              </a:rPr>
              <a:t>Sports Tourism</a:t>
            </a:r>
            <a:r>
              <a:rPr kumimoji="0" lang="en-US" sz="2400" b="0" i="0" u="none" strike="noStrike" cap="none" normalizeH="0" baseline="0" dirty="0">
                <a:ln>
                  <a:noFill/>
                </a:ln>
                <a:solidFill>
                  <a:srgbClr val="0D0D0D"/>
                </a:solidFill>
                <a:effectLst/>
                <a:latin typeface="Arial" pitchFamily="34" charset="0"/>
                <a:ea typeface="Times New Roman" pitchFamily="18" charset="0"/>
                <a:cs typeface="Arial" pitchFamily="34" charset="0"/>
              </a:rPr>
              <a:t>: Tourism centered around attending or participating in sporting events, competitions, or recreational activities</a:t>
            </a:r>
            <a:r>
              <a:rPr kumimoji="0" lang="en-US" sz="1100" b="0" i="0" u="none" strike="noStrike" cap="none" normalizeH="0" baseline="0" dirty="0">
                <a:ln>
                  <a:noFill/>
                </a:ln>
                <a:solidFill>
                  <a:schemeClr val="tx1"/>
                </a:solidFill>
                <a:effectLst/>
                <a:latin typeface="Arial" pitchFamily="34" charset="0"/>
                <a:cs typeface="Arial" pitchFamily="34" charset="0"/>
              </a:rPr>
              <a:t> </a:t>
            </a:r>
            <a:endParaRPr kumimoji="0" lang="en-US" sz="36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609600" y="1066800"/>
            <a:ext cx="77724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0D0D0D"/>
                </a:solidFill>
                <a:effectLst/>
                <a:latin typeface="Calibri" pitchFamily="34" charset="0"/>
                <a:ea typeface="Times New Roman" pitchFamily="18" charset="0"/>
                <a:cs typeface="Mangal"/>
              </a:rPr>
              <a:t>Forms of Tourism:</a:t>
            </a:r>
            <a:endParaRPr kumimoji="0" lang="en-US" sz="105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a:ln>
                  <a:noFill/>
                </a:ln>
                <a:solidFill>
                  <a:srgbClr val="0D0D0D"/>
                </a:solidFill>
                <a:effectLst/>
                <a:latin typeface="Calibri" pitchFamily="34" charset="0"/>
                <a:ea typeface="Times New Roman" pitchFamily="18" charset="0"/>
                <a:cs typeface="Mangal"/>
              </a:rPr>
              <a:t>Domestic Tourism</a:t>
            </a:r>
            <a:r>
              <a:rPr kumimoji="0" lang="en-US" sz="2000" b="0" i="0" u="none" strike="noStrike" cap="none" normalizeH="0" baseline="0" dirty="0">
                <a:ln>
                  <a:noFill/>
                </a:ln>
                <a:solidFill>
                  <a:srgbClr val="0D0D0D"/>
                </a:solidFill>
                <a:effectLst/>
                <a:latin typeface="Calibri" pitchFamily="34" charset="0"/>
                <a:ea typeface="Times New Roman" pitchFamily="18" charset="0"/>
                <a:cs typeface="Mangal"/>
              </a:rPr>
              <a:t>: Travel within one's own country for leisure, business, or other purposes.</a:t>
            </a:r>
            <a:endParaRPr kumimoji="0" lang="en-US" b="0" i="0" u="none" strike="noStrike" cap="none" normalizeH="0" baseline="0" dirty="0">
              <a:ln>
                <a:noFill/>
              </a:ln>
              <a:solidFill>
                <a:srgbClr val="0D0D0D"/>
              </a:solidFill>
              <a:effectLst/>
              <a:latin typeface="Calibri" pitchFamily="34" charset="0"/>
              <a:ea typeface="Calibri" pitchFamily="34" charset="0"/>
              <a:cs typeface="Mangal"/>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a:ln>
                  <a:noFill/>
                </a:ln>
                <a:solidFill>
                  <a:srgbClr val="0D0D0D"/>
                </a:solidFill>
                <a:effectLst/>
                <a:latin typeface="Calibri" pitchFamily="34" charset="0"/>
                <a:ea typeface="Times New Roman" pitchFamily="18" charset="0"/>
                <a:cs typeface="Mangal"/>
              </a:rPr>
              <a:t>International Tourism</a:t>
            </a:r>
            <a:r>
              <a:rPr kumimoji="0" lang="en-US" sz="2000" b="0" i="0" u="none" strike="noStrike" cap="none" normalizeH="0" baseline="0" dirty="0">
                <a:ln>
                  <a:noFill/>
                </a:ln>
                <a:solidFill>
                  <a:srgbClr val="0D0D0D"/>
                </a:solidFill>
                <a:effectLst/>
                <a:latin typeface="Calibri" pitchFamily="34" charset="0"/>
                <a:ea typeface="Times New Roman" pitchFamily="18" charset="0"/>
                <a:cs typeface="Mangal"/>
              </a:rPr>
              <a:t>: Travel between countries for leisure, business, or other purposes.</a:t>
            </a:r>
            <a:endParaRPr kumimoji="0" lang="en-US" sz="105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0D0D0D"/>
                </a:solidFill>
                <a:effectLst/>
                <a:latin typeface="Calibri" pitchFamily="34" charset="0"/>
                <a:ea typeface="Times New Roman" pitchFamily="18" charset="0"/>
                <a:cs typeface="Mangal"/>
              </a:rPr>
              <a:t>Importance and Applications:</a:t>
            </a:r>
            <a:endParaRPr kumimoji="0" lang="en-US" sz="105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a:ln>
                  <a:noFill/>
                </a:ln>
                <a:solidFill>
                  <a:srgbClr val="0D0D0D"/>
                </a:solidFill>
                <a:effectLst/>
                <a:latin typeface="Calibri" pitchFamily="34" charset="0"/>
                <a:ea typeface="Times New Roman" pitchFamily="18" charset="0"/>
                <a:cs typeface="Mangal"/>
              </a:rPr>
              <a:t>Understanding the functions of tourism management helps in effectively managing destinations, businesses, and resources to ensure sustainable and profitable tourism development.</a:t>
            </a:r>
            <a:endParaRPr kumimoji="0" lang="en-US" b="0" i="0" u="none" strike="noStrike" cap="none" normalizeH="0" baseline="0" dirty="0">
              <a:ln>
                <a:noFill/>
              </a:ln>
              <a:solidFill>
                <a:srgbClr val="0D0D0D"/>
              </a:solidFill>
              <a:effectLst/>
              <a:latin typeface="Calibri" pitchFamily="34" charset="0"/>
              <a:ea typeface="Calibri" pitchFamily="34" charset="0"/>
              <a:cs typeface="Mangal"/>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a:ln>
                  <a:noFill/>
                </a:ln>
                <a:solidFill>
                  <a:srgbClr val="0D0D0D"/>
                </a:solidFill>
                <a:effectLst/>
                <a:latin typeface="Calibri" pitchFamily="34" charset="0"/>
                <a:ea typeface="Times New Roman" pitchFamily="18" charset="0"/>
                <a:cs typeface="Mangal"/>
              </a:rPr>
              <a:t>The historical development of tourism provides insights into the evolution of travel and tourism over time and its impact on societies, cultures, and economies.</a:t>
            </a:r>
            <a:endParaRPr kumimoji="0" lang="en-US" b="0" i="0" u="none" strike="noStrike" cap="none" normalizeH="0" baseline="0" dirty="0">
              <a:ln>
                <a:noFill/>
              </a:ln>
              <a:solidFill>
                <a:srgbClr val="0D0D0D"/>
              </a:solidFill>
              <a:effectLst/>
              <a:latin typeface="Calibri" pitchFamily="34" charset="0"/>
              <a:ea typeface="Calibri" pitchFamily="34" charset="0"/>
              <a:cs typeface="Mangal"/>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a:ln>
                  <a:noFill/>
                </a:ln>
                <a:solidFill>
                  <a:srgbClr val="0D0D0D"/>
                </a:solidFill>
                <a:effectLst/>
                <a:latin typeface="Calibri" pitchFamily="34" charset="0"/>
                <a:ea typeface="Times New Roman" pitchFamily="18" charset="0"/>
                <a:cs typeface="Mangal"/>
              </a:rPr>
              <a:t>Recognizing different types and forms of tourism enables stakeholders to target specific market segments, develop tailored products and experiences, and enhance destination competitiveness.</a:t>
            </a:r>
            <a:endParaRPr kumimoji="0" lang="en-US" sz="105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rgbClr val="0D0D0D"/>
                </a:solidFill>
                <a:effectLst/>
                <a:latin typeface="Arial" pitchFamily="34" charset="0"/>
                <a:ea typeface="Times New Roman" pitchFamily="18" charset="0"/>
                <a:cs typeface="Arial" pitchFamily="34" charset="0"/>
              </a:rPr>
              <a:t>Effective tourism management contributes to economic growth, job creation, cultural exchange, environmental conservation, and community development</a:t>
            </a:r>
            <a:r>
              <a:rPr kumimoji="0" lang="en-US" sz="1050" b="0" i="0" u="none" strike="noStrike" cap="none" normalizeH="0" baseline="0" dirty="0">
                <a:ln>
                  <a:noFill/>
                </a:ln>
                <a:solidFill>
                  <a:schemeClr val="tx1"/>
                </a:solidFill>
                <a:effectLst/>
                <a:latin typeface="Arial" pitchFamily="34" charset="0"/>
                <a:cs typeface="Arial" pitchFamily="34" charset="0"/>
              </a:rPr>
              <a:t> </a:t>
            </a:r>
            <a:endParaRPr kumimoji="0" lang="en-US" sz="32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762000" y="762000"/>
            <a:ext cx="7543800" cy="59708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rgbClr val="000000"/>
                </a:solidFill>
                <a:effectLst/>
                <a:latin typeface="Calibri" pitchFamily="34" charset="0"/>
                <a:ea typeface="Times New Roman" pitchFamily="18" charset="0"/>
                <a:cs typeface="Mangal"/>
              </a:rPr>
              <a:t>Factors Affecting the Growth of Tourism in India:</a:t>
            </a:r>
            <a:endParaRPr kumimoji="0" lang="en-US" sz="11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AutoNum type="arabicPeriod"/>
              <a:tabLst/>
            </a:pPr>
            <a:r>
              <a:rPr kumimoji="0" lang="en-US" sz="2000" b="1" i="0" u="none" strike="noStrike" cap="none" normalizeH="0" baseline="0" dirty="0">
                <a:ln>
                  <a:noFill/>
                </a:ln>
                <a:solidFill>
                  <a:srgbClr val="000000"/>
                </a:solidFill>
                <a:effectLst/>
                <a:latin typeface="Calibri" pitchFamily="34" charset="0"/>
                <a:ea typeface="Times New Roman" pitchFamily="18" charset="0"/>
                <a:cs typeface="Mangal"/>
              </a:rPr>
              <a:t>Cultural and Heritage Attractions</a:t>
            </a:r>
            <a:r>
              <a:rPr kumimoji="0" lang="en-US" sz="2000" b="0" i="0" u="none" strike="noStrike" cap="none" normalizeH="0" baseline="0" dirty="0">
                <a:ln>
                  <a:noFill/>
                </a:ln>
                <a:solidFill>
                  <a:srgbClr val="000000"/>
                </a:solidFill>
                <a:effectLst/>
                <a:latin typeface="Calibri" pitchFamily="34" charset="0"/>
                <a:ea typeface="Times New Roman" pitchFamily="18" charset="0"/>
                <a:cs typeface="Mangal"/>
              </a:rPr>
              <a:t>: India's rich cultural and historical heritage, including UNESCO World Heritage Sites, ancient monuments, temples, and vibrant festivals, attract tourists seeking cultural experiences and spiritual enlightenment.</a:t>
            </a:r>
            <a:endParaRPr kumimoji="0" lang="en-US" b="0" i="0" u="none" strike="noStrike" cap="none" normalizeH="0" baseline="0" dirty="0">
              <a:ln>
                <a:noFill/>
              </a:ln>
              <a:solidFill>
                <a:srgbClr val="000000"/>
              </a:solidFill>
              <a:effectLst/>
              <a:latin typeface="Calibri" pitchFamily="34" charset="0"/>
              <a:ea typeface="Calibri" pitchFamily="34" charset="0"/>
              <a:cs typeface="Mangal"/>
            </a:endParaRPr>
          </a:p>
          <a:p>
            <a:pPr marL="0" marR="0" lvl="0" indent="0" algn="just" defTabSz="914400" rtl="0" eaLnBrk="0" fontAlgn="base" latinLnBrk="0" hangingPunct="0">
              <a:lnSpc>
                <a:spcPct val="100000"/>
              </a:lnSpc>
              <a:spcBef>
                <a:spcPct val="0"/>
              </a:spcBef>
              <a:spcAft>
                <a:spcPct val="0"/>
              </a:spcAft>
              <a:buClrTx/>
              <a:buSzTx/>
              <a:buFontTx/>
              <a:buAutoNum type="arabicPeriod"/>
              <a:tabLst/>
            </a:pPr>
            <a:r>
              <a:rPr kumimoji="0" lang="en-US" sz="2000" b="1" i="0" u="none" strike="noStrike" cap="none" normalizeH="0" baseline="0" dirty="0">
                <a:ln>
                  <a:noFill/>
                </a:ln>
                <a:solidFill>
                  <a:srgbClr val="000000"/>
                </a:solidFill>
                <a:effectLst/>
                <a:latin typeface="Calibri" pitchFamily="34" charset="0"/>
                <a:ea typeface="Times New Roman" pitchFamily="18" charset="0"/>
                <a:cs typeface="Mangal"/>
              </a:rPr>
              <a:t>Natural Beauty and Eco-Tourism</a:t>
            </a:r>
            <a:r>
              <a:rPr kumimoji="0" lang="en-US" sz="2000" b="0" i="0" u="none" strike="noStrike" cap="none" normalizeH="0" baseline="0" dirty="0">
                <a:ln>
                  <a:noFill/>
                </a:ln>
                <a:solidFill>
                  <a:srgbClr val="000000"/>
                </a:solidFill>
                <a:effectLst/>
                <a:latin typeface="Calibri" pitchFamily="34" charset="0"/>
                <a:ea typeface="Times New Roman" pitchFamily="18" charset="0"/>
                <a:cs typeface="Mangal"/>
              </a:rPr>
              <a:t>: India's diverse landscapes, including mountains, beaches, forests, and wildlife sanctuaries, offer opportunities for eco-tourism, adventure tourism, and nature-based experiences, attracting nature lovers and outdoor enthusiasts.</a:t>
            </a:r>
            <a:endParaRPr kumimoji="0" lang="en-US" b="0" i="0" u="none" strike="noStrike" cap="none" normalizeH="0" baseline="0" dirty="0">
              <a:ln>
                <a:noFill/>
              </a:ln>
              <a:solidFill>
                <a:srgbClr val="000000"/>
              </a:solidFill>
              <a:effectLst/>
              <a:latin typeface="Calibri" pitchFamily="34" charset="0"/>
              <a:ea typeface="Calibri" pitchFamily="34" charset="0"/>
              <a:cs typeface="Mangal"/>
            </a:endParaRPr>
          </a:p>
          <a:p>
            <a:pPr marL="0" marR="0" lvl="0" indent="0" algn="just" defTabSz="914400" rtl="0" eaLnBrk="0" fontAlgn="base" latinLnBrk="0" hangingPunct="0">
              <a:lnSpc>
                <a:spcPct val="100000"/>
              </a:lnSpc>
              <a:spcBef>
                <a:spcPct val="0"/>
              </a:spcBef>
              <a:spcAft>
                <a:spcPct val="0"/>
              </a:spcAft>
              <a:buClrTx/>
              <a:buSzTx/>
              <a:buFontTx/>
              <a:buAutoNum type="arabicPeriod"/>
              <a:tabLst/>
            </a:pPr>
            <a:r>
              <a:rPr kumimoji="0" lang="en-US" sz="2000" b="1" i="0" u="none" strike="noStrike" cap="none" normalizeH="0" baseline="0" dirty="0">
                <a:ln>
                  <a:noFill/>
                </a:ln>
                <a:solidFill>
                  <a:srgbClr val="000000"/>
                </a:solidFill>
                <a:effectLst/>
                <a:latin typeface="Calibri" pitchFamily="34" charset="0"/>
                <a:ea typeface="Times New Roman" pitchFamily="18" charset="0"/>
                <a:cs typeface="Mangal"/>
              </a:rPr>
              <a:t>Hospitality and Infrastructure</a:t>
            </a:r>
            <a:r>
              <a:rPr kumimoji="0" lang="en-US" sz="2000" b="0" i="0" u="none" strike="noStrike" cap="none" normalizeH="0" baseline="0" dirty="0">
                <a:ln>
                  <a:noFill/>
                </a:ln>
                <a:solidFill>
                  <a:srgbClr val="000000"/>
                </a:solidFill>
                <a:effectLst/>
                <a:latin typeface="Calibri" pitchFamily="34" charset="0"/>
                <a:ea typeface="Times New Roman" pitchFamily="18" charset="0"/>
                <a:cs typeface="Mangal"/>
              </a:rPr>
              <a:t>: India's hospitality industry, including hotels, resorts, and hospitality services, has improved significantly, offering a wide range of accommodations and amenities to cater to the needs of domestic and international tourists.</a:t>
            </a:r>
            <a:endParaRPr kumimoji="0" lang="en-US" b="0" i="0" u="none" strike="noStrike" cap="none" normalizeH="0" baseline="0" dirty="0">
              <a:ln>
                <a:noFill/>
              </a:ln>
              <a:solidFill>
                <a:srgbClr val="000000"/>
              </a:solidFill>
              <a:effectLst/>
              <a:latin typeface="Calibri" pitchFamily="34" charset="0"/>
              <a:ea typeface="Calibri" pitchFamily="34" charset="0"/>
              <a:cs typeface="Mangal"/>
            </a:endParaRPr>
          </a:p>
          <a:p>
            <a:pPr marL="0" marR="0" lvl="0" indent="0" algn="just" defTabSz="914400" rtl="0" eaLnBrk="0" fontAlgn="base" latinLnBrk="0" hangingPunct="0">
              <a:lnSpc>
                <a:spcPct val="100000"/>
              </a:lnSpc>
              <a:spcBef>
                <a:spcPct val="0"/>
              </a:spcBef>
              <a:spcAft>
                <a:spcPct val="0"/>
              </a:spcAft>
              <a:buClrTx/>
              <a:buSzTx/>
              <a:buFontTx/>
              <a:buAutoNum type="arabicPeriod"/>
              <a:tabLst/>
            </a:pPr>
            <a:r>
              <a:rPr kumimoji="0" lang="en-US" sz="2000" b="1" i="0" u="none" strike="noStrike" cap="none" normalizeH="0" baseline="0" dirty="0">
                <a:ln>
                  <a:noFill/>
                </a:ln>
                <a:solidFill>
                  <a:srgbClr val="000000"/>
                </a:solidFill>
                <a:effectLst/>
                <a:latin typeface="Calibri" pitchFamily="34" charset="0"/>
                <a:ea typeface="Times New Roman" pitchFamily="18" charset="0"/>
                <a:cs typeface="Mangal"/>
              </a:rPr>
              <a:t>Government Initiatives and Policies</a:t>
            </a:r>
            <a:r>
              <a:rPr kumimoji="0" lang="en-US" sz="2000" b="0" i="0" u="none" strike="noStrike" cap="none" normalizeH="0" baseline="0" dirty="0">
                <a:ln>
                  <a:noFill/>
                </a:ln>
                <a:solidFill>
                  <a:srgbClr val="000000"/>
                </a:solidFill>
                <a:effectLst/>
                <a:latin typeface="Calibri" pitchFamily="34" charset="0"/>
                <a:ea typeface="Times New Roman" pitchFamily="18" charset="0"/>
                <a:cs typeface="Mangal"/>
              </a:rPr>
              <a:t>: Government initiatives such as "Incredible India" campaigns, e-visa facilities, and tourism promotion schemes have boosted tourism growth by attracting foreign investments, improving infrastructure, and facilitating ease of travel and visa processes.</a:t>
            </a:r>
            <a:endParaRPr kumimoji="0" lang="en-US" sz="105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533400" y="380999"/>
            <a:ext cx="7772400" cy="55707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n-US" sz="2000" b="1" i="0" u="none" strike="noStrike" cap="none" normalizeH="0" baseline="0" dirty="0">
                <a:ln>
                  <a:noFill/>
                </a:ln>
                <a:solidFill>
                  <a:srgbClr val="000000"/>
                </a:solidFill>
                <a:effectLst/>
                <a:latin typeface="Calibri" pitchFamily="34" charset="0"/>
                <a:ea typeface="Times New Roman" pitchFamily="18" charset="0"/>
                <a:cs typeface="Mangal"/>
              </a:rPr>
              <a:t>4.Transportation and Connectivity</a:t>
            </a:r>
            <a:r>
              <a:rPr kumimoji="0" lang="en-US" sz="2000" b="0" i="0" u="none" strike="noStrike" cap="none" normalizeH="0" baseline="0" dirty="0">
                <a:ln>
                  <a:noFill/>
                </a:ln>
                <a:solidFill>
                  <a:srgbClr val="000000"/>
                </a:solidFill>
                <a:effectLst/>
                <a:latin typeface="Calibri" pitchFamily="34" charset="0"/>
                <a:ea typeface="Times New Roman" pitchFamily="18" charset="0"/>
                <a:cs typeface="Mangal"/>
              </a:rPr>
              <a:t>: Improvements in transportation infrastructure, including airports, roads, railways, and public transportation systems, have enhanced connectivity and accessibility to tourist destinations within India, promoting domestic and international tourism.</a:t>
            </a:r>
            <a:endParaRPr kumimoji="0" lang="en-US" b="0" i="0" u="none" strike="noStrike" cap="none" normalizeH="0" baseline="0" dirty="0">
              <a:ln>
                <a:noFill/>
              </a:ln>
              <a:solidFill>
                <a:srgbClr val="000000"/>
              </a:solidFill>
              <a:effectLst/>
              <a:latin typeface="Calibri" pitchFamily="34" charset="0"/>
              <a:ea typeface="Calibri" pitchFamily="34" charset="0"/>
              <a:cs typeface="Mangal"/>
            </a:endParaRPr>
          </a:p>
          <a:p>
            <a:pPr marL="0" marR="0" lvl="0" indent="0" algn="just" defTabSz="914400" rtl="0" eaLnBrk="0" fontAlgn="base" latinLnBrk="0" hangingPunct="0">
              <a:lnSpc>
                <a:spcPct val="100000"/>
              </a:lnSpc>
              <a:spcBef>
                <a:spcPct val="0"/>
              </a:spcBef>
              <a:spcAft>
                <a:spcPct val="0"/>
              </a:spcAft>
              <a:buClrTx/>
              <a:buSzTx/>
              <a:tabLst/>
            </a:pPr>
            <a:r>
              <a:rPr kumimoji="0" lang="en-US" sz="2000" b="1" i="0" u="none" strike="noStrike" cap="none" normalizeH="0" baseline="0" dirty="0">
                <a:ln>
                  <a:noFill/>
                </a:ln>
                <a:solidFill>
                  <a:srgbClr val="000000"/>
                </a:solidFill>
                <a:effectLst/>
                <a:latin typeface="Calibri" pitchFamily="34" charset="0"/>
                <a:ea typeface="Times New Roman" pitchFamily="18" charset="0"/>
                <a:cs typeface="Mangal"/>
              </a:rPr>
              <a:t>5.Cultural and Festive Tourism</a:t>
            </a:r>
            <a:r>
              <a:rPr kumimoji="0" lang="en-US" sz="2000" b="0" i="0" u="none" strike="noStrike" cap="none" normalizeH="0" baseline="0" dirty="0">
                <a:ln>
                  <a:noFill/>
                </a:ln>
                <a:solidFill>
                  <a:srgbClr val="000000"/>
                </a:solidFill>
                <a:effectLst/>
                <a:latin typeface="Calibri" pitchFamily="34" charset="0"/>
                <a:ea typeface="Times New Roman" pitchFamily="18" charset="0"/>
                <a:cs typeface="Mangal"/>
              </a:rPr>
              <a:t>: India's vibrant cultural diversity, festivals, fairs, and events attract tourists interested in experiencing the country's rich traditions, music, dance, cuisine, and local celebrations.</a:t>
            </a:r>
            <a:endParaRPr kumimoji="0" lang="en-US" b="0" i="0" u="none" strike="noStrike" cap="none" normalizeH="0" baseline="0" dirty="0">
              <a:ln>
                <a:noFill/>
              </a:ln>
              <a:solidFill>
                <a:srgbClr val="000000"/>
              </a:solidFill>
              <a:effectLst/>
              <a:latin typeface="Calibri" pitchFamily="34" charset="0"/>
              <a:ea typeface="Calibri" pitchFamily="34" charset="0"/>
              <a:cs typeface="Mangal"/>
            </a:endParaRPr>
          </a:p>
          <a:p>
            <a:pPr marL="0" marR="0" lvl="0" indent="0" algn="just" defTabSz="914400" rtl="0" eaLnBrk="0" fontAlgn="base" latinLnBrk="0" hangingPunct="0">
              <a:lnSpc>
                <a:spcPct val="100000"/>
              </a:lnSpc>
              <a:spcBef>
                <a:spcPct val="0"/>
              </a:spcBef>
              <a:spcAft>
                <a:spcPct val="0"/>
              </a:spcAft>
              <a:buClrTx/>
              <a:buSzTx/>
              <a:tabLst/>
            </a:pPr>
            <a:r>
              <a:rPr kumimoji="0" lang="en-US" sz="2000" b="1" i="0" u="none" strike="noStrike" cap="none" normalizeH="0" baseline="0" dirty="0">
                <a:ln>
                  <a:noFill/>
                </a:ln>
                <a:solidFill>
                  <a:srgbClr val="000000"/>
                </a:solidFill>
                <a:effectLst/>
                <a:latin typeface="Calibri" pitchFamily="34" charset="0"/>
                <a:ea typeface="Times New Roman" pitchFamily="18" charset="0"/>
                <a:cs typeface="Mangal"/>
              </a:rPr>
              <a:t>6.Medical Tourism</a:t>
            </a:r>
            <a:r>
              <a:rPr kumimoji="0" lang="en-US" sz="2000" b="0" i="0" u="none" strike="noStrike" cap="none" normalizeH="0" baseline="0" dirty="0">
                <a:ln>
                  <a:noFill/>
                </a:ln>
                <a:solidFill>
                  <a:srgbClr val="000000"/>
                </a:solidFill>
                <a:effectLst/>
                <a:latin typeface="Calibri" pitchFamily="34" charset="0"/>
                <a:ea typeface="Times New Roman" pitchFamily="18" charset="0"/>
                <a:cs typeface="Mangal"/>
              </a:rPr>
              <a:t>: India's world-class healthcare facilities, advanced medical treatments, and affordable healthcare services attract medical tourists from around the world, contributing to the growth of medical tourism in the country.</a:t>
            </a:r>
            <a:endParaRPr kumimoji="0" lang="en-US" b="0" i="0" u="none" strike="noStrike" cap="none" normalizeH="0" baseline="0" dirty="0">
              <a:ln>
                <a:noFill/>
              </a:ln>
              <a:solidFill>
                <a:srgbClr val="000000"/>
              </a:solidFill>
              <a:effectLst/>
              <a:latin typeface="Calibri" pitchFamily="34" charset="0"/>
              <a:ea typeface="Calibri" pitchFamily="34" charset="0"/>
              <a:cs typeface="Mangal"/>
            </a:endParaRPr>
          </a:p>
          <a:p>
            <a:pPr marL="0" marR="0" lvl="0" indent="0" algn="just" defTabSz="914400" rtl="0" eaLnBrk="0" fontAlgn="base" latinLnBrk="0" hangingPunct="0">
              <a:lnSpc>
                <a:spcPct val="100000"/>
              </a:lnSpc>
              <a:spcBef>
                <a:spcPct val="0"/>
              </a:spcBef>
              <a:spcAft>
                <a:spcPct val="0"/>
              </a:spcAft>
              <a:buClrTx/>
              <a:buSzTx/>
              <a:tabLst/>
            </a:pPr>
            <a:r>
              <a:rPr kumimoji="0" lang="en-US" sz="2000" b="1" i="0" u="none" strike="noStrike" cap="none" normalizeH="0" baseline="0" dirty="0">
                <a:ln>
                  <a:noFill/>
                </a:ln>
                <a:solidFill>
                  <a:srgbClr val="000000"/>
                </a:solidFill>
                <a:effectLst/>
                <a:latin typeface="Calibri" pitchFamily="34" charset="0"/>
                <a:ea typeface="Times New Roman" pitchFamily="18" charset="0"/>
                <a:cs typeface="Mangal"/>
              </a:rPr>
              <a:t>7.Adventure and Sports Tourism</a:t>
            </a:r>
            <a:r>
              <a:rPr kumimoji="0" lang="en-US" sz="2000" b="0" i="0" u="none" strike="noStrike" cap="none" normalizeH="0" baseline="0" dirty="0">
                <a:ln>
                  <a:noFill/>
                </a:ln>
                <a:solidFill>
                  <a:srgbClr val="000000"/>
                </a:solidFill>
                <a:effectLst/>
                <a:latin typeface="Calibri" pitchFamily="34" charset="0"/>
                <a:ea typeface="Times New Roman" pitchFamily="18" charset="0"/>
                <a:cs typeface="Mangal"/>
              </a:rPr>
              <a:t>: India's diverse terrain offers opportunities for adventure activities such as trekking, mountaineering, water sports, and wildlife safaris, attracting adventure seekers and sports enthusiasts from different parts of the world.</a:t>
            </a:r>
            <a:endParaRPr kumimoji="0" lang="en-US" sz="105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circl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1194</TotalTime>
  <Words>1474</Words>
  <Application>Microsoft Office PowerPoint</Application>
  <PresentationFormat>On-screen Show (4:3)</PresentationFormat>
  <Paragraphs>57</Paragraphs>
  <Slides>11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Century Gothic</vt:lpstr>
      <vt:lpstr>Times New Roman</vt:lpstr>
      <vt:lpstr>Office Theme</vt:lpstr>
      <vt:lpstr>Tourism &amp; Entrepreneurship (SEC) Presented by  Dr. Shyam Charan Barma Assistant Proffesor(Head) Department of Economcs KGT Mahavidyalya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dc:creator>
  <cp:lastModifiedBy>Windows User</cp:lastModifiedBy>
  <cp:revision>228</cp:revision>
  <dcterms:created xsi:type="dcterms:W3CDTF">2010-12-17T08:46:59Z</dcterms:created>
  <dcterms:modified xsi:type="dcterms:W3CDTF">2025-06-28T06:55:30Z</dcterms:modified>
</cp:coreProperties>
</file>